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 id="2147483678" r:id="rId3"/>
    <p:sldMasterId id="2147483683" r:id="rId4"/>
  </p:sldMasterIdLst>
  <p:notesMasterIdLst>
    <p:notesMasterId r:id="rId29"/>
  </p:notesMasterIdLst>
  <p:sldIdLst>
    <p:sldId id="276" r:id="rId5"/>
    <p:sldId id="256" r:id="rId6"/>
    <p:sldId id="257" r:id="rId7"/>
    <p:sldId id="258" r:id="rId8"/>
    <p:sldId id="277" r:id="rId9"/>
    <p:sldId id="280" r:id="rId10"/>
    <p:sldId id="283" r:id="rId11"/>
    <p:sldId id="284" r:id="rId12"/>
    <p:sldId id="287" r:id="rId13"/>
    <p:sldId id="288" r:id="rId14"/>
    <p:sldId id="295" r:id="rId15"/>
    <p:sldId id="296" r:id="rId16"/>
    <p:sldId id="298" r:id="rId17"/>
    <p:sldId id="299" r:id="rId18"/>
    <p:sldId id="273" r:id="rId19"/>
    <p:sldId id="881" r:id="rId20"/>
    <p:sldId id="275" r:id="rId21"/>
    <p:sldId id="878" r:id="rId22"/>
    <p:sldId id="279" r:id="rId23"/>
    <p:sldId id="286" r:id="rId24"/>
    <p:sldId id="267" r:id="rId25"/>
    <p:sldId id="297" r:id="rId26"/>
    <p:sldId id="274" r:id="rId27"/>
    <p:sldId id="883" r:id="rId28"/>
  </p:sldIdLst>
  <p:sldSz cx="12193588" cy="6858000"/>
  <p:notesSz cx="6858000" cy="9144000"/>
  <p:defaultTex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guide id="3" pos="189" userDrawn="1">
          <p15:clr>
            <a:srgbClr val="A4A3A4"/>
          </p15:clr>
        </p15:guide>
        <p15:guide id="4" orient="horz" pos="572" userDrawn="1">
          <p15:clr>
            <a:srgbClr val="A4A3A4"/>
          </p15:clr>
        </p15:guide>
        <p15:guide id="5" orient="horz" pos="1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8542034-FE4F-4ADA-92B8-4CA66D0F0DF3}" styleName="腾讯文档-基本">
    <a:wholeTbl>
      <a:tcTxStyle>
        <a:fontRef idx="minor">
          <a:srgbClr val="000000"/>
        </a:fontRef>
        <a:srgbClr val="000000"/>
      </a:tcTxStyle>
      <a:tcStyle>
        <a:tcBdr>
          <a:left>
            <a:ln w="12700" cmpd="sng">
              <a:solidFill>
                <a:srgbClr val="999999"/>
              </a:solidFill>
            </a:ln>
          </a:left>
          <a:right>
            <a:ln w="12700" cmpd="sng">
              <a:solidFill>
                <a:srgbClr val="999999"/>
              </a:solidFill>
            </a:ln>
          </a:right>
          <a:top>
            <a:ln w="12700" cmpd="sng">
              <a:solidFill>
                <a:srgbClr val="999999"/>
              </a:solidFill>
            </a:ln>
          </a:top>
          <a:bottom>
            <a:ln w="12700" cmpd="sng">
              <a:solidFill>
                <a:srgbClr val="999999"/>
              </a:solidFill>
            </a:ln>
          </a:bottom>
          <a:insideH>
            <a:ln w="12700" cmpd="sng">
              <a:solidFill>
                <a:srgbClr val="999999"/>
              </a:solidFill>
            </a:ln>
          </a:insideH>
          <a:insideV>
            <a:ln w="12700" cmpd="sng">
              <a:solidFill>
                <a:srgbClr val="999999"/>
              </a:solidFill>
            </a:ln>
          </a:insideV>
        </a:tcBdr>
        <a:fill>
          <a:solidFill>
            <a:srgbClr val="FFFFFF"/>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55"/>
    <p:restoredTop sz="72183"/>
  </p:normalViewPr>
  <p:slideViewPr>
    <p:cSldViewPr snapToGrid="0">
      <p:cViewPr varScale="1">
        <p:scale>
          <a:sx n="82" d="100"/>
          <a:sy n="82" d="100"/>
        </p:scale>
        <p:origin x="1880" y="184"/>
      </p:cViewPr>
      <p:guideLst>
        <p:guide orient="horz" pos="2160"/>
        <p:guide pos="3841"/>
        <p:guide pos="189"/>
        <p:guide orient="horz" pos="572"/>
        <p:guide orient="horz" pos="1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t>2022/12/2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t>‹#›</a:t>
            </a:fld>
            <a:endParaRPr kumimoji="1" lang="zh-CN" altLang="en-US"/>
          </a:p>
        </p:txBody>
      </p:sp>
    </p:spTree>
    <p:extLst>
      <p:ext uri="{BB962C8B-B14F-4D97-AF65-F5344CB8AC3E}">
        <p14:creationId xmlns:p14="http://schemas.microsoft.com/office/powerpoint/2010/main" val="211422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algn="l"/>
            <a:r>
              <a:rPr lang="zh-CN" altLang="zh-CN" sz="1200" b="1" dirty="0">
                <a:solidFill>
                  <a:srgbClr val="000000"/>
                </a:solidFill>
                <a:latin typeface="Microsoft YaHei"/>
                <a:ea typeface="Microsoft YaHei"/>
              </a:rPr>
              <a:t>围绕越来越沉浸式的交互，全球化以及数实融合</a:t>
            </a:r>
            <a:r>
              <a:rPr lang="zh-CN" altLang="zh-CN" sz="1200" dirty="0">
                <a:solidFill>
                  <a:srgbClr val="000000"/>
                </a:solidFill>
                <a:latin typeface="Microsoft YaHei"/>
                <a:ea typeface="Microsoft YaHei"/>
              </a:rPr>
              <a:t>这三个大的趋势去发展</a:t>
            </a:r>
          </a:p>
          <a:p>
            <a:pPr algn="l"/>
            <a:endParaRPr lang="zh-CN" altLang="zh-CN" sz="1200" dirty="0">
              <a:solidFill>
                <a:srgbClr val="000000"/>
              </a:solidFill>
              <a:latin typeface="Microsoft YaHei"/>
              <a:ea typeface="Microsoft YaHei"/>
            </a:endParaRPr>
          </a:p>
          <a:p>
            <a:pPr algn="l"/>
            <a:r>
              <a:rPr lang="zh-CN" altLang="zh-CN" sz="1200" b="1" dirty="0">
                <a:solidFill>
                  <a:srgbClr val="000000"/>
                </a:solidFill>
                <a:latin typeface="Microsoft YaHei"/>
                <a:ea typeface="Microsoft YaHei"/>
              </a:rPr>
              <a:t>横向：</a:t>
            </a:r>
            <a:r>
              <a:rPr lang="zh-CN" altLang="zh-CN" sz="1200" dirty="0">
                <a:solidFill>
                  <a:srgbClr val="000000"/>
                </a:solidFill>
                <a:latin typeface="Microsoft YaHei"/>
                <a:ea typeface="Microsoft YaHei"/>
              </a:rPr>
              <a:t>云边端协同，坚持一体化战略</a:t>
            </a:r>
          </a:p>
          <a:p>
            <a:pPr algn="l"/>
            <a:r>
              <a:rPr lang="zh-CN" altLang="zh-CN" sz="1200" b="1" dirty="0">
                <a:solidFill>
                  <a:srgbClr val="000000"/>
                </a:solidFill>
                <a:latin typeface="Microsoft YaHei"/>
                <a:ea typeface="Microsoft YaHei"/>
              </a:rPr>
              <a:t>纵向：</a:t>
            </a:r>
            <a:r>
              <a:rPr lang="zh-CN" altLang="zh-CN" sz="1200" dirty="0">
                <a:solidFill>
                  <a:srgbClr val="000000"/>
                </a:solidFill>
                <a:latin typeface="Microsoft YaHei"/>
                <a:ea typeface="Microsoft YaHei"/>
              </a:rPr>
              <a:t>深入垂直场景，多产品融合，</a:t>
            </a:r>
            <a:r>
              <a:rPr lang="zh-CN" altLang="zh-CN" sz="1200" b="1" dirty="0">
                <a:solidFill>
                  <a:srgbClr val="000000"/>
                </a:solidFill>
                <a:latin typeface="Microsoft YaHei"/>
                <a:ea typeface="Microsoft YaHei"/>
              </a:rPr>
              <a:t>深耕泛娱乐创新互联，探索传统产业数字化升级，并加快出海建设。</a:t>
            </a:r>
          </a:p>
          <a:p>
            <a:pPr algn="l"/>
            <a:r>
              <a:rPr lang="zh-CN" altLang="zh-CN" sz="1200" b="1" dirty="0">
                <a:solidFill>
                  <a:srgbClr val="000000"/>
                </a:solidFill>
                <a:highlight>
                  <a:srgbClr val="FFFFFF"/>
                </a:highlight>
                <a:latin typeface="Microsoft YaHei"/>
                <a:ea typeface="Microsoft YaHei"/>
              </a:rPr>
              <a:t>底层：持续加强在音视频编解码、实时互动、实时云渲染的技术投入和能力储备</a:t>
            </a:r>
          </a:p>
        </p:txBody>
      </p:sp>
    </p:spTree>
    <p:extLst>
      <p:ext uri="{BB962C8B-B14F-4D97-AF65-F5344CB8AC3E}">
        <p14:creationId xmlns:p14="http://schemas.microsoft.com/office/powerpoint/2010/main" val="4151525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algn="l"/>
            <a:endParaRPr lang="zh-CN" altLang="zh-CN" sz="1200" b="1" dirty="0">
              <a:solidFill>
                <a:srgbClr val="000000"/>
              </a:solidFill>
              <a:highlight>
                <a:srgbClr val="FFFFFF"/>
              </a:highlight>
              <a:latin typeface="Microsoft YaHei"/>
              <a:ea typeface="Microsoft YaHei"/>
            </a:endParaRPr>
          </a:p>
        </p:txBody>
      </p:sp>
    </p:spTree>
    <p:extLst>
      <p:ext uri="{BB962C8B-B14F-4D97-AF65-F5344CB8AC3E}">
        <p14:creationId xmlns:p14="http://schemas.microsoft.com/office/powerpoint/2010/main" val="66324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algn="l"/>
            <a:endParaRPr lang="zh-CN" altLang="zh-CN" sz="1200" b="1" dirty="0">
              <a:solidFill>
                <a:srgbClr val="000000"/>
              </a:solidFill>
              <a:highlight>
                <a:srgbClr val="FFFFFF"/>
              </a:highlight>
              <a:latin typeface="Microsoft YaHei"/>
              <a:ea typeface="Microsoft YaHei"/>
            </a:endParaRPr>
          </a:p>
        </p:txBody>
      </p:sp>
    </p:spTree>
    <p:extLst>
      <p:ext uri="{BB962C8B-B14F-4D97-AF65-F5344CB8AC3E}">
        <p14:creationId xmlns:p14="http://schemas.microsoft.com/office/powerpoint/2010/main" val="3011319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en-US" altLang="zh-CN" dirty="0" err="1"/>
              <a:t>mildom</a:t>
            </a:r>
            <a:r>
              <a:rPr lang="en-US" altLang="zh-CN" dirty="0"/>
              <a:t> </a:t>
            </a:r>
            <a:r>
              <a:rPr lang="zh-CN" altLang="zh-CN" sz="1200" b="1" i="0" strike="noStrike" spc="0" dirty="0">
                <a:ln/>
                <a:solidFill>
                  <a:srgbClr val="000000"/>
                </a:solidFill>
                <a:latin typeface="TencentSans W7"/>
                <a:ea typeface="TencentSans W7"/>
              </a:rPr>
              <a:t>日本Top游戏直播平台</a:t>
            </a:r>
          </a:p>
          <a:p>
            <a:r>
              <a:rPr lang="en-US" altLang="zh-CN" sz="1200" b="1" i="0" strike="noStrike" spc="0" dirty="0" err="1">
                <a:ln/>
                <a:solidFill>
                  <a:srgbClr val="000000"/>
                </a:solidFill>
                <a:latin typeface="TencentSans W7"/>
                <a:ea typeface="TencentSans W7"/>
              </a:rPr>
              <a:t>pokekara</a:t>
            </a:r>
            <a:r>
              <a:rPr lang="en-US" altLang="zh-CN" sz="1200" b="1" i="0" strike="noStrike" spc="0" dirty="0">
                <a:ln/>
                <a:solidFill>
                  <a:srgbClr val="000000"/>
                </a:solidFill>
                <a:latin typeface="TencentSans W7"/>
                <a:ea typeface="TencentSans W7"/>
              </a:rPr>
              <a:t> </a:t>
            </a:r>
            <a:r>
              <a:rPr lang="zh-CN" altLang="zh-CN" sz="1200" b="1" i="0" strike="noStrike" spc="0" dirty="0">
                <a:ln/>
                <a:solidFill>
                  <a:srgbClr val="000000"/>
                </a:solidFill>
                <a:latin typeface="TencentSans W7"/>
                <a:ea typeface="TencentSans W7"/>
              </a:rPr>
              <a:t>日本第一K歌App</a:t>
            </a:r>
          </a:p>
          <a:p>
            <a:r>
              <a:rPr lang="zh-CN" altLang="zh-CN" sz="1200" b="1" i="0" strike="noStrike" spc="0" dirty="0">
                <a:ln/>
                <a:solidFill>
                  <a:srgbClr val="000000"/>
                </a:solidFill>
                <a:latin typeface="TencentSans W7"/>
                <a:ea typeface="TencentSans W7"/>
              </a:rPr>
              <a:t>uplive </a:t>
            </a:r>
            <a:r>
              <a:rPr lang="zh-CN" altLang="zh-CN" dirty="0">
                <a:solidFill>
                  <a:srgbClr val="FFFFFF"/>
                </a:solidFill>
                <a:latin typeface="TencentSans W3"/>
                <a:ea typeface="TencentSans W3"/>
              </a:rPr>
              <a:t>海外最大的泛娱乐视频社交平台</a:t>
            </a:r>
          </a:p>
          <a:p>
            <a:pPr algn="l"/>
            <a:endParaRPr lang="zh-CN" altLang="zh-CN" sz="1200" b="1" dirty="0">
              <a:solidFill>
                <a:srgbClr val="000000"/>
              </a:solidFill>
              <a:highlight>
                <a:srgbClr val="FFFFFF"/>
              </a:highlight>
              <a:latin typeface="Microsoft YaHei"/>
              <a:ea typeface="Microsoft YaHei"/>
            </a:endParaRPr>
          </a:p>
        </p:txBody>
      </p:sp>
    </p:spTree>
    <p:extLst>
      <p:ext uri="{BB962C8B-B14F-4D97-AF65-F5344CB8AC3E}">
        <p14:creationId xmlns:p14="http://schemas.microsoft.com/office/powerpoint/2010/main" val="4264009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dirty="0"/>
          </a:p>
        </p:txBody>
      </p:sp>
    </p:spTree>
    <p:extLst>
      <p:ext uri="{BB962C8B-B14F-4D97-AF65-F5344CB8AC3E}">
        <p14:creationId xmlns:p14="http://schemas.microsoft.com/office/powerpoint/2010/main" val="3577462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以上就是我的通道面试陈述，请各位评委指点，谢谢</a:t>
            </a:r>
          </a:p>
          <a:p>
            <a:endParaRPr lang="zh-CN" altLang="zh-CN"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674" rtl="0" eaLnBrk="1" fontAlgn="auto" latinLnBrk="0" hangingPunct="1">
              <a:lnSpc>
                <a:spcPct val="100000"/>
              </a:lnSpc>
              <a:spcBef>
                <a:spcPts val="0"/>
              </a:spcBef>
              <a:spcAft>
                <a:spcPts val="0"/>
              </a:spcAft>
              <a:buClrTx/>
              <a:buSzTx/>
              <a:buFontTx/>
              <a:buNone/>
              <a:tabLst/>
              <a:defRPr/>
            </a:pPr>
            <a:fld id="{DCF800FD-2B50-3D4F-9886-DAA391708887}"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674" rtl="0" eaLnBrk="1" fontAlgn="auto" latinLnBrk="0" hangingPunct="1">
                <a:lnSpc>
                  <a:spcPct val="100000"/>
                </a:lnSpc>
                <a:spcBef>
                  <a:spcPts val="0"/>
                </a:spcBef>
                <a:spcAft>
                  <a:spcPts val="0"/>
                </a:spcAft>
                <a:buClrTx/>
                <a:buSzTx/>
                <a:buFontTx/>
                <a:buNone/>
                <a:tabLst/>
                <a:defRPr/>
              </a:pPr>
              <a:t>18</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2193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1851093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dirty="0"/>
          </a:p>
        </p:txBody>
      </p:sp>
    </p:spTree>
    <p:extLst>
      <p:ext uri="{BB962C8B-B14F-4D97-AF65-F5344CB8AC3E}">
        <p14:creationId xmlns:p14="http://schemas.microsoft.com/office/powerpoint/2010/main" val="2035202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i="0" strike="noStrike" spc="0" dirty="0">
                <a:ln/>
                <a:solidFill>
                  <a:srgbClr val="000000"/>
                </a:solidFill>
                <a:latin typeface="TencentSans W7"/>
                <a:ea typeface="TencentSans W7"/>
              </a:rPr>
              <a:t>* </a:t>
            </a:r>
            <a:r>
              <a:rPr lang="zh-CN" altLang="zh-CN" sz="1200" b="1" i="0" strike="noStrike" spc="0" dirty="0">
                <a:ln/>
                <a:solidFill>
                  <a:srgbClr val="000000"/>
                </a:solidFill>
                <a:latin typeface="TencentSans W7"/>
                <a:ea typeface="TencentSans W7"/>
              </a:rPr>
              <a:t>公开信息显示阿里云专利为91</a:t>
            </a:r>
          </a:p>
          <a:p>
            <a:endParaRPr lang="en-US" altLang="zh-CN" dirty="0">
              <a:solidFill>
                <a:srgbClr val="333333"/>
              </a:solidFill>
              <a:latin typeface="TencentSans W3"/>
              <a:ea typeface="TencentSans W3"/>
            </a:endParaRPr>
          </a:p>
          <a:p>
            <a:r>
              <a:rPr lang="zh-CN" altLang="zh-CN" dirty="0">
                <a:solidFill>
                  <a:srgbClr val="333333"/>
                </a:solidFill>
                <a:latin typeface="TencentSans W3"/>
                <a:ea typeface="TencentSans W3"/>
              </a:rPr>
              <a:t>注：</a:t>
            </a:r>
            <a:r>
              <a:rPr lang="en-US" altLang="zh-CN" dirty="0">
                <a:solidFill>
                  <a:srgbClr val="333333"/>
                </a:solidFill>
                <a:latin typeface="TencentSans W3"/>
                <a:ea typeface="TencentSans W3"/>
              </a:rPr>
              <a:t>Streaming Learning Center</a:t>
            </a:r>
            <a:r>
              <a:rPr lang="zh-CN" altLang="zh-CN" dirty="0">
                <a:solidFill>
                  <a:srgbClr val="333333"/>
                </a:solidFill>
                <a:latin typeface="TencentSans W3"/>
                <a:ea typeface="TencentSans W3"/>
              </a:rPr>
              <a:t>为国际专业流媒体知识社区，评测报告主要从视频编码压缩、存储成本节省、</a:t>
            </a:r>
            <a:r>
              <a:rPr lang="en-US" altLang="zh-CN" dirty="0">
                <a:solidFill>
                  <a:srgbClr val="333333"/>
                </a:solidFill>
                <a:latin typeface="TencentSans W3"/>
                <a:ea typeface="TencentSans W3"/>
              </a:rPr>
              <a:t>VMAF/PSNR/SSIM</a:t>
            </a:r>
            <a:r>
              <a:rPr lang="zh-CN" altLang="zh-CN" dirty="0">
                <a:solidFill>
                  <a:srgbClr val="333333"/>
                </a:solidFill>
                <a:latin typeface="TencentSans W3"/>
                <a:ea typeface="TencentSans W3"/>
              </a:rPr>
              <a:t>质量及稳定性，</a:t>
            </a:r>
            <a:r>
              <a:rPr lang="en-US" altLang="zh-CN" dirty="0">
                <a:solidFill>
                  <a:srgbClr val="333333"/>
                </a:solidFill>
                <a:latin typeface="TencentSans W3"/>
                <a:ea typeface="TencentSans W3"/>
              </a:rPr>
              <a:t>Per-title</a:t>
            </a:r>
            <a:r>
              <a:rPr lang="zh-CN" altLang="zh-CN" dirty="0">
                <a:solidFill>
                  <a:srgbClr val="333333"/>
                </a:solidFill>
                <a:latin typeface="TencentSans W3"/>
                <a:ea typeface="TencentSans W3"/>
              </a:rPr>
              <a:t>编码梯度的</a:t>
            </a:r>
          </a:p>
          <a:p>
            <a:r>
              <a:rPr lang="zh-CN" altLang="zh-CN" dirty="0">
                <a:solidFill>
                  <a:srgbClr val="333333"/>
                </a:solidFill>
                <a:latin typeface="TencentSans W3"/>
                <a:ea typeface="TencentSans W3"/>
              </a:rPr>
              <a:t>注：</a:t>
            </a:r>
            <a:r>
              <a:rPr lang="en-US" altLang="zh-CN" dirty="0">
                <a:solidFill>
                  <a:srgbClr val="333333"/>
                </a:solidFill>
                <a:latin typeface="TencentSans W3"/>
                <a:ea typeface="TencentSans W3"/>
              </a:rPr>
              <a:t>MSU</a:t>
            </a:r>
            <a:r>
              <a:rPr lang="zh-CN" altLang="zh-CN" dirty="0">
                <a:solidFill>
                  <a:srgbClr val="333333"/>
                </a:solidFill>
                <a:latin typeface="TencentSans W3"/>
                <a:ea typeface="TencentSans W3"/>
              </a:rPr>
              <a:t>视频编码器大赛是视频压缩领域最具影响力的顶级赛事，迄今已连续举办了十六届，吸引了包括英特尔、谷歌、英伟达、华为、阿里和腾讯在内的国内外知名企业参与</a:t>
            </a:r>
          </a:p>
          <a:p>
            <a:endParaRPr lang="zh-CN" altLang="zh-CN" dirty="0">
              <a:solidFill>
                <a:srgbClr val="333333"/>
              </a:solidFill>
              <a:latin typeface="TencentSans W3"/>
              <a:ea typeface="TencentSans W3"/>
            </a:endParaRPr>
          </a:p>
          <a:p>
            <a:pPr>
              <a:lnSpc>
                <a:spcPct val="100000"/>
              </a:lnSpc>
            </a:pPr>
            <a:r>
              <a:rPr lang="zh-CN" altLang="zh-CN" dirty="0">
                <a:solidFill>
                  <a:srgbClr val="333333"/>
                </a:solidFill>
                <a:latin typeface="Helvetica Neue"/>
                <a:ea typeface="Helvetica Neue"/>
              </a:rPr>
              <a:t>在最新发布的MSU云端转码评测中，腾讯云-媒体处理MPS在所参加的全部赛道(客观、主观、质量/成本 )所有比赛中(H.264、H.265、AV1)获得多项第一：</a:t>
            </a:r>
          </a:p>
          <a:p>
            <a:pPr>
              <a:lnSpc>
                <a:spcPct val="100000"/>
              </a:lnSpc>
            </a:pPr>
            <a:r>
              <a:rPr lang="zh-CN" altLang="zh-CN" dirty="0">
                <a:solidFill>
                  <a:srgbClr val="333333"/>
                </a:solidFill>
                <a:latin typeface="Helvetica Neue"/>
                <a:ea typeface="Helvetica Neue"/>
              </a:rPr>
              <a:t>Tencent MPS H.264：应用最广的H.264编码服务，夺得11项第一(共15项)。</a:t>
            </a:r>
          </a:p>
          <a:p>
            <a:pPr>
              <a:lnSpc>
                <a:spcPct val="100000"/>
              </a:lnSpc>
            </a:pPr>
            <a:r>
              <a:rPr lang="zh-CN" altLang="zh-CN" dirty="0">
                <a:solidFill>
                  <a:srgbClr val="333333"/>
                </a:solidFill>
                <a:latin typeface="Helvetica Neue"/>
                <a:ea typeface="Helvetica Neue"/>
              </a:rPr>
              <a:t>Tencent MPS H.265：广泛应用的H.265编码服务，夺得12项第一(共15项)。</a:t>
            </a:r>
          </a:p>
          <a:p>
            <a:pPr>
              <a:lnSpc>
                <a:spcPct val="130000"/>
              </a:lnSpc>
            </a:pPr>
            <a:r>
              <a:rPr lang="zh-CN" altLang="zh-CN" dirty="0">
                <a:solidFill>
                  <a:srgbClr val="333333"/>
                </a:solidFill>
                <a:latin typeface="Helvetica Neue"/>
                <a:ea typeface="Helvetica Neue"/>
              </a:rPr>
              <a:t>Tencent MPS AV1：生态发展迅速的AV1编码服务，取得全部15项指标第一</a:t>
            </a:r>
          </a:p>
          <a:p>
            <a:pPr algn="l"/>
            <a:endParaRPr lang="zh-CN" altLang="zh-CN" sz="1200" b="1" dirty="0">
              <a:solidFill>
                <a:srgbClr val="000000"/>
              </a:solidFill>
              <a:highlight>
                <a:srgbClr val="FFFFFF"/>
              </a:highlight>
              <a:latin typeface="Microsoft YaHei"/>
              <a:ea typeface="Microsoft YaHei"/>
            </a:endParaRPr>
          </a:p>
        </p:txBody>
      </p:sp>
    </p:spTree>
    <p:extLst>
      <p:ext uri="{BB962C8B-B14F-4D97-AF65-F5344CB8AC3E}">
        <p14:creationId xmlns:p14="http://schemas.microsoft.com/office/powerpoint/2010/main" val="551062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dirty="0"/>
          </a:p>
        </p:txBody>
      </p:sp>
    </p:spTree>
    <p:extLst>
      <p:ext uri="{BB962C8B-B14F-4D97-AF65-F5344CB8AC3E}">
        <p14:creationId xmlns:p14="http://schemas.microsoft.com/office/powerpoint/2010/main" val="50897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263999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algn="l"/>
            <a:r>
              <a:rPr lang="zh-CN" altLang="zh-CN" sz="1800" b="1" dirty="0">
                <a:latin typeface="Microsoft YaHei" panose="020B0503020204020204" pitchFamily="34" charset="-122"/>
                <a:ea typeface="Microsoft YaHei" panose="020B0503020204020204" pitchFamily="34" charset="-122"/>
              </a:rPr>
              <a:t>蔚来汽车</a:t>
            </a:r>
          </a:p>
          <a:p>
            <a:pPr algn="l"/>
            <a:r>
              <a:rPr lang="zh-CN" altLang="zh-CN" sz="1200" b="0" dirty="0">
                <a:latin typeface="Microsoft YaHei" panose="020B0503020204020204" pitchFamily="34" charset="-122"/>
                <a:ea typeface="Microsoft YaHei" panose="020B0503020204020204" pitchFamily="34" charset="-122"/>
              </a:rPr>
              <a:t>蔚来作为领先的智能电动汽车品牌，用云需求随着随着车辆保有数的增加会持续攀升，</a:t>
            </a:r>
            <a:r>
              <a:rPr lang="zh-CN" altLang="zh-CN" sz="1200" b="0" dirty="0">
                <a:solidFill>
                  <a:srgbClr val="FF0000"/>
                </a:solidFill>
                <a:latin typeface="Microsoft YaHei" panose="020B0503020204020204" pitchFamily="34" charset="-122"/>
                <a:ea typeface="Microsoft YaHei" panose="020B0503020204020204" pitchFamily="34" charset="-122"/>
              </a:rPr>
              <a:t>采用了腾讯云</a:t>
            </a:r>
            <a:r>
              <a:rPr lang="en-US" altLang="zh-CN" sz="1200" b="0" dirty="0">
                <a:solidFill>
                  <a:srgbClr val="FF0000"/>
                </a:solidFill>
                <a:latin typeface="Microsoft YaHei" panose="020B0503020204020204" pitchFamily="34" charset="-122"/>
                <a:ea typeface="Microsoft YaHei" panose="020B0503020204020204" pitchFamily="34" charset="-122"/>
              </a:rPr>
              <a:t>100G</a:t>
            </a:r>
            <a:r>
              <a:rPr lang="zh-CN" altLang="zh-CN" sz="1200" b="0" dirty="0">
                <a:solidFill>
                  <a:srgbClr val="FF0000"/>
                </a:solidFill>
                <a:latin typeface="Microsoft YaHei" panose="020B0503020204020204" pitchFamily="34" charset="-122"/>
                <a:ea typeface="Microsoft YaHei" panose="020B0503020204020204" pitchFamily="34" charset="-122"/>
              </a:rPr>
              <a:t>云服务器</a:t>
            </a:r>
            <a:r>
              <a:rPr lang="zh-CN" altLang="zh-CN" sz="1200" b="0" dirty="0">
                <a:solidFill>
                  <a:srgbClr val="000000"/>
                </a:solidFill>
                <a:latin typeface="Microsoft YaHei" panose="020B0503020204020204" pitchFamily="34" charset="-122"/>
                <a:ea typeface="Microsoft YaHei" panose="020B0503020204020204" pitchFamily="34" charset="-122"/>
              </a:rPr>
              <a:t>支撑充电体系、车联网数据高并发高吞吐传输需求；</a:t>
            </a:r>
            <a:r>
              <a:rPr lang="en-US" altLang="zh-CN" sz="1200" b="0" dirty="0">
                <a:latin typeface="Microsoft YaHei" panose="020B0503020204020204" pitchFamily="34" charset="-122"/>
                <a:ea typeface="Microsoft YaHei" panose="020B0503020204020204" pitchFamily="34" charset="-122"/>
              </a:rPr>
              <a:t>22</a:t>
            </a:r>
            <a:r>
              <a:rPr lang="zh-CN" altLang="zh-CN" sz="1200" b="0" dirty="0">
                <a:latin typeface="Microsoft YaHei" panose="020B0503020204020204" pitchFamily="34" charset="-122"/>
                <a:ea typeface="Microsoft YaHei" panose="020B0503020204020204" pitchFamily="34" charset="-122"/>
              </a:rPr>
              <a:t>年</a:t>
            </a:r>
            <a:r>
              <a:rPr lang="zh-CN" altLang="zh-CN" sz="1200" b="0" dirty="0">
                <a:solidFill>
                  <a:srgbClr val="FF0000"/>
                </a:solidFill>
                <a:latin typeface="Microsoft YaHei" panose="020B0503020204020204" pitchFamily="34" charset="-122"/>
                <a:ea typeface="Microsoft YaHei" panose="020B0503020204020204" pitchFamily="34" charset="-122"/>
              </a:rPr>
              <a:t>规模增长超</a:t>
            </a:r>
            <a:r>
              <a:rPr lang="en-US" altLang="zh-CN" sz="1200" b="0" dirty="0">
                <a:solidFill>
                  <a:srgbClr val="FF0000"/>
                </a:solidFill>
                <a:latin typeface="Microsoft YaHei" panose="020B0503020204020204" pitchFamily="34" charset="-122"/>
                <a:ea typeface="Microsoft YaHei" panose="020B0503020204020204" pitchFamily="34" charset="-122"/>
              </a:rPr>
              <a:t>200%</a:t>
            </a:r>
            <a:r>
              <a:rPr lang="zh-CN" altLang="zh-CN" sz="1200" b="0" dirty="0">
                <a:solidFill>
                  <a:srgbClr val="FF0000"/>
                </a:solidFill>
                <a:latin typeface="Microsoft YaHei" panose="020B0503020204020204" pitchFamily="34" charset="-122"/>
                <a:ea typeface="Microsoft YaHei" panose="020B0503020204020204" pitchFamily="34" charset="-122"/>
              </a:rPr>
              <a:t>，大数据容量达</a:t>
            </a:r>
            <a:r>
              <a:rPr lang="en-US" altLang="zh-CN" sz="1200" b="0" dirty="0">
                <a:solidFill>
                  <a:srgbClr val="FF0000"/>
                </a:solidFill>
                <a:latin typeface="Microsoft YaHei" panose="020B0503020204020204" pitchFamily="34" charset="-122"/>
                <a:ea typeface="Microsoft YaHei" panose="020B0503020204020204" pitchFamily="34" charset="-122"/>
              </a:rPr>
              <a:t>10PB</a:t>
            </a:r>
            <a:r>
              <a:rPr lang="zh-CN" altLang="zh-CN" sz="1200" b="0" dirty="0">
                <a:solidFill>
                  <a:srgbClr val="FF0000"/>
                </a:solidFill>
                <a:latin typeface="Microsoft YaHei" panose="020B0503020204020204" pitchFamily="34" charset="-122"/>
                <a:ea typeface="Microsoft YaHei" panose="020B0503020204020204" pitchFamily="34" charset="-122"/>
              </a:rPr>
              <a:t>，年底将达</a:t>
            </a:r>
            <a:r>
              <a:rPr lang="en-US" altLang="zh-CN" sz="1200" b="0" dirty="0">
                <a:solidFill>
                  <a:srgbClr val="FF0000"/>
                </a:solidFill>
                <a:latin typeface="Microsoft YaHei" panose="020B0503020204020204" pitchFamily="34" charset="-122"/>
                <a:ea typeface="Microsoft YaHei" panose="020B0503020204020204" pitchFamily="34" charset="-122"/>
              </a:rPr>
              <a:t>20PB</a:t>
            </a:r>
          </a:p>
          <a:p>
            <a:endParaRPr lang="en-US" altLang="zh-CN" dirty="0"/>
          </a:p>
          <a:p>
            <a:pPr algn="l"/>
            <a:r>
              <a:rPr lang="zh-CN" altLang="zh-CN" sz="1800" b="1" dirty="0">
                <a:latin typeface="Microsoft YaHei"/>
                <a:ea typeface="Microsoft YaHei"/>
              </a:rPr>
              <a:t>小红书</a:t>
            </a:r>
          </a:p>
          <a:p>
            <a:pPr algn="l"/>
            <a:r>
              <a:rPr lang="zh-CN" altLang="zh-CN" sz="1200" b="0" dirty="0">
                <a:latin typeface="Helvetica Neue"/>
                <a:ea typeface="Microsoft YaHei"/>
              </a:rPr>
              <a:t>小红书基础设施中的大部分算力主要用于为离线数据分析、模型训练和在线推荐等平台。采用星星海</a:t>
            </a:r>
            <a:r>
              <a:rPr lang="en-US" altLang="zh-CN" sz="1200" b="0" dirty="0">
                <a:latin typeface="Microsoft YaHei"/>
                <a:ea typeface="Helvetica Neue"/>
              </a:rPr>
              <a:t>SA2</a:t>
            </a:r>
            <a:r>
              <a:rPr lang="zh-CN" altLang="zh-CN" sz="1200" b="0" dirty="0">
                <a:latin typeface="Helvetica Neue"/>
                <a:ea typeface="Microsoft YaHei"/>
              </a:rPr>
              <a:t>云服务器来满足高性能、高性价的诉求；</a:t>
            </a:r>
            <a:r>
              <a:rPr lang="zh-CN" altLang="zh-CN" sz="1200" b="0" dirty="0">
                <a:solidFill>
                  <a:srgbClr val="FF0000"/>
                </a:solidFill>
                <a:latin typeface="Helvetica Neue"/>
                <a:ea typeface="Microsoft YaHei"/>
              </a:rPr>
              <a:t>业务集群中超过</a:t>
            </a:r>
            <a:r>
              <a:rPr lang="en-US" altLang="zh-CN" sz="1200" b="0" dirty="0">
                <a:solidFill>
                  <a:srgbClr val="FF0000"/>
                </a:solidFill>
                <a:latin typeface="Microsoft YaHei"/>
                <a:ea typeface="Helvetica Neue"/>
              </a:rPr>
              <a:t>50%</a:t>
            </a:r>
            <a:r>
              <a:rPr lang="zh-CN" altLang="zh-CN" sz="1200" b="0" dirty="0">
                <a:solidFill>
                  <a:srgbClr val="FF0000"/>
                </a:solidFill>
                <a:latin typeface="Helvetica Neue"/>
                <a:ea typeface="Microsoft YaHei"/>
              </a:rPr>
              <a:t>由星星海</a:t>
            </a:r>
            <a:r>
              <a:rPr lang="en-US" altLang="zh-CN" sz="1200" b="0" dirty="0">
                <a:solidFill>
                  <a:srgbClr val="FF0000"/>
                </a:solidFill>
                <a:latin typeface="Microsoft YaHei"/>
                <a:ea typeface="Helvetica Neue"/>
              </a:rPr>
              <a:t>SA2</a:t>
            </a:r>
            <a:r>
              <a:rPr lang="zh-CN" altLang="zh-CN" sz="1200" b="0" dirty="0">
                <a:solidFill>
                  <a:srgbClr val="FF0000"/>
                </a:solidFill>
                <a:latin typeface="Helvetica Neue"/>
                <a:ea typeface="Microsoft YaHei"/>
              </a:rPr>
              <a:t>支撑</a:t>
            </a:r>
            <a:r>
              <a:rPr lang="zh-CN" altLang="zh-CN" sz="1200" b="0" dirty="0">
                <a:latin typeface="Helvetica Neue"/>
                <a:ea typeface="Microsoft YaHei"/>
              </a:rPr>
              <a:t>，为推荐、广告和搜索等业务提供支持</a:t>
            </a:r>
          </a:p>
          <a:p>
            <a:endParaRPr lang="en-US" altLang="zh-CN" dirty="0"/>
          </a:p>
          <a:p>
            <a:pPr algn="l"/>
            <a:r>
              <a:rPr lang="zh-CN" altLang="zh-CN" sz="1800" b="1" dirty="0">
                <a:latin typeface="Microsoft YaHei"/>
                <a:ea typeface="Microsoft YaHei"/>
              </a:rPr>
              <a:t>作业帮</a:t>
            </a:r>
          </a:p>
          <a:p>
            <a:pPr algn="l"/>
            <a:r>
              <a:rPr lang="zh-CN" altLang="zh-CN" sz="1200" b="0" dirty="0">
                <a:latin typeface="Microsoft YaHei"/>
                <a:ea typeface="Microsoft YaHei"/>
              </a:rPr>
              <a:t>作业帮核音视频业务在线课堂，业务流量为大量</a:t>
            </a:r>
            <a:r>
              <a:rPr lang="en-US" altLang="zh-CN" sz="1200" b="0" dirty="0" err="1">
                <a:latin typeface="Microsoft YaHei"/>
                <a:ea typeface="Microsoft YaHei"/>
              </a:rPr>
              <a:t>udp</a:t>
            </a:r>
            <a:r>
              <a:rPr lang="zh-CN" altLang="zh-CN" sz="1200" b="0" dirty="0">
                <a:latin typeface="Microsoft YaHei"/>
                <a:ea typeface="Microsoft YaHei"/>
              </a:rPr>
              <a:t>报文，极大依赖网络吞吐和稳定性。</a:t>
            </a:r>
            <a:r>
              <a:rPr lang="zh-CN" altLang="zh-CN" sz="1200" b="0" dirty="0">
                <a:solidFill>
                  <a:srgbClr val="FF0000"/>
                </a:solidFill>
                <a:latin typeface="Microsoft YaHei"/>
                <a:ea typeface="Microsoft YaHei"/>
              </a:rPr>
              <a:t>通过银杉智能网卡实现</a:t>
            </a:r>
            <a:r>
              <a:rPr lang="en-US" altLang="zh-CN" sz="1200" b="0" dirty="0">
                <a:solidFill>
                  <a:srgbClr val="FF0000"/>
                </a:solidFill>
                <a:latin typeface="Microsoft YaHei"/>
                <a:ea typeface="Microsoft YaHei"/>
              </a:rPr>
              <a:t>5000</a:t>
            </a:r>
            <a:r>
              <a:rPr lang="zh-CN" altLang="zh-CN" sz="1200" b="0" dirty="0">
                <a:solidFill>
                  <a:srgbClr val="FF0000"/>
                </a:solidFill>
                <a:latin typeface="Microsoft YaHei"/>
                <a:ea typeface="Microsoft YaHei"/>
              </a:rPr>
              <a:t>万</a:t>
            </a:r>
            <a:r>
              <a:rPr lang="en-US" altLang="zh-CN" sz="1200" b="0" dirty="0">
                <a:solidFill>
                  <a:srgbClr val="FF0000"/>
                </a:solidFill>
                <a:latin typeface="Microsoft YaHei"/>
                <a:ea typeface="Microsoft YaHei"/>
              </a:rPr>
              <a:t>PPS</a:t>
            </a:r>
            <a:r>
              <a:rPr lang="zh-CN" altLang="zh-CN" sz="1200" b="0" dirty="0">
                <a:solidFill>
                  <a:srgbClr val="FF0000"/>
                </a:solidFill>
                <a:latin typeface="Microsoft YaHei"/>
                <a:ea typeface="Microsoft YaHei"/>
              </a:rPr>
              <a:t>的超高性能，</a:t>
            </a:r>
            <a:r>
              <a:rPr lang="zh-CN" altLang="zh-CN" sz="1200" b="0" dirty="0">
                <a:latin typeface="Microsoft YaHei"/>
                <a:ea typeface="Microsoft YaHei"/>
              </a:rPr>
              <a:t>能让同等容量的数据中心支撑</a:t>
            </a:r>
            <a:r>
              <a:rPr lang="en-US" altLang="zh-CN" sz="1200" b="0" dirty="0">
                <a:latin typeface="Microsoft YaHei"/>
                <a:ea typeface="Microsoft YaHei"/>
              </a:rPr>
              <a:t>4</a:t>
            </a:r>
            <a:r>
              <a:rPr lang="zh-CN" altLang="zh-CN" sz="1200" b="0" dirty="0">
                <a:latin typeface="Microsoft YaHei"/>
                <a:ea typeface="Microsoft YaHei"/>
              </a:rPr>
              <a:t>倍于原有业务的流量平稳运行，</a:t>
            </a:r>
            <a:r>
              <a:rPr lang="zh-CN" altLang="zh-CN" sz="1200" b="0" dirty="0">
                <a:solidFill>
                  <a:srgbClr val="FF0000"/>
                </a:solidFill>
                <a:latin typeface="Microsoft YaHei"/>
                <a:ea typeface="Microsoft YaHei"/>
              </a:rPr>
              <a:t>相比友商性能提升</a:t>
            </a:r>
            <a:r>
              <a:rPr lang="en-US" altLang="zh-CN" sz="1200" b="0" dirty="0">
                <a:solidFill>
                  <a:srgbClr val="FF0000"/>
                </a:solidFill>
                <a:latin typeface="Microsoft YaHei"/>
                <a:ea typeface="Microsoft YaHei"/>
              </a:rPr>
              <a:t>10%</a:t>
            </a:r>
            <a:r>
              <a:rPr lang="zh-CN" altLang="zh-CN" sz="1200" b="0" dirty="0">
                <a:solidFill>
                  <a:srgbClr val="FF0000"/>
                </a:solidFill>
                <a:latin typeface="Microsoft YaHei"/>
                <a:ea typeface="Microsoft YaHei"/>
              </a:rPr>
              <a:t>以上</a:t>
            </a:r>
          </a:p>
          <a:p>
            <a:endParaRPr lang="en-US" altLang="zh-CN" dirty="0"/>
          </a:p>
          <a:p>
            <a:pPr algn="l"/>
            <a:r>
              <a:rPr lang="zh-CN" altLang="en-US" sz="1800" b="1" dirty="0">
                <a:latin typeface="Microsoft YaHei"/>
                <a:ea typeface="Microsoft YaHei"/>
              </a:rPr>
              <a:t>羊了个羊</a:t>
            </a:r>
          </a:p>
          <a:p>
            <a:pPr algn="l"/>
            <a:r>
              <a:rPr lang="en-US" altLang="zh-CN" sz="1200" b="0" dirty="0">
                <a:latin typeface="Microsoft YaHei"/>
                <a:ea typeface="Helvetica Neue"/>
              </a:rPr>
              <a:t>9</a:t>
            </a:r>
            <a:r>
              <a:rPr lang="zh-CN" altLang="en-US" sz="1200" b="0" dirty="0">
                <a:latin typeface="Helvetica Neue"/>
                <a:ea typeface="Microsoft YaHei"/>
              </a:rPr>
              <a:t>月中旬「羊了个羊」一夜爆火，</a:t>
            </a:r>
            <a:r>
              <a:rPr lang="zh-CN" altLang="en-US" sz="1200" b="0" dirty="0">
                <a:solidFill>
                  <a:srgbClr val="FF0000"/>
                </a:solidFill>
                <a:latin typeface="Helvetica Neue"/>
                <a:ea typeface="Microsoft YaHei"/>
              </a:rPr>
              <a:t>用户规模在一周内增长达</a:t>
            </a:r>
            <a:r>
              <a:rPr lang="en-US" altLang="zh-CN" sz="1200" b="0" dirty="0">
                <a:solidFill>
                  <a:srgbClr val="FF0000"/>
                </a:solidFill>
                <a:latin typeface="Microsoft YaHei"/>
                <a:ea typeface="Helvetica Neue"/>
              </a:rPr>
              <a:t>500+</a:t>
            </a:r>
            <a:r>
              <a:rPr lang="zh-CN" altLang="en-US" sz="1200" b="0" dirty="0">
                <a:solidFill>
                  <a:srgbClr val="FF0000"/>
                </a:solidFill>
                <a:latin typeface="Helvetica Neue"/>
                <a:ea typeface="Microsoft YaHei"/>
              </a:rPr>
              <a:t>倍</a:t>
            </a:r>
            <a:r>
              <a:rPr lang="zh-CN" altLang="en-US" sz="1200" b="0" dirty="0">
                <a:latin typeface="Helvetica Neue"/>
                <a:ea typeface="Microsoft YaHei"/>
              </a:rPr>
              <a:t>。用户无需提前准备资源，秒级扩容万核，无需人工扩缩容。借助腾讯云</a:t>
            </a:r>
            <a:r>
              <a:rPr lang="en" altLang="zh-CN" sz="1200" b="0" dirty="0">
                <a:latin typeface="Microsoft YaHei"/>
                <a:ea typeface="Helvetica Neue"/>
              </a:rPr>
              <a:t>CLS</a:t>
            </a:r>
            <a:r>
              <a:rPr lang="zh-CN" altLang="en" sz="1200" b="0" dirty="0">
                <a:latin typeface="Helvetica Neue"/>
                <a:ea typeface="Microsoft YaHei"/>
              </a:rPr>
              <a:t>，</a:t>
            </a:r>
            <a:r>
              <a:rPr lang="zh-CN" altLang="en-US" sz="1200" b="0" dirty="0">
                <a:latin typeface="Helvetica Neue"/>
                <a:ea typeface="Microsoft YaHei"/>
              </a:rPr>
              <a:t>将运维数据、运营数据稳定全量接入，</a:t>
            </a:r>
            <a:r>
              <a:rPr lang="zh-CN" altLang="en-US" sz="1200" b="0" dirty="0">
                <a:solidFill>
                  <a:srgbClr val="FF0000"/>
                </a:solidFill>
                <a:latin typeface="Helvetica Neue"/>
                <a:ea typeface="Microsoft YaHei"/>
              </a:rPr>
              <a:t>日志量达百</a:t>
            </a:r>
            <a:r>
              <a:rPr lang="en" altLang="zh-CN" sz="1200" b="0" dirty="0">
                <a:solidFill>
                  <a:srgbClr val="FF0000"/>
                </a:solidFill>
                <a:latin typeface="Microsoft YaHei"/>
                <a:ea typeface="Helvetica Neue"/>
              </a:rPr>
              <a:t>TB/</a:t>
            </a:r>
            <a:r>
              <a:rPr lang="zh-CN" altLang="en-US" sz="1200" b="0" dirty="0">
                <a:solidFill>
                  <a:srgbClr val="FF0000"/>
                </a:solidFill>
                <a:latin typeface="Helvetica Neue"/>
                <a:ea typeface="Microsoft YaHei"/>
              </a:rPr>
              <a:t>天</a:t>
            </a:r>
            <a:r>
              <a:rPr lang="zh-CN" altLang="en-US" sz="1200" b="0" dirty="0">
                <a:latin typeface="Helvetica Neue"/>
                <a:ea typeface="Microsoft YaHei"/>
              </a:rPr>
              <a:t>；让研发专注于业务本身</a:t>
            </a:r>
            <a:endParaRPr lang="en-US" altLang="zh-CN" sz="1200" b="0" dirty="0">
              <a:latin typeface="Helvetica Neue"/>
              <a:ea typeface="Microsoft YaHei"/>
            </a:endParaRPr>
          </a:p>
          <a:p>
            <a:pPr algn="l"/>
            <a:endParaRPr lang="en-US" altLang="zh-CN" sz="1200" b="0" dirty="0">
              <a:latin typeface="Helvetica Neue"/>
              <a:ea typeface="Microsoft YaHei"/>
            </a:endParaRPr>
          </a:p>
          <a:p>
            <a:pPr algn="l"/>
            <a:r>
              <a:rPr lang="zh-CN" altLang="zh-CN" sz="1800" b="1" dirty="0">
                <a:latin typeface="Microsoft YaHei"/>
                <a:ea typeface="Microsoft YaHei"/>
              </a:rPr>
              <a:t>树根互联</a:t>
            </a:r>
          </a:p>
          <a:p>
            <a:pPr algn="l"/>
            <a:r>
              <a:rPr lang="zh-CN" altLang="zh-CN" sz="1200" b="0" dirty="0">
                <a:latin typeface="Microsoft YaHei"/>
                <a:ea typeface="Microsoft YaHei"/>
              </a:rPr>
              <a:t>国内领先的工业互联网赋能平台企业。工业云平台需要就近部署，节点分散、管理难度大，客户难以在保障高可靠、数据合同的情况下兼顾运维成本。</a:t>
            </a:r>
            <a:r>
              <a:rPr lang="zh-CN" altLang="zh-CN" sz="1200" b="0" dirty="0">
                <a:solidFill>
                  <a:srgbClr val="FF0000"/>
                </a:solidFill>
                <a:latin typeface="Microsoft YaHei"/>
                <a:ea typeface="Microsoft YaHei"/>
              </a:rPr>
              <a:t>通过</a:t>
            </a:r>
            <a:r>
              <a:rPr lang="en-US" altLang="zh-CN" sz="1200" b="0" dirty="0">
                <a:solidFill>
                  <a:srgbClr val="FF0000"/>
                </a:solidFill>
                <a:latin typeface="Microsoft YaHei"/>
                <a:ea typeface="Microsoft YaHei"/>
              </a:rPr>
              <a:t>CDC</a:t>
            </a:r>
            <a:r>
              <a:rPr lang="zh-CN" altLang="zh-CN" sz="1200" b="0" dirty="0">
                <a:solidFill>
                  <a:srgbClr val="FF0000"/>
                </a:solidFill>
                <a:latin typeface="Microsoft YaHei"/>
                <a:ea typeface="Microsoft YaHei"/>
              </a:rPr>
              <a:t>实现全国化部署、统一管理，运维效率提升</a:t>
            </a:r>
            <a:r>
              <a:rPr lang="en-US" altLang="zh-CN" sz="1200" b="0" dirty="0">
                <a:solidFill>
                  <a:srgbClr val="FF0000"/>
                </a:solidFill>
                <a:latin typeface="Microsoft YaHei"/>
                <a:ea typeface="Microsoft YaHei"/>
              </a:rPr>
              <a:t>4</a:t>
            </a:r>
            <a:r>
              <a:rPr lang="zh-CN" altLang="zh-CN" sz="1200" b="0" dirty="0">
                <a:solidFill>
                  <a:srgbClr val="FF0000"/>
                </a:solidFill>
                <a:latin typeface="Microsoft YaHei"/>
                <a:ea typeface="Microsoft YaHei"/>
              </a:rPr>
              <a:t>倍</a:t>
            </a:r>
            <a:r>
              <a:rPr lang="zh-CN" altLang="zh-CN" sz="1200" b="0" dirty="0">
                <a:latin typeface="Microsoft YaHei"/>
                <a:ea typeface="Microsoft YaHei"/>
              </a:rPr>
              <a:t>。</a:t>
            </a:r>
          </a:p>
          <a:p>
            <a:pPr algn="l"/>
            <a:endParaRPr lang="en-US" altLang="zh-CN" sz="1200" b="0" dirty="0">
              <a:latin typeface="Helvetica Neue"/>
              <a:ea typeface="Microsoft YaHei"/>
            </a:endParaRPr>
          </a:p>
          <a:p>
            <a:pPr algn="l"/>
            <a:endParaRPr lang="zh-CN" altLang="en-US" sz="1200" b="0" dirty="0">
              <a:latin typeface="Helvetica Neue"/>
              <a:ea typeface="Microsoft YaHei"/>
            </a:endParaRPr>
          </a:p>
          <a:p>
            <a:pPr algn="l"/>
            <a:r>
              <a:rPr lang="zh-CN" altLang="zh-CN" sz="1800" b="1" dirty="0">
                <a:latin typeface="Microsoft YaHei"/>
                <a:ea typeface="Microsoft YaHei"/>
              </a:rPr>
              <a:t>宝信软件</a:t>
            </a:r>
          </a:p>
          <a:p>
            <a:pPr algn="l"/>
            <a:r>
              <a:rPr lang="zh-CN" altLang="zh-CN" sz="1200" b="0" dirty="0">
                <a:latin typeface="Microsoft YaHei"/>
                <a:ea typeface="Microsoft YaHei"/>
              </a:rPr>
              <a:t>宝信以宝之云品牌为宝武及众多大型企业提供</a:t>
            </a:r>
            <a:r>
              <a:rPr lang="en-US" altLang="zh-CN" sz="1200" b="0" dirty="0">
                <a:latin typeface="Microsoft YaHei"/>
                <a:ea typeface="Microsoft YaHei"/>
              </a:rPr>
              <a:t>IDC</a:t>
            </a:r>
            <a:r>
              <a:rPr lang="zh-CN" altLang="zh-CN" sz="1200" b="0" dirty="0">
                <a:latin typeface="Microsoft YaHei"/>
                <a:ea typeface="Microsoft YaHei"/>
              </a:rPr>
              <a:t>、云计算服务。规模化后宝信运维难度指数级升高，</a:t>
            </a:r>
            <a:r>
              <a:rPr lang="en-US" altLang="zh-CN" sz="1200" b="0" dirty="0">
                <a:latin typeface="Microsoft YaHei"/>
                <a:ea typeface="Microsoft YaHei"/>
              </a:rPr>
              <a:t>IT</a:t>
            </a:r>
            <a:r>
              <a:rPr lang="zh-CN" altLang="zh-CN" sz="1200" b="0" dirty="0">
                <a:latin typeface="Microsoft YaHei"/>
                <a:ea typeface="Microsoft YaHei"/>
              </a:rPr>
              <a:t>人力难以应对，也不能支撑服务范围和营收继续扩大。</a:t>
            </a:r>
            <a:r>
              <a:rPr lang="zh-CN" altLang="zh-CN" sz="1200" b="0" dirty="0">
                <a:solidFill>
                  <a:srgbClr val="FF0000"/>
                </a:solidFill>
                <a:latin typeface="Microsoft YaHei"/>
                <a:ea typeface="Microsoft YaHei"/>
              </a:rPr>
              <a:t>采用</a:t>
            </a:r>
            <a:r>
              <a:rPr lang="en-US" altLang="zh-CN" sz="1200" b="0" dirty="0">
                <a:solidFill>
                  <a:srgbClr val="FF0000"/>
                </a:solidFill>
                <a:latin typeface="Microsoft YaHei"/>
                <a:ea typeface="Microsoft YaHei"/>
              </a:rPr>
              <a:t>CDC</a:t>
            </a:r>
            <a:r>
              <a:rPr lang="zh-CN" altLang="zh-CN" sz="1200" b="0" dirty="0">
                <a:solidFill>
                  <a:srgbClr val="FF0000"/>
                </a:solidFill>
                <a:latin typeface="Microsoft YaHei"/>
                <a:ea typeface="Microsoft YaHei"/>
              </a:rPr>
              <a:t>作为宝之云底座，可靠性高、能力丰富，</a:t>
            </a:r>
            <a:r>
              <a:rPr lang="zh-CN" altLang="zh-CN" sz="1200" b="0" dirty="0">
                <a:latin typeface="Microsoft YaHei"/>
                <a:ea typeface="Microsoft YaHei"/>
              </a:rPr>
              <a:t>助力业务增长</a:t>
            </a:r>
          </a:p>
          <a:p>
            <a:pPr algn="l"/>
            <a:endParaRPr lang="zh-CN" altLang="en-US" sz="1200" b="0" dirty="0">
              <a:latin typeface="Microsoft YaHei"/>
              <a:ea typeface="Microsoft YaHei"/>
            </a:endParaRPr>
          </a:p>
          <a:p>
            <a:pPr algn="l"/>
            <a:endParaRPr lang="zh-CN" altLang="en-US" dirty="0"/>
          </a:p>
          <a:p>
            <a:endParaRPr lang="zh-CN" altLang="zh-CN" dirty="0"/>
          </a:p>
          <a:p>
            <a:endParaRPr lang="zh-CN" dirty="0"/>
          </a:p>
        </p:txBody>
      </p:sp>
    </p:spTree>
    <p:extLst>
      <p:ext uri="{BB962C8B-B14F-4D97-AF65-F5344CB8AC3E}">
        <p14:creationId xmlns:p14="http://schemas.microsoft.com/office/powerpoint/2010/main" val="2200573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ltLang="en-US" dirty="0"/>
              <a:t>自研软件收入增长率、头部客户</a:t>
            </a:r>
            <a:r>
              <a:rPr lang="en-US" altLang="zh-CN" dirty="0"/>
              <a:t>100</a:t>
            </a:r>
            <a:r>
              <a:rPr lang="zh-CN" altLang="en-US" dirty="0"/>
              <a:t>家（趋势）、新客户客单价、客户留存率</a:t>
            </a:r>
            <a:r>
              <a:rPr lang="en-US" altLang="zh-CN" dirty="0"/>
              <a:t>95%/</a:t>
            </a:r>
            <a:r>
              <a:rPr lang="zh-CN" altLang="en-US" dirty="0"/>
              <a:t>复购率（第二年）</a:t>
            </a:r>
            <a:r>
              <a:rPr lang="en-US" altLang="zh-CN" dirty="0"/>
              <a:t>)</a:t>
            </a:r>
            <a:r>
              <a:rPr lang="en" altLang="zh-CN" dirty="0"/>
              <a:t>XX%</a:t>
            </a:r>
          </a:p>
          <a:p>
            <a:pPr algn="l"/>
            <a:r>
              <a:rPr lang="en" altLang="zh-CN" sz="1200" b="0" dirty="0">
                <a:latin typeface="Microsoft YaHei"/>
                <a:ea typeface="Microsoft YaHei"/>
              </a:rPr>
              <a:t> </a:t>
            </a:r>
            <a:endParaRPr lang="en" altLang="zh-CN" sz="1200" b="0" dirty="0">
              <a:ln/>
              <a:latin typeface="Microsoft YaHei"/>
              <a:ea typeface="Microsoft YaHei"/>
            </a:endParaRPr>
          </a:p>
          <a:p>
            <a:pPr algn="l"/>
            <a:r>
              <a:rPr lang="en" altLang="zh-CN" sz="1200" b="0" dirty="0">
                <a:latin typeface="Microsoft YaHei"/>
                <a:ea typeface="Microsoft YaHei"/>
              </a:rPr>
              <a:t>    </a:t>
            </a:r>
            <a:r>
              <a:rPr lang="zh-CN" altLang="en-US" sz="1200" b="0" dirty="0">
                <a:latin typeface="Microsoft YaHei"/>
                <a:ea typeface="Microsoft YaHei"/>
              </a:rPr>
              <a:t>专有云融合腾讯自研的芯片、服务器、操作系统、数据库等底层软硬件，同时兼容业内主流的国产化硬件，满足</a:t>
            </a:r>
            <a:r>
              <a:rPr lang="zh-CN" altLang="en-US" sz="1200" b="0" dirty="0">
                <a:solidFill>
                  <a:srgbClr val="FF0000"/>
                </a:solidFill>
                <a:latin typeface="Microsoft YaHei"/>
                <a:ea typeface="Microsoft YaHei"/>
              </a:rPr>
              <a:t>密评、云安审、团体云、等保、可信云</a:t>
            </a:r>
            <a:r>
              <a:rPr lang="zh-CN" altLang="en-US" sz="1200" b="0" dirty="0">
                <a:latin typeface="Microsoft YaHei"/>
                <a:ea typeface="Microsoft YaHei"/>
              </a:rPr>
              <a:t>等私有云行业核心标准，成功将腾讯公有云软硬能力整体</a:t>
            </a:r>
            <a:r>
              <a:rPr lang="en-US" altLang="zh-CN" sz="1200" b="0" dirty="0">
                <a:latin typeface="Microsoft YaHei"/>
                <a:ea typeface="Microsoft YaHei"/>
              </a:rPr>
              <a:t>1:1</a:t>
            </a:r>
            <a:r>
              <a:rPr lang="zh-CN" altLang="en-US" sz="1200" b="0" dirty="0">
                <a:latin typeface="Microsoft YaHei"/>
                <a:ea typeface="Microsoft YaHei"/>
              </a:rPr>
              <a:t>输出到客户侧，助力客户实现</a:t>
            </a:r>
            <a:r>
              <a:rPr lang="en" altLang="zh-CN" sz="1200" b="0" dirty="0">
                <a:latin typeface="Microsoft YaHei"/>
                <a:ea typeface="Microsoft YaHei"/>
              </a:rPr>
              <a:t>IT</a:t>
            </a:r>
            <a:r>
              <a:rPr lang="zh-CN" altLang="en-US" sz="1200" b="0" dirty="0">
                <a:latin typeface="Microsoft YaHei"/>
                <a:ea typeface="Microsoft YaHei"/>
              </a:rPr>
              <a:t>基础设施云化的转型，并进而帮助客户实现业务数字化转型。</a:t>
            </a:r>
            <a:endParaRPr lang="zh-CN" altLang="en-US" dirty="0"/>
          </a:p>
          <a:p>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latin typeface="Microsoft YaHei"/>
                <a:ea typeface="Microsoft YaHei"/>
              </a:rPr>
              <a:t>据</a:t>
            </a:r>
            <a:r>
              <a:rPr lang="en-US" altLang="zh-CN" sz="1200" b="1" dirty="0">
                <a:latin typeface="Microsoft YaHei"/>
                <a:ea typeface="Microsoft YaHei"/>
              </a:rPr>
              <a:t>《2022</a:t>
            </a:r>
            <a:r>
              <a:rPr lang="zh-CN" altLang="en-US" sz="1200" b="1" dirty="0">
                <a:latin typeface="Microsoft YaHei"/>
                <a:ea typeface="Microsoft YaHei"/>
              </a:rPr>
              <a:t>中国金融（私有）云基础设施平台市场研究报告</a:t>
            </a:r>
            <a:r>
              <a:rPr lang="en-US" altLang="zh-CN" sz="1200" b="1" dirty="0">
                <a:latin typeface="Microsoft YaHei"/>
                <a:ea typeface="Microsoft YaHei"/>
              </a:rPr>
              <a:t>》</a:t>
            </a:r>
            <a:r>
              <a:rPr lang="zh-CN" altLang="en-US" sz="1200" b="1" dirty="0">
                <a:latin typeface="Microsoft YaHei"/>
                <a:ea typeface="Microsoft YaHei"/>
              </a:rPr>
              <a:t>显示：腾讯云私有云在中国金融（私有）云基础设施平台市场跻身</a:t>
            </a:r>
            <a:r>
              <a:rPr lang="zh-CN" altLang="en-US" sz="1200" b="1" dirty="0">
                <a:solidFill>
                  <a:srgbClr val="FF0000"/>
                </a:solidFill>
                <a:latin typeface="Microsoft YaHei"/>
                <a:ea typeface="Microsoft YaHei"/>
              </a:rPr>
              <a:t>第一</a:t>
            </a:r>
            <a:r>
              <a:rPr lang="zh-CN" altLang="en-US" sz="1200" b="1" dirty="0">
                <a:latin typeface="Microsoft YaHei"/>
                <a:ea typeface="Microsoft YaHei"/>
              </a:rPr>
              <a:t>。其中，市场地位和发展能力均排名</a:t>
            </a:r>
            <a:r>
              <a:rPr lang="zh-CN" altLang="en-US" sz="1200" b="1" dirty="0">
                <a:solidFill>
                  <a:srgbClr val="FF0000"/>
                </a:solidFill>
                <a:latin typeface="Microsoft YaHei"/>
                <a:ea typeface="Microsoft YaHei"/>
              </a:rPr>
              <a:t>第一</a:t>
            </a:r>
            <a:r>
              <a:rPr lang="zh-CN" altLang="en-US" sz="1200" b="1" dirty="0">
                <a:solidFill>
                  <a:srgbClr val="000000"/>
                </a:solidFill>
                <a:latin typeface="Microsoft YaHei"/>
                <a:ea typeface="Microsoft YaHei"/>
              </a:rPr>
              <a:t>：</a:t>
            </a:r>
          </a:p>
          <a:p>
            <a:endParaRPr lang="zh-CN" altLang="en-US" dirty="0"/>
          </a:p>
          <a:p>
            <a:endParaRPr lang="zh-CN" altLang="en-US" dirty="0"/>
          </a:p>
          <a:p>
            <a:endParaRPr lang="zh-CN" altLang="en-US" dirty="0"/>
          </a:p>
          <a:p>
            <a:endParaRPr lang="zh-CN" dirty="0"/>
          </a:p>
        </p:txBody>
      </p:sp>
    </p:spTree>
    <p:extLst>
      <p:ext uri="{BB962C8B-B14F-4D97-AF65-F5344CB8AC3E}">
        <p14:creationId xmlns:p14="http://schemas.microsoft.com/office/powerpoint/2010/main" val="1798630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ltLang="zh-CN" sz="1800" dirty="0">
                <a:latin typeface="Microsoft YaHei"/>
                <a:ea typeface="Microsoft YaHei"/>
              </a:rPr>
              <a:t>中国人民银行</a:t>
            </a:r>
          </a:p>
          <a:p>
            <a:pPr marL="0" indent="0" algn="l">
              <a:buNone/>
            </a:pPr>
            <a:r>
              <a:rPr lang="zh-CN" altLang="zh-CN" sz="1200" b="1" dirty="0">
                <a:latin typeface="Microsoft YaHei"/>
                <a:ea typeface="Microsoft YaHei"/>
              </a:rPr>
              <a:t>中国人民银行作为</a:t>
            </a:r>
            <a:r>
              <a:rPr lang="zh-CN" altLang="zh-CN" sz="1200" b="1" dirty="0">
                <a:solidFill>
                  <a:srgbClr val="FF0000"/>
                </a:solidFill>
                <a:latin typeface="Microsoft YaHei"/>
                <a:ea typeface="Microsoft YaHei"/>
              </a:rPr>
              <a:t>金融信创的牵头单位，率先试点信创云</a:t>
            </a:r>
            <a:r>
              <a:rPr lang="zh-CN" altLang="zh-CN" sz="1200" b="1" dirty="0">
                <a:latin typeface="Microsoft YaHei"/>
                <a:ea typeface="Microsoft YaHei"/>
              </a:rPr>
              <a:t>，基于TCE</a:t>
            </a:r>
            <a:r>
              <a:rPr lang="zh-CN" altLang="zh-CN" sz="1200" b="1" dirty="0">
                <a:solidFill>
                  <a:srgbClr val="333333"/>
                </a:solidFill>
                <a:latin typeface="Microsoft YaHei"/>
                <a:ea typeface="Microsoft YaHei"/>
              </a:rPr>
              <a:t>构建两地三中心的“一云多芯”同时支持Intel和国产化芯片，</a:t>
            </a:r>
            <a:r>
              <a:rPr lang="zh-CN" altLang="zh-CN" sz="1200" b="1" dirty="0">
                <a:solidFill>
                  <a:srgbClr val="000000"/>
                </a:solidFill>
                <a:latin typeface="Microsoft YaHei"/>
                <a:ea typeface="Microsoft YaHei"/>
              </a:rPr>
              <a:t>实现国家金库管理系统/</a:t>
            </a:r>
            <a:r>
              <a:rPr lang="zh-CN" altLang="zh-CN" sz="1200" b="1" dirty="0">
                <a:latin typeface="Microsoft YaHei"/>
                <a:ea typeface="Microsoft YaHei"/>
              </a:rPr>
              <a:t>现金预测子系统</a:t>
            </a:r>
            <a:r>
              <a:rPr lang="zh-CN" altLang="zh-CN" sz="1200" b="1" dirty="0">
                <a:solidFill>
                  <a:srgbClr val="000000"/>
                </a:solidFill>
                <a:latin typeface="Microsoft YaHei"/>
                <a:ea typeface="Microsoft YaHei"/>
              </a:rPr>
              <a:t>等核心</a:t>
            </a:r>
            <a:r>
              <a:rPr lang="zh-CN" altLang="zh-CN" sz="1200" b="1" dirty="0">
                <a:solidFill>
                  <a:srgbClr val="FF0000"/>
                </a:solidFill>
                <a:latin typeface="Microsoft YaHei"/>
                <a:ea typeface="Microsoft YaHei"/>
              </a:rPr>
              <a:t>业务平滑国产化演进 ，</a:t>
            </a:r>
            <a:r>
              <a:rPr lang="zh-CN" altLang="zh-CN" sz="1200" b="1" dirty="0">
                <a:solidFill>
                  <a:srgbClr val="333333"/>
                </a:solidFill>
                <a:latin typeface="Microsoft YaHei"/>
                <a:ea typeface="Microsoft YaHei"/>
              </a:rPr>
              <a:t>降低了业务切换风险；并不断扩容信创资源，使行里国产化比例不断提升</a:t>
            </a:r>
          </a:p>
          <a:p>
            <a:endParaRPr lang="en-US" altLang="zh-CN" dirty="0"/>
          </a:p>
          <a:p>
            <a:pPr marL="0" indent="0" algn="l">
              <a:buNone/>
            </a:pPr>
            <a:r>
              <a:rPr lang="zh-CN" altLang="zh-CN" sz="1800" b="1" dirty="0">
                <a:solidFill>
                  <a:srgbClr val="333333"/>
                </a:solidFill>
                <a:latin typeface="Microsoft YaHei"/>
                <a:ea typeface="Microsoft YaHei"/>
              </a:rPr>
              <a:t>中国建设银行</a:t>
            </a:r>
          </a:p>
          <a:p>
            <a:pPr algn="l"/>
            <a:r>
              <a:rPr lang="zh-CN" altLang="zh-CN" sz="1200" dirty="0">
                <a:solidFill>
                  <a:srgbClr val="333333"/>
                </a:solidFill>
                <a:latin typeface="Microsoft YaHei"/>
                <a:ea typeface="Microsoft YaHei"/>
              </a:rPr>
              <a:t>TCE帮助建行构建大行中</a:t>
            </a:r>
            <a:r>
              <a:rPr lang="zh-CN" altLang="zh-CN" sz="1200" dirty="0">
                <a:solidFill>
                  <a:srgbClr val="FF0000"/>
                </a:solidFill>
                <a:latin typeface="Microsoft YaHei"/>
                <a:ea typeface="Microsoft YaHei"/>
              </a:rPr>
              <a:t>最大的私有云</a:t>
            </a:r>
            <a:r>
              <a:rPr lang="zh-CN" altLang="zh-CN" sz="1200" dirty="0">
                <a:solidFill>
                  <a:srgbClr val="333333"/>
                </a:solidFill>
                <a:latin typeface="Microsoft YaHei"/>
                <a:ea typeface="Microsoft YaHei"/>
              </a:rPr>
              <a:t>，规模超过</a:t>
            </a:r>
            <a:r>
              <a:rPr lang="zh-CN" altLang="zh-CN" sz="1200" dirty="0">
                <a:solidFill>
                  <a:srgbClr val="FF0000"/>
                </a:solidFill>
                <a:latin typeface="Microsoft YaHei"/>
                <a:ea typeface="Microsoft YaHei"/>
              </a:rPr>
              <a:t>3万节点</a:t>
            </a:r>
            <a:r>
              <a:rPr lang="zh-CN" altLang="zh-CN" sz="1200" dirty="0">
                <a:solidFill>
                  <a:srgbClr val="333333"/>
                </a:solidFill>
                <a:latin typeface="Microsoft YaHei"/>
                <a:ea typeface="Microsoft YaHei"/>
              </a:rPr>
              <a:t>助力全行分布式核心系统上云，同时建设国产化云承载金融核心业务，树立同行业典范</a:t>
            </a:r>
            <a:endParaRPr lang="en-US" altLang="zh-CN" sz="1200" dirty="0">
              <a:solidFill>
                <a:srgbClr val="333333"/>
              </a:solidFill>
              <a:latin typeface="Microsoft YaHei"/>
              <a:ea typeface="Microsoft YaHei"/>
            </a:endParaRPr>
          </a:p>
          <a:p>
            <a:pPr algn="l"/>
            <a:endParaRPr lang="zh-CN" altLang="zh-CN" sz="1200" dirty="0">
              <a:solidFill>
                <a:srgbClr val="333333"/>
              </a:solidFill>
              <a:latin typeface="Microsoft YaHei"/>
              <a:ea typeface="Microsoft YaHei"/>
            </a:endParaRPr>
          </a:p>
          <a:p>
            <a:pPr algn="ctr"/>
            <a:r>
              <a:rPr lang="zh-CN" altLang="zh-CN" sz="1800" dirty="0">
                <a:latin typeface="Microsoft YaHei"/>
                <a:ea typeface="Microsoft YaHei"/>
              </a:rPr>
              <a:t>国税总局</a:t>
            </a:r>
          </a:p>
          <a:p>
            <a:pPr algn="l"/>
            <a:r>
              <a:rPr lang="zh-CN" altLang="zh-CN" sz="1200" b="0" dirty="0">
                <a:latin typeface="Microsoft YaHei"/>
                <a:ea typeface="Microsoft YaHei"/>
              </a:rPr>
              <a:t>结合腾讯产品</a:t>
            </a:r>
            <a:r>
              <a:rPr lang="en-US" altLang="zh-CN" sz="1200" b="0" dirty="0">
                <a:latin typeface="Microsoft YaHei"/>
                <a:ea typeface="Microsoft YaHei"/>
              </a:rPr>
              <a:t>TOG</a:t>
            </a:r>
            <a:r>
              <a:rPr lang="zh-CN" altLang="zh-CN" sz="1200" b="0" dirty="0">
                <a:latin typeface="Microsoft YaHei"/>
                <a:ea typeface="Microsoft YaHei"/>
              </a:rPr>
              <a:t>、</a:t>
            </a:r>
            <a:r>
              <a:rPr lang="en-US" altLang="zh-CN" sz="1200" b="0" dirty="0">
                <a:latin typeface="Microsoft YaHei"/>
                <a:ea typeface="Microsoft YaHei"/>
              </a:rPr>
              <a:t>TOB</a:t>
            </a:r>
            <a:r>
              <a:rPr lang="zh-CN" altLang="zh-CN" sz="1200" b="0" dirty="0">
                <a:latin typeface="Microsoft YaHei"/>
                <a:ea typeface="Microsoft YaHei"/>
              </a:rPr>
              <a:t>、</a:t>
            </a:r>
            <a:r>
              <a:rPr lang="en-US" altLang="zh-CN" sz="1200" b="0" dirty="0">
                <a:latin typeface="Microsoft YaHei"/>
                <a:ea typeface="Microsoft YaHei"/>
              </a:rPr>
              <a:t>TOC</a:t>
            </a:r>
            <a:r>
              <a:rPr lang="zh-CN" altLang="zh-CN" sz="1200" b="0" dirty="0">
                <a:latin typeface="Microsoft YaHei"/>
                <a:ea typeface="Microsoft YaHei"/>
              </a:rPr>
              <a:t>矩阵发挥腾讯产品立体优势，TCE帮国税建成</a:t>
            </a:r>
            <a:r>
              <a:rPr lang="zh-CN" altLang="zh-CN" sz="1200" b="0" dirty="0">
                <a:solidFill>
                  <a:srgbClr val="FF0000"/>
                </a:solidFill>
                <a:latin typeface="Microsoft YaHei"/>
                <a:ea typeface="Microsoft YaHei"/>
              </a:rPr>
              <a:t>最大政务信创云平台</a:t>
            </a:r>
            <a:r>
              <a:rPr lang="zh-CN" altLang="zh-CN" sz="1200" b="0" dirty="0">
                <a:latin typeface="Microsoft YaHei"/>
                <a:ea typeface="Microsoft YaHei"/>
              </a:rPr>
              <a:t>（物理机规模超过</a:t>
            </a:r>
            <a:r>
              <a:rPr lang="en-US" altLang="zh-CN" sz="1200" b="0" dirty="0">
                <a:latin typeface="Microsoft YaHei"/>
                <a:ea typeface="Microsoft YaHei"/>
              </a:rPr>
              <a:t>7000</a:t>
            </a:r>
            <a:r>
              <a:rPr lang="zh-CN" altLang="zh-CN" sz="1200" b="0" dirty="0">
                <a:latin typeface="Microsoft YaHei"/>
                <a:ea typeface="Microsoft YaHei"/>
              </a:rPr>
              <a:t>台），且全国统一标准，后续省级推广，市场潜力巨大</a:t>
            </a:r>
          </a:p>
          <a:p>
            <a:endParaRPr lang="en-US" altLang="zh-CN" dirty="0"/>
          </a:p>
          <a:p>
            <a:r>
              <a:rPr lang="zh-CN" altLang="zh-CN" sz="1800" dirty="0">
                <a:solidFill>
                  <a:srgbClr val="333333"/>
                </a:solidFill>
                <a:latin typeface="Microsoft YaHei"/>
                <a:ea typeface="Microsoft YaHei"/>
              </a:rPr>
              <a:t>富士康</a:t>
            </a:r>
          </a:p>
          <a:p>
            <a:pPr algn="l"/>
            <a:r>
              <a:rPr lang="en-US" altLang="zh-CN" sz="1200" b="0" dirty="0">
                <a:latin typeface="Microsoft YaHei"/>
                <a:ea typeface="Microsoft YaHei"/>
              </a:rPr>
              <a:t> </a:t>
            </a:r>
            <a:r>
              <a:rPr lang="zh-CN" altLang="zh-CN" sz="1200" b="0" dirty="0">
                <a:latin typeface="Microsoft YaHei"/>
                <a:ea typeface="Microsoft YaHei"/>
              </a:rPr>
              <a:t>基于</a:t>
            </a:r>
            <a:r>
              <a:rPr lang="en-US" altLang="zh-CN" sz="1200" b="0" dirty="0">
                <a:latin typeface="Microsoft YaHei"/>
                <a:ea typeface="Microsoft YaHei"/>
              </a:rPr>
              <a:t>TCE&amp;TCS</a:t>
            </a:r>
            <a:r>
              <a:rPr lang="zh-CN" altLang="zh-CN" sz="1200" b="0" dirty="0">
                <a:latin typeface="Microsoft YaHei"/>
                <a:ea typeface="Microsoft YaHei"/>
              </a:rPr>
              <a:t>在深圳、郑州、赣州、周口四地建设云平台，帮助其实现业务</a:t>
            </a:r>
            <a:r>
              <a:rPr lang="zh-CN" altLang="zh-CN" sz="1200" b="0" dirty="0">
                <a:solidFill>
                  <a:srgbClr val="FF0000"/>
                </a:solidFill>
                <a:latin typeface="Microsoft YaHei"/>
                <a:ea typeface="Microsoft YaHei"/>
              </a:rPr>
              <a:t>就近接入</a:t>
            </a:r>
            <a:r>
              <a:rPr lang="zh-CN" altLang="zh-CN" sz="1200" b="0" dirty="0">
                <a:latin typeface="Microsoft YaHei"/>
                <a:ea typeface="Microsoft YaHei"/>
              </a:rPr>
              <a:t>，同时构建深圳同城跨数据中心高可用架构以及完整的运营和运维体系，助力富士康打造</a:t>
            </a:r>
            <a:r>
              <a:rPr lang="zh-CN" altLang="zh-CN" sz="1200" b="0" dirty="0">
                <a:solidFill>
                  <a:srgbClr val="FF0000"/>
                </a:solidFill>
                <a:latin typeface="Microsoft YaHei"/>
                <a:ea typeface="Microsoft YaHei"/>
              </a:rPr>
              <a:t>工业领域标杆</a:t>
            </a:r>
            <a:r>
              <a:rPr lang="zh-CN" altLang="zh-CN" sz="1200" b="0" dirty="0">
                <a:latin typeface="Microsoft YaHei"/>
                <a:ea typeface="Microsoft YaHei"/>
              </a:rPr>
              <a:t>的行业云以及集团自用云</a:t>
            </a:r>
          </a:p>
          <a:p>
            <a:endParaRPr lang="en-US" altLang="zh-CN" dirty="0"/>
          </a:p>
          <a:p>
            <a:pPr algn="ctr"/>
            <a:r>
              <a:rPr lang="zh-CN" altLang="zh-CN" sz="1800" b="1" dirty="0">
                <a:solidFill>
                  <a:srgbClr val="1A1A1A"/>
                </a:solidFill>
                <a:latin typeface="Microsoft YaHei"/>
                <a:ea typeface="Microsoft YaHei"/>
              </a:rPr>
              <a:t>广州地铁</a:t>
            </a:r>
          </a:p>
          <a:p>
            <a:pPr algn="l"/>
            <a:r>
              <a:rPr lang="zh-CN" altLang="zh-CN" sz="1200" dirty="0">
                <a:solidFill>
                  <a:srgbClr val="333333"/>
                </a:solidFill>
                <a:latin typeface="Microsoft YaHei"/>
                <a:ea typeface="Microsoft YaHei"/>
              </a:rPr>
              <a:t>TCE帮助广州地铁实现多条线路的</a:t>
            </a:r>
            <a:r>
              <a:rPr lang="zh-CN" altLang="zh-CN" sz="1200" dirty="0">
                <a:solidFill>
                  <a:srgbClr val="FF0000"/>
                </a:solidFill>
                <a:latin typeface="Microsoft YaHei"/>
                <a:ea typeface="Microsoft YaHei"/>
              </a:rPr>
              <a:t>10余个轨道交通系统上云</a:t>
            </a:r>
            <a:r>
              <a:rPr lang="zh-CN" altLang="zh-CN" sz="1200" dirty="0">
                <a:solidFill>
                  <a:srgbClr val="333333"/>
                </a:solidFill>
                <a:latin typeface="Microsoft YaHei"/>
                <a:ea typeface="Microsoft YaHei"/>
              </a:rPr>
              <a:t>，后续智慧车站、智慧线网、智慧安检、5G科研等项目也将使用TCE，提升整体资源利用率；借助于TCS Edege +TCE 形成中央数据中心 + 边缘车站 </a:t>
            </a:r>
            <a:r>
              <a:rPr lang="zh-CN" altLang="zh-CN" sz="1200" dirty="0">
                <a:solidFill>
                  <a:srgbClr val="FF0000"/>
                </a:solidFill>
                <a:latin typeface="Microsoft YaHei"/>
                <a:ea typeface="Microsoft YaHei"/>
              </a:rPr>
              <a:t>云边协同</a:t>
            </a:r>
            <a:r>
              <a:rPr lang="zh-CN" altLang="zh-CN" sz="1200" dirty="0">
                <a:solidFill>
                  <a:srgbClr val="333333"/>
                </a:solidFill>
                <a:latin typeface="Microsoft YaHei"/>
                <a:ea typeface="Microsoft YaHei"/>
              </a:rPr>
              <a:t>的整体解决方案，对车站实现统一的运维和管理，实现地铁系统整体云化转型</a:t>
            </a:r>
          </a:p>
          <a:p>
            <a:endParaRPr lang="en-US" altLang="zh-CN" dirty="0"/>
          </a:p>
          <a:p>
            <a:endParaRPr lang="zh-CN" dirty="0"/>
          </a:p>
        </p:txBody>
      </p:sp>
    </p:spTree>
    <p:extLst>
      <p:ext uri="{BB962C8B-B14F-4D97-AF65-F5344CB8AC3E}">
        <p14:creationId xmlns:p14="http://schemas.microsoft.com/office/powerpoint/2010/main" val="386579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latin typeface="Microsoft YaHei"/>
              <a:ea typeface="Microsoft YaHe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latin typeface="Microsoft YaHei"/>
                <a:ea typeface="Microsoft YaHei"/>
              </a:rPr>
              <a:t>	</a:t>
            </a:r>
            <a:r>
              <a:rPr lang="zh-CN" altLang="zh-CN" sz="1200" b="0" dirty="0">
                <a:latin typeface="Microsoft YaHei"/>
                <a:ea typeface="Microsoft YaHei"/>
              </a:rPr>
              <a:t>腾讯云数据库经过</a:t>
            </a:r>
            <a:r>
              <a:rPr lang="en-US" altLang="zh-CN" sz="1200" b="0" dirty="0">
                <a:latin typeface="Microsoft YaHei"/>
                <a:ea typeface="Microsoft YaHei"/>
              </a:rPr>
              <a:t>10</a:t>
            </a:r>
            <a:r>
              <a:rPr lang="zh-CN" altLang="zh-CN" sz="1200" b="0" dirty="0">
                <a:latin typeface="Microsoft YaHei"/>
                <a:ea typeface="Microsoft YaHei"/>
              </a:rPr>
              <a:t>余年的发展，目前已经形成了包括关系型、</a:t>
            </a:r>
            <a:r>
              <a:rPr lang="en-US" altLang="zh-CN" sz="1200" b="0" dirty="0">
                <a:latin typeface="Microsoft YaHei"/>
                <a:ea typeface="Microsoft YaHei"/>
              </a:rPr>
              <a:t>NOSQL</a:t>
            </a:r>
            <a:r>
              <a:rPr lang="zh-CN" altLang="zh-CN" sz="1200" b="0" dirty="0">
                <a:latin typeface="Microsoft YaHei"/>
                <a:ea typeface="Microsoft YaHei"/>
              </a:rPr>
              <a:t>、云原生、</a:t>
            </a:r>
            <a:r>
              <a:rPr lang="en-US" altLang="zh-CN" sz="1200" b="0" dirty="0">
                <a:latin typeface="Microsoft YaHei"/>
                <a:ea typeface="Microsoft YaHei"/>
              </a:rPr>
              <a:t>SaaS</a:t>
            </a:r>
            <a:r>
              <a:rPr lang="zh-CN" altLang="zh-CN" sz="1200" b="0" dirty="0">
                <a:latin typeface="Microsoft YaHei"/>
                <a:ea typeface="Microsoft YaHei"/>
              </a:rPr>
              <a:t>在内完整的数据库矩阵。</a:t>
            </a:r>
            <a:r>
              <a:rPr lang="zh-CN" altLang="zh-CN" sz="1200" b="1" dirty="0">
                <a:latin typeface="Microsoft YaHei"/>
                <a:ea typeface="Microsoft YaHei"/>
              </a:rPr>
              <a:t>腾讯云数据库整体能力在业内处于头部阵营</a:t>
            </a:r>
            <a:r>
              <a:rPr lang="zh-CN" altLang="zh-CN" sz="1200" b="0" dirty="0">
                <a:latin typeface="Microsoft YaHei"/>
                <a:ea typeface="Microsoft YaHei"/>
              </a:rPr>
              <a:t>；</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b="0" dirty="0">
                <a:latin typeface="Microsoft YaHei"/>
                <a:ea typeface="Microsoft YaHei"/>
              </a:rPr>
              <a:t>在</a:t>
            </a:r>
            <a:r>
              <a:rPr lang="en-US" altLang="zh-CN" sz="1200" b="0" dirty="0">
                <a:latin typeface="Microsoft YaHei"/>
                <a:ea typeface="Microsoft YaHei"/>
              </a:rPr>
              <a:t> Gartner® 2022</a:t>
            </a:r>
            <a:r>
              <a:rPr lang="zh-CN" altLang="zh-CN" sz="1200" b="0" dirty="0">
                <a:latin typeface="Microsoft YaHei"/>
                <a:ea typeface="Microsoft YaHei"/>
              </a:rPr>
              <a:t>年度《云数据库管理系统魔力象限》研究报告中，腾讯云数据库凭借完善的产品矩阵、领先的产品能力、</a:t>
            </a:r>
            <a:r>
              <a:rPr lang="en-US" altLang="zh-CN" sz="1200" b="0" dirty="0">
                <a:latin typeface="Microsoft YaHei"/>
                <a:ea typeface="Microsoft YaHei"/>
              </a:rPr>
              <a:t>OLTP</a:t>
            </a:r>
            <a:r>
              <a:rPr lang="zh-CN" altLang="zh-CN" sz="1200" b="0" dirty="0">
                <a:latin typeface="Microsoft YaHei"/>
                <a:ea typeface="Microsoft YaHei"/>
              </a:rPr>
              <a:t>（交易型）和</a:t>
            </a:r>
            <a:r>
              <a:rPr lang="en-US" altLang="zh-CN" sz="1200" b="0" dirty="0">
                <a:latin typeface="Microsoft YaHei"/>
                <a:ea typeface="Microsoft YaHei"/>
              </a:rPr>
              <a:t>OLAP</a:t>
            </a:r>
            <a:r>
              <a:rPr lang="zh-CN" altLang="zh-CN" sz="1200" b="0" dirty="0">
                <a:latin typeface="Microsoft YaHei"/>
                <a:ea typeface="Microsoft YaHei"/>
              </a:rPr>
              <a:t>（分析型）的突出表现，进入特定领域者（</a:t>
            </a:r>
            <a:r>
              <a:rPr lang="en-US" altLang="zh-CN" sz="1200" b="0" dirty="0">
                <a:latin typeface="Microsoft YaHei"/>
                <a:ea typeface="Microsoft YaHei"/>
              </a:rPr>
              <a:t>Niche Player</a:t>
            </a:r>
            <a:r>
              <a:rPr lang="zh-CN" altLang="zh-CN" sz="1200" b="0" dirty="0">
                <a:latin typeface="Microsoft YaHei"/>
                <a:ea typeface="Microsoft YaHei"/>
              </a:rPr>
              <a:t>）象限。国内只有</a:t>
            </a:r>
            <a:r>
              <a:rPr lang="zh-CN" altLang="zh-CN" sz="1600" b="1" dirty="0">
                <a:solidFill>
                  <a:srgbClr val="E75200"/>
                </a:solidFill>
                <a:latin typeface="Microsoft YaHei"/>
                <a:ea typeface="Microsoft YaHei"/>
              </a:rPr>
              <a:t>阿里</a:t>
            </a:r>
            <a:r>
              <a:rPr lang="zh-CN" altLang="zh-CN" sz="1200" b="0" dirty="0">
                <a:latin typeface="Microsoft YaHei"/>
                <a:ea typeface="Microsoft YaHei"/>
              </a:rPr>
              <a:t>和</a:t>
            </a:r>
            <a:r>
              <a:rPr lang="zh-CN" altLang="zh-CN" sz="1600" b="1" dirty="0">
                <a:solidFill>
                  <a:srgbClr val="E75200"/>
                </a:solidFill>
                <a:latin typeface="Microsoft YaHei"/>
                <a:ea typeface="Microsoft YaHei"/>
              </a:rPr>
              <a:t>腾讯</a:t>
            </a:r>
            <a:r>
              <a:rPr lang="zh-CN" altLang="zh-CN" sz="1200" b="0" dirty="0">
                <a:latin typeface="Microsoft YaHei"/>
                <a:ea typeface="Microsoft YaHei"/>
              </a:rPr>
              <a:t>进入；</a:t>
            </a:r>
          </a:p>
          <a:p>
            <a:endParaRPr lang="zh-CN" dirty="0"/>
          </a:p>
        </p:txBody>
      </p:sp>
    </p:spTree>
    <p:extLst>
      <p:ext uri="{BB962C8B-B14F-4D97-AF65-F5344CB8AC3E}">
        <p14:creationId xmlns:p14="http://schemas.microsoft.com/office/powerpoint/2010/main" val="2170618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indent="0" algn="ctr" defTabSz="101600">
              <a:lnSpc>
                <a:spcPct val="100000"/>
              </a:lnSpc>
              <a:buNone/>
            </a:pPr>
            <a:r>
              <a:rPr lang="zh-CN" altLang="zh-CN" sz="1800" b="1" dirty="0">
                <a:latin typeface="Microsoft YaHei"/>
                <a:ea typeface="Microsoft YaHei"/>
              </a:rPr>
              <a:t>泛互</a:t>
            </a:r>
            <a:r>
              <a:rPr lang="zh-CN" altLang="zh-CN" sz="1800" b="1" i="0" strike="noStrike" spc="0" dirty="0">
                <a:ln/>
                <a:solidFill>
                  <a:srgbClr val="000000"/>
                </a:solidFill>
                <a:latin typeface="Microsoft YaHei"/>
                <a:ea typeface="Microsoft YaHei"/>
              </a:rPr>
              <a:t>-荣耀</a:t>
            </a:r>
          </a:p>
          <a:p>
            <a:pPr marL="0" indent="0" algn="l" defTabSz="203200">
              <a:lnSpc>
                <a:spcPct val="130000"/>
              </a:lnSpc>
              <a:buNone/>
            </a:pPr>
            <a:r>
              <a:rPr lang="zh-CN" altLang="zh-CN" sz="1400" b="1" i="0" strike="noStrike" spc="0" dirty="0">
                <a:ln/>
                <a:solidFill>
                  <a:srgbClr val="E75200"/>
                </a:solidFill>
                <a:latin typeface="Microsoft YaHei"/>
                <a:ea typeface="Microsoft YaHei"/>
              </a:rPr>
              <a:t>荣耀海外上云项目数据库全量使用腾讯数据库</a:t>
            </a:r>
            <a:r>
              <a:rPr lang="en-US" altLang="zh-CN" sz="1400" b="1" i="0" strike="noStrike" spc="0" dirty="0" err="1">
                <a:ln/>
                <a:solidFill>
                  <a:srgbClr val="E75200"/>
                </a:solidFill>
                <a:latin typeface="Microsoft YaHei"/>
                <a:ea typeface="Microsoft YaHei"/>
              </a:rPr>
              <a:t>Paas</a:t>
            </a:r>
            <a:r>
              <a:rPr lang="en-US" altLang="zh-CN" sz="1400" b="1" i="0" strike="noStrike" spc="0" dirty="0">
                <a:ln/>
                <a:solidFill>
                  <a:srgbClr val="E75200"/>
                </a:solidFill>
                <a:latin typeface="Microsoft YaHei"/>
                <a:ea typeface="Microsoft YaHei"/>
              </a:rPr>
              <a:t> </a:t>
            </a:r>
            <a:r>
              <a:rPr lang="zh-CN" altLang="zh-CN" sz="1400" b="1" i="0" strike="noStrike" spc="0" dirty="0">
                <a:ln/>
                <a:solidFill>
                  <a:srgbClr val="E75200"/>
                </a:solidFill>
                <a:latin typeface="Microsoft YaHei"/>
                <a:ea typeface="Microsoft YaHei"/>
              </a:rPr>
              <a:t>产品</a:t>
            </a:r>
            <a:r>
              <a:rPr lang="zh-CN" altLang="zh-CN" sz="1200" b="0" i="0" strike="noStrike" spc="0" dirty="0">
                <a:ln/>
                <a:solidFill>
                  <a:srgbClr val="333333"/>
                </a:solidFill>
                <a:latin typeface="Microsoft YaHei"/>
                <a:ea typeface="Microsoft YaHei"/>
              </a:rPr>
              <a:t>，业务场景覆盖商城、设备</a:t>
            </a:r>
            <a:r>
              <a:rPr lang="zh-CN" altLang="zh-CN" sz="1200" b="0" i="0" strike="noStrike" spc="0" dirty="0">
                <a:ln/>
                <a:solidFill>
                  <a:srgbClr val="000000"/>
                </a:solidFill>
                <a:latin typeface="Microsoft YaHei"/>
                <a:ea typeface="Microsoft YaHei"/>
              </a:rPr>
              <a:t>云、开发者服务平台等</a:t>
            </a:r>
            <a:r>
              <a:rPr lang="en-US" altLang="zh-CN" sz="1200" b="0" i="0" strike="noStrike" spc="0" dirty="0">
                <a:ln/>
                <a:solidFill>
                  <a:srgbClr val="000000"/>
                </a:solidFill>
                <a:latin typeface="Microsoft YaHei"/>
                <a:ea typeface="Microsoft YaHei"/>
              </a:rPr>
              <a:t>B</a:t>
            </a:r>
            <a:r>
              <a:rPr lang="zh-CN" altLang="zh-CN" sz="1200" b="0" i="0" strike="noStrike" spc="0" dirty="0">
                <a:ln/>
                <a:solidFill>
                  <a:srgbClr val="000000"/>
                </a:solidFill>
                <a:latin typeface="Microsoft YaHei"/>
                <a:ea typeface="Microsoft YaHei"/>
              </a:rPr>
              <a:t>端和</a:t>
            </a:r>
            <a:r>
              <a:rPr lang="en-US" altLang="zh-CN" sz="1200" b="0" i="0" strike="noStrike" spc="0" dirty="0">
                <a:ln/>
                <a:solidFill>
                  <a:srgbClr val="000000"/>
                </a:solidFill>
                <a:latin typeface="Microsoft YaHei"/>
                <a:ea typeface="Microsoft YaHei"/>
              </a:rPr>
              <a:t>C</a:t>
            </a:r>
            <a:r>
              <a:rPr lang="zh-CN" altLang="zh-CN" sz="1200" b="0" i="0" strike="noStrike" spc="0" dirty="0">
                <a:ln/>
                <a:solidFill>
                  <a:srgbClr val="000000"/>
                </a:solidFill>
                <a:latin typeface="Microsoft YaHei"/>
                <a:ea typeface="Microsoft YaHei"/>
              </a:rPr>
              <a:t>端场景，为夯实未来</a:t>
            </a:r>
            <a:r>
              <a:rPr lang="en-US" altLang="zh-CN" sz="1200" b="0" i="0" strike="noStrike" spc="0" dirty="0">
                <a:ln/>
                <a:solidFill>
                  <a:srgbClr val="000000"/>
                </a:solidFill>
                <a:latin typeface="Microsoft YaHei"/>
                <a:ea typeface="Microsoft YaHei"/>
              </a:rPr>
              <a:t>1-2</a:t>
            </a:r>
            <a:r>
              <a:rPr lang="zh-CN" altLang="zh-CN" sz="1200" b="0" i="0" strike="noStrike" spc="0" dirty="0">
                <a:ln/>
                <a:solidFill>
                  <a:srgbClr val="000000"/>
                </a:solidFill>
                <a:latin typeface="Microsoft YaHei"/>
                <a:ea typeface="Microsoft YaHei"/>
              </a:rPr>
              <a:t>年内迁移华为云客户的能力，积聚产品</a:t>
            </a:r>
            <a:r>
              <a:rPr lang="en-US" altLang="zh-CN" sz="1200" b="0" i="0" strike="noStrike" spc="0" dirty="0">
                <a:ln/>
                <a:solidFill>
                  <a:srgbClr val="000000"/>
                </a:solidFill>
                <a:latin typeface="Microsoft YaHei"/>
                <a:ea typeface="Microsoft YaHei"/>
              </a:rPr>
              <a:t>PK</a:t>
            </a:r>
            <a:r>
              <a:rPr lang="zh-CN" altLang="zh-CN" sz="1200" b="0" i="0" strike="noStrike" spc="0" dirty="0">
                <a:ln/>
                <a:solidFill>
                  <a:srgbClr val="000000"/>
                </a:solidFill>
                <a:latin typeface="Microsoft YaHei"/>
                <a:ea typeface="Microsoft YaHei"/>
              </a:rPr>
              <a:t>竞争力。</a:t>
            </a:r>
            <a:endParaRPr lang="en-US" altLang="zh-CN" sz="1200" b="0" i="0" strike="noStrike" spc="0" dirty="0">
              <a:ln/>
              <a:solidFill>
                <a:srgbClr val="000000"/>
              </a:solidFill>
              <a:latin typeface="Microsoft YaHei"/>
              <a:ea typeface="Microsoft YaHei"/>
            </a:endParaRPr>
          </a:p>
          <a:p>
            <a:pPr marL="0" indent="0" algn="l" defTabSz="203200">
              <a:lnSpc>
                <a:spcPct val="130000"/>
              </a:lnSpc>
              <a:buNone/>
            </a:pPr>
            <a:endParaRPr lang="en-US" altLang="zh-CN" sz="1200" b="0" i="0" strike="noStrike" spc="0" dirty="0">
              <a:ln/>
              <a:solidFill>
                <a:srgbClr val="000000"/>
              </a:solidFill>
              <a:latin typeface="Microsoft YaHei"/>
              <a:ea typeface="Microsoft YaHei"/>
            </a:endParaRPr>
          </a:p>
          <a:p>
            <a:pPr marL="0" indent="0" algn="ctr" defTabSz="50800">
              <a:lnSpc>
                <a:spcPct val="100000"/>
              </a:lnSpc>
              <a:buNone/>
            </a:pPr>
            <a:r>
              <a:rPr lang="zh-CN" altLang="zh-CN" sz="1800" b="1" i="0" strike="noStrike" spc="0" dirty="0">
                <a:ln/>
                <a:solidFill>
                  <a:srgbClr val="000000"/>
                </a:solidFill>
                <a:latin typeface="Microsoft YaHei"/>
                <a:ea typeface="Microsoft YaHei"/>
              </a:rPr>
              <a:t>出行</a:t>
            </a:r>
            <a:r>
              <a:rPr lang="en-US" altLang="zh-CN" sz="1800" b="1" i="0" strike="noStrike" spc="0" dirty="0">
                <a:ln/>
                <a:solidFill>
                  <a:srgbClr val="000000"/>
                </a:solidFill>
                <a:latin typeface="Microsoft YaHei"/>
                <a:ea typeface="Microsoft YaHei"/>
              </a:rPr>
              <a:t>-</a:t>
            </a:r>
            <a:r>
              <a:rPr lang="zh-CN" altLang="zh-CN" sz="1800" b="1" i="0" strike="noStrike" spc="0" dirty="0">
                <a:ln/>
                <a:solidFill>
                  <a:srgbClr val="000000"/>
                </a:solidFill>
                <a:latin typeface="Microsoft YaHei"/>
                <a:ea typeface="Microsoft YaHei"/>
              </a:rPr>
              <a:t>祺宸</a:t>
            </a:r>
          </a:p>
          <a:p>
            <a:pPr algn="l">
              <a:lnSpc>
                <a:spcPct val="130000"/>
              </a:lnSpc>
            </a:pPr>
            <a:r>
              <a:rPr lang="zh-CN" altLang="zh-CN" sz="1400" b="1" dirty="0">
                <a:solidFill>
                  <a:srgbClr val="E75200"/>
                </a:solidFill>
                <a:latin typeface="Microsoft YaHei"/>
                <a:ea typeface="Microsoft YaHei"/>
              </a:rPr>
              <a:t>直击客户自建</a:t>
            </a:r>
            <a:r>
              <a:rPr lang="en-US" altLang="zh-CN" sz="1400" b="1" dirty="0">
                <a:solidFill>
                  <a:srgbClr val="E75200"/>
                </a:solidFill>
                <a:latin typeface="Microsoft YaHei"/>
                <a:ea typeface="Microsoft YaHei"/>
              </a:rPr>
              <a:t>MySQL</a:t>
            </a:r>
            <a:r>
              <a:rPr lang="zh-CN" altLang="zh-CN" sz="1400" b="1" dirty="0">
                <a:solidFill>
                  <a:srgbClr val="E75200"/>
                </a:solidFill>
                <a:latin typeface="Microsoft YaHei"/>
                <a:ea typeface="Microsoft YaHei"/>
              </a:rPr>
              <a:t>汇总库维护及同步痛点</a:t>
            </a:r>
            <a:r>
              <a:rPr lang="zh-CN" altLang="zh-CN" sz="1200" b="0" dirty="0">
                <a:latin typeface="Microsoft YaHei"/>
                <a:ea typeface="Microsoft YaHei"/>
              </a:rPr>
              <a:t>，推动</a:t>
            </a:r>
            <a:r>
              <a:rPr lang="en-US" altLang="zh-CN" sz="1200" b="0" dirty="0">
                <a:latin typeface="Microsoft YaHei"/>
                <a:ea typeface="Microsoft YaHei"/>
              </a:rPr>
              <a:t>TDSQL-C</a:t>
            </a:r>
            <a:r>
              <a:rPr lang="zh-CN" altLang="zh-CN" sz="1200" b="0" dirty="0">
                <a:latin typeface="Microsoft YaHei"/>
                <a:ea typeface="Microsoft YaHei"/>
              </a:rPr>
              <a:t>替换自建</a:t>
            </a:r>
            <a:r>
              <a:rPr lang="en-US" altLang="zh-CN" sz="1200" b="0" dirty="0">
                <a:latin typeface="Microsoft YaHei"/>
                <a:ea typeface="Microsoft YaHei"/>
              </a:rPr>
              <a:t>MySQL</a:t>
            </a:r>
            <a:r>
              <a:rPr lang="zh-CN" altLang="zh-CN" sz="1200" b="0" dirty="0">
                <a:latin typeface="Microsoft YaHei"/>
                <a:ea typeface="Microsoft YaHei"/>
              </a:rPr>
              <a:t>，同时通过产研侧优化</a:t>
            </a:r>
            <a:r>
              <a:rPr lang="en-US" altLang="zh-CN" sz="1200" b="0" dirty="0">
                <a:latin typeface="Microsoft YaHei"/>
                <a:ea typeface="Microsoft YaHei"/>
              </a:rPr>
              <a:t>DTS</a:t>
            </a:r>
            <a:r>
              <a:rPr lang="zh-CN" altLang="zh-CN" sz="1200" b="0" dirty="0">
                <a:latin typeface="Microsoft YaHei"/>
                <a:ea typeface="Microsoft YaHei"/>
              </a:rPr>
              <a:t>相关同步链路性能及异常处理机制让客户选择</a:t>
            </a:r>
            <a:r>
              <a:rPr lang="en-US" altLang="zh-CN" sz="1200" b="0" dirty="0">
                <a:latin typeface="Microsoft YaHei"/>
                <a:ea typeface="Microsoft YaHei"/>
              </a:rPr>
              <a:t>DTS</a:t>
            </a:r>
            <a:r>
              <a:rPr lang="zh-CN" altLang="zh-CN" sz="1200" b="0" dirty="0">
                <a:latin typeface="Microsoft YaHei"/>
                <a:ea typeface="Microsoft YaHei"/>
              </a:rPr>
              <a:t>作为迁移同步主要工具，持续提升</a:t>
            </a:r>
            <a:r>
              <a:rPr lang="en-US" altLang="zh-CN" sz="1200" b="0" dirty="0">
                <a:latin typeface="Microsoft YaHei"/>
                <a:ea typeface="Microsoft YaHei"/>
              </a:rPr>
              <a:t>SaaS</a:t>
            </a:r>
            <a:r>
              <a:rPr lang="zh-CN" altLang="zh-CN" sz="1200" b="0" dirty="0">
                <a:latin typeface="Microsoft YaHei"/>
                <a:ea typeface="Microsoft YaHei"/>
              </a:rPr>
              <a:t>收入</a:t>
            </a:r>
            <a:endParaRPr lang="en-US" altLang="zh-CN" sz="1200" b="0" dirty="0">
              <a:latin typeface="Microsoft YaHei"/>
              <a:ea typeface="Microsoft YaHei"/>
            </a:endParaRPr>
          </a:p>
          <a:p>
            <a:pPr algn="l">
              <a:lnSpc>
                <a:spcPct val="130000"/>
              </a:lnSpc>
            </a:pPr>
            <a:endParaRPr lang="en-US" altLang="zh-CN" sz="1200" b="0" dirty="0">
              <a:latin typeface="Microsoft YaHei"/>
              <a:ea typeface="Microsoft YaHei"/>
            </a:endParaRPr>
          </a:p>
          <a:p>
            <a:pPr algn="ctr"/>
            <a:r>
              <a:rPr lang="zh-CN" altLang="zh-CN" sz="1800" dirty="0">
                <a:latin typeface="Microsoft YaHei"/>
                <a:ea typeface="Microsoft YaHei"/>
              </a:rPr>
              <a:t>大行-中国农业银行</a:t>
            </a:r>
          </a:p>
          <a:p>
            <a:pPr marL="0" indent="0" algn="l" defTabSz="203200">
              <a:lnSpc>
                <a:spcPct val="130000"/>
              </a:lnSpc>
              <a:buNone/>
            </a:pPr>
            <a:r>
              <a:rPr lang="zh-CN" altLang="zh-CN" sz="1200" b="0" i="0" strike="noStrike" spc="0" dirty="0">
                <a:ln/>
                <a:solidFill>
                  <a:srgbClr val="000000"/>
                </a:solidFill>
                <a:latin typeface="Microsoft YaHei"/>
                <a:ea typeface="Microsoft YaHei"/>
              </a:rPr>
              <a:t>农行涉及信用卡，</a:t>
            </a:r>
            <a:r>
              <a:rPr lang="en-US" altLang="zh-CN" sz="1200" b="0" i="0" strike="noStrike" spc="0" dirty="0">
                <a:ln/>
                <a:solidFill>
                  <a:srgbClr val="000000"/>
                </a:solidFill>
                <a:latin typeface="Microsoft YaHei"/>
                <a:ea typeface="Microsoft YaHei"/>
              </a:rPr>
              <a:t>PDS,</a:t>
            </a:r>
            <a:r>
              <a:rPr lang="zh-CN" altLang="zh-CN" sz="1200" b="0" i="0" strike="noStrike" spc="0" dirty="0">
                <a:ln/>
                <a:solidFill>
                  <a:srgbClr val="000000"/>
                </a:solidFill>
                <a:latin typeface="Microsoft YaHei"/>
                <a:ea typeface="Microsoft YaHei"/>
              </a:rPr>
              <a:t>存款证明，智慧保险，个人金融等</a:t>
            </a:r>
            <a:r>
              <a:rPr lang="en-US" altLang="zh-CN" sz="1200" b="0" i="0" strike="noStrike" spc="0" dirty="0">
                <a:ln/>
                <a:solidFill>
                  <a:srgbClr val="000000"/>
                </a:solidFill>
                <a:latin typeface="Microsoft YaHei"/>
                <a:ea typeface="Microsoft YaHei"/>
              </a:rPr>
              <a:t>50+</a:t>
            </a:r>
            <a:r>
              <a:rPr lang="zh-CN" altLang="zh-CN" sz="1200" b="0" i="0" strike="noStrike" spc="0" dirty="0">
                <a:ln/>
                <a:solidFill>
                  <a:srgbClr val="000000"/>
                </a:solidFill>
                <a:latin typeface="Microsoft YaHei"/>
                <a:ea typeface="Microsoft YaHei"/>
              </a:rPr>
              <a:t>系统；已交付节点数</a:t>
            </a:r>
            <a:r>
              <a:rPr lang="en-US" altLang="zh-CN" sz="1200" b="0" i="0" strike="noStrike" spc="0" dirty="0">
                <a:ln/>
                <a:solidFill>
                  <a:srgbClr val="000000"/>
                </a:solidFill>
                <a:latin typeface="Microsoft YaHei"/>
                <a:ea typeface="Microsoft YaHei"/>
              </a:rPr>
              <a:t>1500+</a:t>
            </a:r>
            <a:r>
              <a:rPr lang="zh-CN" altLang="zh-CN" sz="1200" b="0" i="0" strike="noStrike" spc="0" dirty="0">
                <a:ln/>
                <a:solidFill>
                  <a:srgbClr val="000000"/>
                </a:solidFill>
                <a:latin typeface="Microsoft YaHei"/>
                <a:ea typeface="Microsoft YaHei"/>
              </a:rPr>
              <a:t>个节点，涉及</a:t>
            </a:r>
            <a:r>
              <a:rPr lang="en-US" altLang="zh-CN" sz="1200" b="0" i="0" strike="noStrike" spc="0" dirty="0">
                <a:ln/>
                <a:solidFill>
                  <a:srgbClr val="000000"/>
                </a:solidFill>
                <a:latin typeface="Microsoft YaHei"/>
                <a:ea typeface="Microsoft YaHei"/>
              </a:rPr>
              <a:t>50</a:t>
            </a:r>
            <a:r>
              <a:rPr lang="zh-CN" altLang="zh-CN" sz="1200" b="0" i="0" strike="noStrike" spc="0" dirty="0">
                <a:ln/>
                <a:solidFill>
                  <a:srgbClr val="000000"/>
                </a:solidFill>
                <a:latin typeface="Microsoft YaHei"/>
                <a:ea typeface="Microsoft YaHei"/>
              </a:rPr>
              <a:t>多套系统。</a:t>
            </a:r>
            <a:r>
              <a:rPr lang="zh-CN" altLang="zh-CN" sz="1400" b="1" i="0" strike="noStrike" spc="0" dirty="0">
                <a:ln/>
                <a:solidFill>
                  <a:srgbClr val="E75200"/>
                </a:solidFill>
                <a:latin typeface="Microsoft YaHei"/>
                <a:ea typeface="Microsoft YaHei"/>
              </a:rPr>
              <a:t>金融投产规模最大的客户</a:t>
            </a:r>
            <a:r>
              <a:rPr lang="zh-CN" altLang="zh-CN" sz="1200" b="0" i="0" strike="noStrike" spc="0" dirty="0">
                <a:ln/>
                <a:solidFill>
                  <a:srgbClr val="000000"/>
                </a:solidFill>
                <a:latin typeface="Microsoft YaHei"/>
                <a:ea typeface="Microsoft YaHei"/>
              </a:rPr>
              <a:t>，具有复制的典型意义。</a:t>
            </a:r>
          </a:p>
          <a:p>
            <a:pPr algn="l"/>
            <a:endParaRPr lang="zh-CN" altLang="zh-CN" sz="1100" b="0" dirty="0">
              <a:latin typeface="Microsoft YaHei"/>
              <a:ea typeface="Microsoft YaHei"/>
            </a:endParaRPr>
          </a:p>
          <a:p>
            <a:pPr marL="0" indent="0" algn="ctr" defTabSz="203200">
              <a:lnSpc>
                <a:spcPct val="100000"/>
              </a:lnSpc>
              <a:buNone/>
            </a:pPr>
            <a:r>
              <a:rPr lang="zh-CN" altLang="zh-CN" sz="1800" b="1" i="0" strike="noStrike" spc="0" dirty="0">
                <a:ln/>
                <a:solidFill>
                  <a:srgbClr val="000000"/>
                </a:solidFill>
                <a:latin typeface="Microsoft YaHei"/>
                <a:ea typeface="Microsoft YaHei"/>
              </a:rPr>
              <a:t>商行-上海银行</a:t>
            </a:r>
          </a:p>
          <a:p>
            <a:pPr algn="l">
              <a:lnSpc>
                <a:spcPct val="130000"/>
              </a:lnSpc>
            </a:pPr>
            <a:r>
              <a:rPr lang="zh-CN" altLang="zh-CN" sz="1400" b="1" dirty="0">
                <a:solidFill>
                  <a:srgbClr val="E75200"/>
                </a:solidFill>
                <a:latin typeface="Microsoft YaHei"/>
                <a:ea typeface="Microsoft YaHei"/>
              </a:rPr>
              <a:t>上海银行全行级使用</a:t>
            </a:r>
            <a:r>
              <a:rPr lang="zh-CN" altLang="zh-CN" sz="1200" b="0" dirty="0">
                <a:latin typeface="Microsoft YaHei"/>
                <a:ea typeface="Microsoft YaHei"/>
              </a:rPr>
              <a:t>，</a:t>
            </a:r>
            <a:r>
              <a:rPr lang="en-US" altLang="zh-CN" sz="1200" b="0" dirty="0">
                <a:latin typeface="Microsoft YaHei"/>
                <a:ea typeface="Microsoft YaHei"/>
              </a:rPr>
              <a:t>2022 </a:t>
            </a:r>
            <a:r>
              <a:rPr lang="zh-CN" altLang="zh-CN" sz="1200" b="0" dirty="0">
                <a:latin typeface="Microsoft YaHei"/>
                <a:ea typeface="Microsoft YaHei"/>
              </a:rPr>
              <a:t>年行里全面替换已有开源</a:t>
            </a:r>
            <a:r>
              <a:rPr lang="en-US" altLang="zh-CN" sz="1200" b="0" dirty="0">
                <a:latin typeface="Microsoft YaHei"/>
                <a:ea typeface="Microsoft YaHei"/>
              </a:rPr>
              <a:t> MySQL</a:t>
            </a:r>
            <a:r>
              <a:rPr lang="zh-CN" altLang="zh-CN" sz="1200" b="0" dirty="0">
                <a:latin typeface="Microsoft YaHei"/>
                <a:ea typeface="Microsoft YaHei"/>
              </a:rPr>
              <a:t>，推动</a:t>
            </a:r>
            <a:r>
              <a:rPr lang="en-US" altLang="zh-CN" sz="1200" b="0" dirty="0">
                <a:latin typeface="Microsoft YaHei"/>
                <a:ea typeface="Microsoft YaHei"/>
              </a:rPr>
              <a:t> TDSQL </a:t>
            </a:r>
            <a:r>
              <a:rPr lang="zh-CN" altLang="zh-CN" sz="1200" b="0" dirty="0">
                <a:latin typeface="Microsoft YaHei"/>
                <a:ea typeface="Microsoft YaHei"/>
              </a:rPr>
              <a:t>和</a:t>
            </a:r>
            <a:r>
              <a:rPr lang="en-US" altLang="zh-CN" sz="1200" b="0" dirty="0">
                <a:latin typeface="Microsoft YaHei"/>
                <a:ea typeface="Microsoft YaHei"/>
              </a:rPr>
              <a:t> TXSQL </a:t>
            </a:r>
            <a:r>
              <a:rPr lang="zh-CN" altLang="zh-CN" sz="1200" b="0" dirty="0">
                <a:latin typeface="Microsoft YaHei"/>
                <a:ea typeface="Microsoft YaHei"/>
              </a:rPr>
              <a:t>复购，引导客户走</a:t>
            </a:r>
            <a:r>
              <a:rPr lang="en-US" altLang="zh-CN" sz="1200" b="0" dirty="0">
                <a:latin typeface="Microsoft YaHei"/>
                <a:ea typeface="Microsoft YaHei"/>
              </a:rPr>
              <a:t>ELA </a:t>
            </a:r>
            <a:r>
              <a:rPr lang="zh-CN" altLang="zh-CN" sz="1200" b="0" dirty="0">
                <a:latin typeface="Microsoft YaHei"/>
                <a:ea typeface="Microsoft YaHei"/>
              </a:rPr>
              <a:t>模式，牢固的卡位客户数据库赛道，增强腾讯与客户的业务粘性，同时为后续传统核心下移打好基础。</a:t>
            </a:r>
          </a:p>
          <a:p>
            <a:pPr algn="l">
              <a:lnSpc>
                <a:spcPct val="130000"/>
              </a:lnSpc>
            </a:pPr>
            <a:endParaRPr lang="en-US" altLang="zh-CN" sz="1200" b="0" dirty="0">
              <a:latin typeface="Microsoft YaHei"/>
              <a:ea typeface="Microsoft YaHei"/>
            </a:endParaRPr>
          </a:p>
          <a:p>
            <a:pPr algn="l">
              <a:lnSpc>
                <a:spcPct val="130000"/>
              </a:lnSpc>
            </a:pPr>
            <a:endParaRPr lang="en-US" altLang="zh-CN" sz="1200" b="0" dirty="0">
              <a:latin typeface="Microsoft YaHei"/>
              <a:ea typeface="Microsoft YaHei"/>
            </a:endParaRPr>
          </a:p>
          <a:p>
            <a:pPr marL="0" indent="0" algn="ctr" defTabSz="101600">
              <a:lnSpc>
                <a:spcPct val="100000"/>
              </a:lnSpc>
              <a:buNone/>
            </a:pPr>
            <a:r>
              <a:rPr lang="zh-CN" altLang="zh-CN" sz="1800" b="1" i="0" strike="noStrike" spc="0" dirty="0">
                <a:ln/>
                <a:solidFill>
                  <a:srgbClr val="000000"/>
                </a:solidFill>
                <a:latin typeface="Microsoft YaHei"/>
                <a:ea typeface="Microsoft YaHei"/>
              </a:rPr>
              <a:t>政务</a:t>
            </a:r>
            <a:r>
              <a:rPr lang="en-US" altLang="zh-CN" sz="1800" b="1" i="0" strike="noStrike" spc="0" dirty="0">
                <a:ln/>
                <a:solidFill>
                  <a:srgbClr val="000000"/>
                </a:solidFill>
                <a:latin typeface="Microsoft YaHei"/>
                <a:ea typeface="Microsoft YaHei"/>
              </a:rPr>
              <a:t>-</a:t>
            </a:r>
            <a:r>
              <a:rPr lang="zh-CN" altLang="zh-CN" sz="1800" dirty="0">
                <a:solidFill>
                  <a:srgbClr val="333333"/>
                </a:solidFill>
                <a:latin typeface="Microsoft YaHei"/>
                <a:ea typeface="Microsoft YaHei"/>
              </a:rPr>
              <a:t>金税四期工程</a:t>
            </a:r>
          </a:p>
          <a:p>
            <a:pPr marL="0" indent="0" algn="l" defTabSz="203200">
              <a:lnSpc>
                <a:spcPct val="130000"/>
              </a:lnSpc>
              <a:buNone/>
            </a:pPr>
            <a:r>
              <a:rPr lang="zh-CN" altLang="zh-CN" sz="1200" b="0" i="0" strike="noStrike" spc="0" dirty="0">
                <a:ln/>
                <a:solidFill>
                  <a:srgbClr val="000000"/>
                </a:solidFill>
                <a:latin typeface="Microsoft YaHei"/>
                <a:ea typeface="Microsoft YaHei"/>
              </a:rPr>
              <a:t>国税“金税四期工程”</a:t>
            </a:r>
            <a:r>
              <a:rPr lang="zh-CN" altLang="zh-CN" sz="1200" b="0" i="0" strike="noStrike" spc="0" dirty="0">
                <a:ln/>
                <a:solidFill>
                  <a:srgbClr val="333333"/>
                </a:solidFill>
                <a:latin typeface="Microsoft YaHei"/>
                <a:ea typeface="Microsoft YaHei"/>
              </a:rPr>
              <a:t>是</a:t>
            </a:r>
            <a:r>
              <a:rPr lang="zh-CN" altLang="zh-CN" sz="1400" b="1" i="0" strike="noStrike" spc="0" dirty="0">
                <a:ln/>
                <a:solidFill>
                  <a:srgbClr val="E75200"/>
                </a:solidFill>
                <a:latin typeface="Microsoft YaHei"/>
                <a:ea typeface="Microsoft YaHei"/>
              </a:rPr>
              <a:t>国家级重点项目</a:t>
            </a:r>
            <a:r>
              <a:rPr lang="zh-CN" altLang="zh-CN" sz="1200" b="0" i="0" strike="noStrike" spc="0" dirty="0">
                <a:ln/>
                <a:solidFill>
                  <a:srgbClr val="000000"/>
                </a:solidFill>
                <a:latin typeface="Microsoft YaHei"/>
                <a:ea typeface="Microsoft YaHei"/>
              </a:rPr>
              <a:t>，涉</a:t>
            </a:r>
            <a:r>
              <a:rPr lang="zh-CN" altLang="zh-CN" sz="1200" b="0" i="0" strike="noStrike" spc="0" dirty="0">
                <a:ln/>
                <a:solidFill>
                  <a:srgbClr val="333333"/>
                </a:solidFill>
                <a:latin typeface="Microsoft YaHei"/>
                <a:ea typeface="Microsoft YaHei"/>
              </a:rPr>
              <a:t>及电子发票服务云平台、电子税务局、数据支撑平台等平台，采用</a:t>
            </a:r>
            <a:r>
              <a:rPr lang="zh-CN" altLang="zh-CN" sz="1400" b="1" i="0" strike="noStrike" spc="0" dirty="0">
                <a:ln/>
                <a:solidFill>
                  <a:srgbClr val="E75200"/>
                </a:solidFill>
                <a:latin typeface="Microsoft YaHei"/>
                <a:ea typeface="Microsoft YaHei"/>
              </a:rPr>
              <a:t>腾</a:t>
            </a:r>
            <a:r>
              <a:rPr lang="zh-CN" altLang="zh-CN" sz="1400" b="1" dirty="0">
                <a:solidFill>
                  <a:srgbClr val="E75200"/>
                </a:solidFill>
                <a:latin typeface="Microsoft YaHei"/>
                <a:ea typeface="Microsoft YaHei"/>
              </a:rPr>
              <a:t>讯全栈产品方案</a:t>
            </a:r>
            <a:r>
              <a:rPr lang="zh-CN" altLang="zh-CN" sz="1200" b="0" dirty="0">
                <a:solidFill>
                  <a:srgbClr val="333333"/>
                </a:solidFill>
                <a:latin typeface="Microsoft YaHei"/>
                <a:ea typeface="Microsoft YaHei"/>
              </a:rPr>
              <a:t>，完成试点省广东、上海和内蒙的电子发票云上线，电子税务局和数据支撑平台持续交付实施中。</a:t>
            </a:r>
          </a:p>
          <a:p>
            <a:pPr algn="l">
              <a:lnSpc>
                <a:spcPct val="130000"/>
              </a:lnSpc>
            </a:pPr>
            <a:br>
              <a:rPr lang="en-US" altLang="zh-CN" dirty="0"/>
            </a:br>
            <a:endParaRPr lang="en-US" altLang="zh-CN" dirty="0"/>
          </a:p>
          <a:p>
            <a:pPr marL="0" indent="0" algn="ctr" defTabSz="101600">
              <a:lnSpc>
                <a:spcPct val="100000"/>
              </a:lnSpc>
              <a:buNone/>
            </a:pPr>
            <a:r>
              <a:rPr lang="zh-CN" altLang="zh-CN" sz="1800" b="1" i="0" strike="noStrike" spc="0" dirty="0">
                <a:ln/>
                <a:solidFill>
                  <a:srgbClr val="000000"/>
                </a:solidFill>
                <a:latin typeface="Microsoft YaHei"/>
                <a:ea typeface="Microsoft YaHei"/>
              </a:rPr>
              <a:t>能源-国双</a:t>
            </a:r>
          </a:p>
          <a:p>
            <a:pPr algn="l">
              <a:lnSpc>
                <a:spcPct val="130000"/>
              </a:lnSpc>
            </a:pPr>
            <a:r>
              <a:rPr lang="zh-CN" altLang="zh-CN" sz="1400" b="1" i="0" strike="noStrike" spc="0" dirty="0">
                <a:ln/>
                <a:solidFill>
                  <a:srgbClr val="E75200"/>
                </a:solidFill>
                <a:latin typeface="Microsoft YaHei"/>
                <a:ea typeface="Microsoft YaHei"/>
              </a:rPr>
              <a:t>与国双签署《国产数据库产品战略合作协议》</a:t>
            </a:r>
            <a:r>
              <a:rPr lang="zh-CN" altLang="zh-CN" sz="1200" b="0" i="0" strike="noStrike" spc="0" dirty="0">
                <a:ln/>
                <a:solidFill>
                  <a:srgbClr val="333333"/>
                </a:solidFill>
                <a:latin typeface="Microsoft YaHei"/>
                <a:ea typeface="Microsoft YaHei"/>
              </a:rPr>
              <a:t>，双方将在数据库技术方面展开深度合作，通过分布式交易型数据库的联合研发、产品服务体系建设、品牌和市场共建，进一步拥抱云原生、提供大型企业级数据库解决方案。</a:t>
            </a:r>
          </a:p>
          <a:p>
            <a:pPr algn="l">
              <a:lnSpc>
                <a:spcPct val="130000"/>
              </a:lnSpc>
            </a:pPr>
            <a:endParaRPr lang="en-US" altLang="zh-CN" dirty="0"/>
          </a:p>
          <a:p>
            <a:pPr marL="0" indent="0" algn="l" defTabSz="203200">
              <a:lnSpc>
                <a:spcPct val="130000"/>
              </a:lnSpc>
              <a:buNone/>
            </a:pPr>
            <a:endParaRPr lang="zh-CN" altLang="zh-CN" sz="1200" b="0" i="0" strike="noStrike" spc="0" dirty="0">
              <a:ln/>
              <a:solidFill>
                <a:srgbClr val="000000"/>
              </a:solidFill>
              <a:latin typeface="Microsoft YaHei"/>
              <a:ea typeface="Microsoft YaHei"/>
            </a:endParaRPr>
          </a:p>
          <a:p>
            <a:endParaRPr kumimoji="1" lang="zh-CN" altLang="en-US" dirty="0"/>
          </a:p>
          <a:p>
            <a:endParaRPr lang="zh-CN" dirty="0"/>
          </a:p>
        </p:txBody>
      </p:sp>
    </p:spTree>
    <p:extLst>
      <p:ext uri="{BB962C8B-B14F-4D97-AF65-F5344CB8AC3E}">
        <p14:creationId xmlns:p14="http://schemas.microsoft.com/office/powerpoint/2010/main" val="1984792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4.xml"/><Relationship Id="rId4" Type="http://schemas.openxmlformats.org/officeDocument/2006/relationships/image" Target="../media/image22.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标题幻灯片">
    <p:spTree>
      <p:nvGrpSpPr>
        <p:cNvPr id="1" name=""/>
        <p:cNvGrpSpPr/>
        <p:nvPr/>
      </p:nvGrpSpPr>
      <p:grpSpPr>
        <a:xfrm>
          <a:off x="0" y="0"/>
          <a:ext cx="0" cy="0"/>
          <a:chOff x="0" y="0"/>
          <a:chExt cx="0" cy="0"/>
        </a:xfrm>
      </p:grpSpPr>
      <p:pic>
        <p:nvPicPr>
          <p:cNvPr id="2" name="对象 1" hidden="1"/>
          <p:cNvPicPr>
            <a:picLocks noChangeAspect="1" noChangeArrowheads="1"/>
          </p:cNvPicPr>
          <p:nvPr/>
        </p:nvPicPr>
        <p:blipFill>
          <a:blip r:embed="rId2"/>
          <a:stretch/>
        </p:blipFill>
        <p:spPr>
          <a:xfrm>
            <a:off x="1117" y="1117"/>
            <a:ext cx="1116" cy="1116"/>
          </a:xfrm>
          <a:prstGeom prst="rect">
            <a:avLst/>
          </a:prstGeom>
          <a:noFill/>
          <a:ln>
            <a:noFill/>
          </a:ln>
        </p:spPr>
      </p:pic>
      <p:pic>
        <p:nvPicPr>
          <p:cNvPr id="3" name="图片 2"/>
          <p:cNvPicPr>
            <a:picLocks noChangeAspect="1"/>
          </p:cNvPicPr>
          <p:nvPr/>
        </p:nvPicPr>
        <p:blipFill>
          <a:blip r:embed="rId3"/>
          <a:srcRect l="6876" r="4234"/>
          <a:stretch/>
        </p:blipFill>
        <p:spPr>
          <a:xfrm>
            <a:off x="0" y="0"/>
            <a:ext cx="12193588" cy="6857999"/>
          </a:xfrm>
          <a:custGeom>
            <a:avLst/>
            <a:gdLst/>
            <a:ahLst/>
            <a:cxnLst/>
            <a:rect l="l" t="t" r="r" b="b"/>
            <a:pathLst>
              <a:path w="12193588" h="6857999">
                <a:moveTo>
                  <a:pt x="0" y="0"/>
                </a:moveTo>
                <a:lnTo>
                  <a:pt x="12193588" y="0"/>
                </a:lnTo>
                <a:lnTo>
                  <a:pt x="12193588" y="6857999"/>
                </a:lnTo>
                <a:lnTo>
                  <a:pt x="0" y="6857999"/>
                </a:lnTo>
                <a:close/>
              </a:path>
            </a:pathLst>
          </a:cu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ck-空白">
    <p:bg>
      <p:bgPr>
        <a:solidFill>
          <a:srgbClr val="00000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SIG彩色logo页">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09846" y="193030"/>
            <a:ext cx="936000" cy="417131"/>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SIG反白logo页">
    <p:bg>
      <p:bgPr>
        <a:no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09846" y="193030"/>
            <a:ext cx="936000" cy="41713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封面">
    <p:bg>
      <p:bgPr>
        <a:solidFill>
          <a:srgbClr val="0060F0"/>
        </a:solidFill>
        <a:effectLst/>
      </p:bgPr>
    </p:bg>
    <p:spTree>
      <p:nvGrpSpPr>
        <p:cNvPr id="1" name=""/>
        <p:cNvGrpSpPr/>
        <p:nvPr/>
      </p:nvGrpSpPr>
      <p:grpSpPr>
        <a:xfrm>
          <a:off x="0" y="0"/>
          <a:ext cx="0" cy="0"/>
          <a:chOff x="0" y="0"/>
          <a:chExt cx="0" cy="0"/>
        </a:xfrm>
      </p:grpSpPr>
      <p:pic>
        <p:nvPicPr>
          <p:cNvPr id="27" name="图片 26"/>
          <p:cNvPicPr>
            <a:picLocks noChangeAspect="1"/>
          </p:cNvPicPr>
          <p:nvPr/>
        </p:nvPicPr>
        <p:blipFill>
          <a:blip r:embed="rId2"/>
          <a:stretch/>
        </p:blipFill>
        <p:spPr>
          <a:xfrm>
            <a:off x="11091385" y="193030"/>
            <a:ext cx="827151" cy="368622"/>
          </a:xfrm>
          <a:prstGeom prst="rect">
            <a:avLst/>
          </a:prstGeom>
        </p:spPr>
      </p:pic>
      <p:pic>
        <p:nvPicPr>
          <p:cNvPr id="15" name="VCG211186081977.jpg"/>
          <p:cNvPicPr>
            <a:picLocks noChangeAspect="1"/>
          </p:cNvPicPr>
          <p:nvPr/>
        </p:nvPicPr>
        <p:blipFill>
          <a:blip r:embed="rId3"/>
          <a:srcRect t="4960" r="24495" b="27279"/>
          <a:stretch/>
        </p:blipFill>
        <p:spPr>
          <a:xfrm>
            <a:off x="7101809" y="-10086"/>
            <a:ext cx="5110552" cy="6878171"/>
          </a:xfrm>
          <a:prstGeom prst="rect">
            <a:avLst/>
          </a:prstGeom>
          <a:ln w="12700">
            <a:miter/>
          </a:ln>
        </p:spPr>
      </p:pic>
      <p:sp>
        <p:nvSpPr>
          <p:cNvPr id="16" name="形状"/>
          <p:cNvSpPr/>
          <p:nvPr/>
        </p:nvSpPr>
        <p:spPr>
          <a:xfrm>
            <a:off x="795" y="1"/>
            <a:ext cx="10972800" cy="6858000"/>
          </a:xfrm>
          <a:custGeom>
            <a:avLst/>
            <a:gdLst/>
            <a:ahLst/>
            <a:cxnLst/>
            <a:rect l="0" t="0" r="r" b="b"/>
            <a:pathLst>
              <a:path w="10972800" h="6858000">
                <a:moveTo>
                  <a:pt x="0" y="0"/>
                </a:moveTo>
                <a:lnTo>
                  <a:pt x="10972800" y="0"/>
                </a:lnTo>
                <a:lnTo>
                  <a:pt x="8903208" y="6858000"/>
                </a:lnTo>
                <a:lnTo>
                  <a:pt x="0" y="6858000"/>
                </a:lnTo>
                <a:lnTo>
                  <a:pt x="0" y="0"/>
                </a:lnTo>
                <a:close/>
              </a:path>
            </a:pathLst>
          </a:custGeom>
          <a:solidFill>
            <a:srgbClr val="0052D9">
              <a:alpha val="50000"/>
            </a:srgbClr>
          </a:solidFill>
          <a:ln w="12700">
            <a:miter/>
          </a:ln>
        </p:spPr>
        <p:txBody>
          <a:bodyPr lIns="0" tIns="0" rIns="0" bIns="0" anchor="ctr"/>
          <a:lstStyle/>
          <a:p>
            <a:pPr marL="0" lvl="0" indent="0" algn="ctr" defTabSz="412750">
              <a:lnSpc>
                <a:spcPct val="100000"/>
              </a:lnSpc>
              <a:spcBef>
                <a:spcPts val="0"/>
              </a:spcBef>
              <a:spcAft>
                <a:spcPts val="0"/>
              </a:spcAft>
              <a:buClrTx/>
              <a:buSzTx/>
              <a:buFontTx/>
              <a:buNone/>
              <a:defRPr sz="3200" b="0">
                <a:solidFill>
                  <a:srgbClr val="FFFFFF"/>
                </a:solidFill>
                <a:latin typeface="Helvetica Neue Medium"/>
                <a:ea typeface="Helvetica Neue Medium"/>
              </a:defRPr>
            </a:pPr>
            <a:endParaRPr sz="1600" b="0" i="0" u="none" strike="noStrike" kern="0" spc="0" baseline="0">
              <a:ln>
                <a:noFill/>
              </a:ln>
              <a:solidFill>
                <a:srgbClr val="FFFFFF"/>
              </a:solidFill>
              <a:latin typeface="Helvetica Neue Medium"/>
              <a:ea typeface="Helvetica Neue Medium"/>
            </a:endParaRPr>
          </a:p>
        </p:txBody>
      </p:sp>
      <p:sp>
        <p:nvSpPr>
          <p:cNvPr id="17" name="形状"/>
          <p:cNvSpPr/>
          <p:nvPr/>
        </p:nvSpPr>
        <p:spPr>
          <a:xfrm>
            <a:off x="0" y="10085"/>
            <a:ext cx="9408596" cy="6858000"/>
          </a:xfrm>
          <a:custGeom>
            <a:avLst/>
            <a:gdLst/>
            <a:ahLst/>
            <a:cxnLst/>
            <a:rect l="0" t="0" r="r" b="b"/>
            <a:pathLst>
              <a:path w="9408596" h="6858000">
                <a:moveTo>
                  <a:pt x="0" y="0"/>
                </a:moveTo>
                <a:lnTo>
                  <a:pt x="9408596" y="0"/>
                </a:lnTo>
                <a:lnTo>
                  <a:pt x="7339140" y="6858000"/>
                </a:lnTo>
                <a:lnTo>
                  <a:pt x="0" y="6858000"/>
                </a:lnTo>
                <a:lnTo>
                  <a:pt x="0" y="0"/>
                </a:lnTo>
                <a:close/>
              </a:path>
            </a:pathLst>
          </a:custGeom>
          <a:solidFill>
            <a:schemeClr val="accent1">
              <a:lumOff val="-2945"/>
            </a:schemeClr>
          </a:solidFill>
          <a:ln w="12700">
            <a:miter/>
          </a:ln>
        </p:spPr>
        <p:txBody>
          <a:bodyPr lIns="0" tIns="0" rIns="0" bIns="0" anchor="ctr"/>
          <a:lstStyle/>
          <a:p>
            <a:pPr marL="0" lvl="0" indent="0" algn="ctr" defTabSz="412750">
              <a:lnSpc>
                <a:spcPct val="100000"/>
              </a:lnSpc>
              <a:spcBef>
                <a:spcPts val="0"/>
              </a:spcBef>
              <a:spcAft>
                <a:spcPts val="0"/>
              </a:spcAft>
              <a:buClrTx/>
              <a:buSzTx/>
              <a:buFontTx/>
              <a:buNone/>
              <a:defRPr sz="3200" b="0">
                <a:solidFill>
                  <a:srgbClr val="FFFFFF"/>
                </a:solidFill>
                <a:latin typeface="Helvetica Neue Medium"/>
                <a:ea typeface="Helvetica Neue Medium"/>
              </a:defRPr>
            </a:pPr>
            <a:endParaRPr sz="1600" b="0" i="0" u="none" strike="noStrike" kern="0" spc="0" baseline="0">
              <a:ln>
                <a:noFill/>
              </a:ln>
              <a:solidFill>
                <a:srgbClr val="FFFFFF"/>
              </a:solidFill>
              <a:latin typeface="Helvetica Neue Medium"/>
              <a:ea typeface="Helvetica Neue Medium"/>
            </a:endParaRPr>
          </a:p>
        </p:txBody>
      </p:sp>
      <p:sp>
        <p:nvSpPr>
          <p:cNvPr id="19" name="2020.04.26     演讲者姓名"/>
          <p:cNvSpPr txBox="1"/>
          <p:nvPr/>
        </p:nvSpPr>
        <p:spPr>
          <a:xfrm>
            <a:off x="899856" y="5512992"/>
            <a:ext cx="94578" cy="708014"/>
          </a:xfrm>
          <a:prstGeom prst="rect">
            <a:avLst/>
          </a:prstGeom>
          <a:ln w="12700">
            <a:miter/>
          </a:ln>
        </p:spPr>
        <p:txBody>
          <a:bodyPr wrap="none" lIns="25400" tIns="25400" rIns="25400" bIns="25400" anchor="ctr">
            <a:spAutoFit/>
          </a:bodyPr>
          <a:lstStyle>
            <a:lvl1pPr lvl="0" algn="l">
              <a:defRPr sz="4000" b="0">
                <a:solidFill>
                  <a:srgbClr val="FFFFFF"/>
                </a:solidFill>
                <a:latin typeface="腾讯体 W7"/>
                <a:ea typeface="腾讯体 W7"/>
              </a:defRPr>
            </a:lvl1pPr>
          </a:lstStyle>
          <a:p>
            <a:pPr marL="0" lvl="0" indent="0" algn="l" defTabSz="412750">
              <a:lnSpc>
                <a:spcPct val="150000"/>
              </a:lnSpc>
              <a:spcBef>
                <a:spcPts val="0"/>
              </a:spcBef>
              <a:spcAft>
                <a:spcPts val="0"/>
              </a:spcAft>
              <a:buClrTx/>
              <a:buSzTx/>
              <a:buFontTx/>
              <a:buNone/>
            </a:pPr>
            <a:r>
              <a:rPr lang="zh-CN" sz="1500" b="0" i="0" u="none" strike="noStrike" kern="0" spc="0" baseline="0" dirty="0">
                <a:ln>
                  <a:noFill/>
                </a:ln>
                <a:solidFill>
                  <a:srgbClr val="FFFFFF"/>
                </a:solidFill>
                <a:latin typeface="腾讯体 W7"/>
                <a:ea typeface="腾讯体 W7"/>
              </a:rPr>
              <a:t> </a:t>
            </a:r>
            <a:endParaRPr lang="en-US" sz="1500" b="0" i="0" u="none" strike="noStrike" kern="0" spc="0" baseline="0" dirty="0">
              <a:ln>
                <a:noFill/>
              </a:ln>
              <a:solidFill>
                <a:srgbClr val="FFFFFF"/>
              </a:solidFill>
              <a:latin typeface="腾讯体 W7"/>
              <a:ea typeface="腾讯体 W7"/>
            </a:endParaRPr>
          </a:p>
          <a:p>
            <a:pPr marL="0" lvl="0" indent="0" algn="l" defTabSz="412750">
              <a:lnSpc>
                <a:spcPct val="150000"/>
              </a:lnSpc>
              <a:spcBef>
                <a:spcPts val="0"/>
              </a:spcBef>
              <a:spcAft>
                <a:spcPts val="0"/>
              </a:spcAft>
              <a:buClrTx/>
              <a:buSzTx/>
              <a:buFontTx/>
              <a:buNone/>
            </a:pPr>
            <a:endParaRPr sz="1500" b="0" i="0" u="none" strike="noStrike" kern="0" spc="0" baseline="0" dirty="0">
              <a:ln>
                <a:noFill/>
              </a:ln>
              <a:solidFill>
                <a:srgbClr val="FFFFFF"/>
              </a:solidFill>
              <a:latin typeface="腾讯体 W7"/>
              <a:ea typeface="腾讯体 W7"/>
            </a:endParaRPr>
          </a:p>
        </p:txBody>
      </p:sp>
      <p:sp>
        <p:nvSpPr>
          <p:cNvPr id="31" name="文本占位符 30"/>
          <p:cNvSpPr>
            <a:spLocks noGrp="1"/>
          </p:cNvSpPr>
          <p:nvPr>
            <p:ph type="body" idx="10" hasCustomPrompt="1"/>
          </p:nvPr>
        </p:nvSpPr>
        <p:spPr>
          <a:xfrm>
            <a:off x="900112" y="2457122"/>
            <a:ext cx="9518497" cy="2230438"/>
          </a:xfrm>
        </p:spPr>
        <p:txBody>
          <a:bodyPr>
            <a:normAutofit/>
          </a:bodyPr>
          <a:lstStyle>
            <a:lvl1pPr marL="0" lvl="0" indent="0">
              <a:buNone/>
              <a:defRPr sz="6500" b="1" i="0">
                <a:solidFill>
                  <a:schemeClr val="bg1"/>
                </a:solidFill>
                <a:latin typeface="TencentSans W7"/>
                <a:ea typeface="TencentSans W7"/>
              </a:defRPr>
            </a:lvl1pPr>
          </a:lstStyle>
          <a:p>
            <a:pPr lvl="0"/>
            <a:r>
              <a:rPr lang="en-US"/>
              <a:t>PPT</a:t>
            </a:r>
            <a:r>
              <a:rPr lang="zh-CN"/>
              <a:t>主标题</a:t>
            </a:r>
          </a:p>
        </p:txBody>
      </p:sp>
      <p:grpSp>
        <p:nvGrpSpPr>
          <p:cNvPr id="2" name="组合 1"/>
          <p:cNvGrpSpPr>
            <a:grpSpLocks noChangeAspect="1"/>
          </p:cNvGrpSpPr>
          <p:nvPr/>
        </p:nvGrpSpPr>
        <p:grpSpPr>
          <a:xfrm>
            <a:off x="883402" y="1412215"/>
            <a:ext cx="3240000" cy="592579"/>
            <a:chOff x="860106" y="1412215"/>
            <a:chExt cx="3087272" cy="564925"/>
          </a:xfrm>
        </p:grpSpPr>
        <p:pic>
          <p:nvPicPr>
            <p:cNvPr id="20" name="01_Tencent_Logo_Reverse type.png"/>
            <p:cNvPicPr>
              <a:picLocks noChangeAspect="1"/>
            </p:cNvPicPr>
            <p:nvPr/>
          </p:nvPicPr>
          <p:blipFill>
            <a:blip r:embed="rId4"/>
            <a:stretch/>
          </p:blipFill>
          <p:spPr>
            <a:xfrm>
              <a:off x="860106" y="1412215"/>
              <a:ext cx="1876514" cy="564925"/>
            </a:xfrm>
            <a:prstGeom prst="rect">
              <a:avLst/>
            </a:prstGeom>
            <a:ln w="12700">
              <a:miter/>
            </a:ln>
          </p:spPr>
        </p:pic>
        <p:pic>
          <p:nvPicPr>
            <p:cNvPr id="26" name="图片 25"/>
            <p:cNvPicPr>
              <a:picLocks noChangeAspect="1"/>
            </p:cNvPicPr>
            <p:nvPr/>
          </p:nvPicPr>
          <p:blipFill>
            <a:blip r:embed="rId2"/>
            <a:stretch/>
          </p:blipFill>
          <p:spPr>
            <a:xfrm>
              <a:off x="3053627" y="1494286"/>
              <a:ext cx="893751" cy="398301"/>
            </a:xfrm>
            <a:prstGeom prst="rect">
              <a:avLst/>
            </a:prstGeom>
          </p:spPr>
        </p:pic>
        <p:sp>
          <p:nvSpPr>
            <p:cNvPr id="33" name="线条"/>
            <p:cNvSpPr/>
            <p:nvPr/>
          </p:nvSpPr>
          <p:spPr>
            <a:xfrm flipV="1">
              <a:off x="2888497" y="1598365"/>
              <a:ext cx="1" cy="192626"/>
            </a:xfrm>
            <a:prstGeom prst="line">
              <a:avLst/>
            </a:prstGeom>
            <a:ln w="25400">
              <a:solidFill>
                <a:srgbClr val="FFFFFF"/>
              </a:solidFill>
              <a:miter/>
            </a:ln>
          </p:spPr>
          <p:txBody>
            <a:bodyPr lIns="0" tIns="0" rIns="0" bIns="0" anchor="ctr"/>
            <a:lstStyle/>
            <a:p>
              <a:pPr marL="0" lvl="0" indent="0" algn="ctr" defTabSz="412750">
                <a:lnSpc>
                  <a:spcPct val="100000"/>
                </a:lnSpc>
                <a:spcBef>
                  <a:spcPts val="0"/>
                </a:spcBef>
                <a:spcAft>
                  <a:spcPts val="0"/>
                </a:spcAft>
                <a:buClrTx/>
                <a:buSzTx/>
                <a:buFontTx/>
                <a:buNone/>
                <a:defRPr sz="3200" b="0">
                  <a:solidFill>
                    <a:srgbClr val="FFFFFF"/>
                  </a:solidFill>
                  <a:latin typeface="Helvetica Neue Medium"/>
                  <a:ea typeface="Helvetica Neue Medium"/>
                </a:defRPr>
              </a:pPr>
              <a:endParaRPr sz="1600" b="0" i="0" u="none" strike="noStrike" kern="0" spc="0" baseline="0">
                <a:ln>
                  <a:noFill/>
                </a:ln>
                <a:solidFill>
                  <a:srgbClr val="FFFFFF"/>
                </a:solidFill>
                <a:latin typeface="Helvetica Neue Medium"/>
                <a:ea typeface="Helvetica Neue Medium"/>
              </a:endParaRPr>
            </a:p>
          </p:txBody>
        </p:sp>
      </p:gr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章节页">
    <p:bg>
      <p:bgPr>
        <a:solidFill>
          <a:srgbClr val="0060F0"/>
        </a:solidFill>
        <a:effectLst/>
      </p:bgPr>
    </p:bg>
    <p:spTree>
      <p:nvGrpSpPr>
        <p:cNvPr id="1" name=""/>
        <p:cNvGrpSpPr/>
        <p:nvPr/>
      </p:nvGrpSpPr>
      <p:grpSpPr>
        <a:xfrm>
          <a:off x="0" y="0"/>
          <a:ext cx="0" cy="0"/>
          <a:chOff x="0" y="0"/>
          <a:chExt cx="0" cy="0"/>
        </a:xfrm>
      </p:grpSpPr>
      <p:sp>
        <p:nvSpPr>
          <p:cNvPr id="21" name="正方形"/>
          <p:cNvSpPr/>
          <p:nvPr/>
        </p:nvSpPr>
        <p:spPr>
          <a:xfrm>
            <a:off x="1116053" y="2114551"/>
            <a:ext cx="1193801" cy="1193800"/>
          </a:xfrm>
          <a:prstGeom prst="rect">
            <a:avLst/>
          </a:prstGeom>
          <a:solidFill>
            <a:srgbClr val="FFFFFF">
              <a:alpha val="9876"/>
            </a:srgbClr>
          </a:solidFill>
          <a:ln w="12700">
            <a:miter/>
          </a:ln>
        </p:spPr>
        <p:txBody>
          <a:bodyPr lIns="25400" tIns="25400" rIns="25400" bIns="25400" anchor="ctr"/>
          <a:lstStyle/>
          <a:p>
            <a:pPr>
              <a:defRPr sz="3200" b="0">
                <a:solidFill>
                  <a:srgbClr val="FFFFFF"/>
                </a:solidFill>
                <a:latin typeface="Helvetica Neue Medium"/>
                <a:ea typeface="Helvetica Neue Medium"/>
              </a:defRPr>
            </a:pPr>
            <a:endParaRPr sz="1600"/>
          </a:p>
        </p:txBody>
      </p:sp>
      <p:sp>
        <p:nvSpPr>
          <p:cNvPr id="22" name="正方形"/>
          <p:cNvSpPr/>
          <p:nvPr/>
        </p:nvSpPr>
        <p:spPr>
          <a:xfrm>
            <a:off x="-7922" y="2434898"/>
            <a:ext cx="1988206" cy="1988206"/>
          </a:xfrm>
          <a:prstGeom prst="rect">
            <a:avLst/>
          </a:prstGeom>
          <a:solidFill>
            <a:srgbClr val="FFFFFF">
              <a:alpha val="89983"/>
            </a:srgbClr>
          </a:solidFill>
          <a:ln w="12700">
            <a:miter/>
          </a:ln>
        </p:spPr>
        <p:txBody>
          <a:bodyPr lIns="25400" tIns="25400" rIns="25400" bIns="25400" anchor="ctr"/>
          <a:lstStyle/>
          <a:p>
            <a:pPr>
              <a:defRPr sz="3200" b="0">
                <a:solidFill>
                  <a:srgbClr val="FFFFFF"/>
                </a:solidFill>
                <a:latin typeface="Helvetica Neue Medium"/>
                <a:ea typeface="Helvetica Neue Medium"/>
              </a:defRPr>
            </a:pPr>
            <a:endParaRPr sz="1600"/>
          </a:p>
        </p:txBody>
      </p:sp>
      <p:sp>
        <p:nvSpPr>
          <p:cNvPr id="25" name="正方形"/>
          <p:cNvSpPr/>
          <p:nvPr/>
        </p:nvSpPr>
        <p:spPr>
          <a:xfrm>
            <a:off x="1783088" y="4197573"/>
            <a:ext cx="526828" cy="526828"/>
          </a:xfrm>
          <a:prstGeom prst="rect">
            <a:avLst/>
          </a:prstGeom>
          <a:solidFill>
            <a:srgbClr val="FFFFFF">
              <a:alpha val="49687"/>
            </a:srgbClr>
          </a:solidFill>
          <a:ln w="12700">
            <a:miter/>
          </a:ln>
        </p:spPr>
        <p:txBody>
          <a:bodyPr lIns="25400" tIns="25400" rIns="25400" bIns="25400" anchor="ctr"/>
          <a:lstStyle/>
          <a:p>
            <a:pPr>
              <a:defRPr sz="3200" b="0">
                <a:solidFill>
                  <a:srgbClr val="FFFFFF"/>
                </a:solidFill>
                <a:latin typeface="Helvetica Neue Medium"/>
                <a:ea typeface="Helvetica Neue Medium"/>
              </a:defRPr>
            </a:pPr>
            <a:endParaRPr sz="1600"/>
          </a:p>
        </p:txBody>
      </p:sp>
      <p:pic>
        <p:nvPicPr>
          <p:cNvPr id="27" name="图片 26"/>
          <p:cNvPicPr>
            <a:picLocks noChangeAspect="1"/>
          </p:cNvPicPr>
          <p:nvPr/>
        </p:nvPicPr>
        <p:blipFill>
          <a:blip r:embed="rId2"/>
          <a:stretch/>
        </p:blipFill>
        <p:spPr>
          <a:xfrm>
            <a:off x="11009846" y="193030"/>
            <a:ext cx="936000" cy="417131"/>
          </a:xfrm>
          <a:prstGeom prst="rect">
            <a:avLst/>
          </a:prstGeom>
        </p:spPr>
      </p:pic>
      <p:sp>
        <p:nvSpPr>
          <p:cNvPr id="31" name="文本占位符 30"/>
          <p:cNvSpPr>
            <a:spLocks noGrp="1"/>
          </p:cNvSpPr>
          <p:nvPr>
            <p:ph type="body" idx="10" hasCustomPrompt="1"/>
          </p:nvPr>
        </p:nvSpPr>
        <p:spPr>
          <a:xfrm>
            <a:off x="105024" y="2514523"/>
            <a:ext cx="1762313" cy="1817687"/>
          </a:xfrm>
        </p:spPr>
        <p:txBody>
          <a:bodyPr/>
          <a:lstStyle>
            <a:lvl1pPr marL="0" lvl="0" indent="0">
              <a:buNone/>
              <a:defRPr sz="10000" b="1" i="0">
                <a:solidFill>
                  <a:srgbClr val="0060F0"/>
                </a:solidFill>
                <a:latin typeface="TencentSans W7"/>
                <a:ea typeface="TencentSans W7"/>
              </a:defRPr>
            </a:lvl1pPr>
          </a:lstStyle>
          <a:p>
            <a:pPr lvl="0"/>
            <a:r>
              <a:rPr lang="en-US"/>
              <a:t>01</a:t>
            </a:r>
            <a:endParaRPr lang="zh-CN"/>
          </a:p>
        </p:txBody>
      </p:sp>
      <p:sp>
        <p:nvSpPr>
          <p:cNvPr id="33" name="文本占位符 32"/>
          <p:cNvSpPr>
            <a:spLocks noGrp="1"/>
          </p:cNvSpPr>
          <p:nvPr>
            <p:ph type="body" idx="11" hasCustomPrompt="1"/>
          </p:nvPr>
        </p:nvSpPr>
        <p:spPr>
          <a:xfrm>
            <a:off x="2646363" y="2646606"/>
            <a:ext cx="6275387" cy="1371600"/>
          </a:xfrm>
        </p:spPr>
        <p:txBody>
          <a:bodyPr>
            <a:normAutofit/>
          </a:bodyPr>
          <a:lstStyle>
            <a:lvl1pPr marL="0" lvl="0" indent="0">
              <a:buNone/>
              <a:defRPr sz="5000" b="1" i="0">
                <a:solidFill>
                  <a:schemeClr val="bg1"/>
                </a:solidFill>
                <a:latin typeface="TencentSans W7"/>
                <a:ea typeface="TencentSans W7"/>
              </a:defRPr>
            </a:lvl1pPr>
            <a:lvl5pPr marL="1270000" lvl="4" indent="0">
              <a:buNone/>
            </a:lvl5pPr>
          </a:lstStyle>
          <a:p>
            <a:pPr lvl="0"/>
            <a:r>
              <a:rPr lang="zh-CN"/>
              <a:t>章节页主标题</a:t>
            </a:r>
          </a:p>
        </p:txBody>
      </p:sp>
      <p:sp>
        <p:nvSpPr>
          <p:cNvPr id="47" name="文本占位符 32"/>
          <p:cNvSpPr>
            <a:spLocks noGrp="1"/>
          </p:cNvSpPr>
          <p:nvPr>
            <p:ph type="body" idx="12" hasCustomPrompt="1"/>
          </p:nvPr>
        </p:nvSpPr>
        <p:spPr>
          <a:xfrm>
            <a:off x="2646363" y="3428643"/>
            <a:ext cx="6275387" cy="1371600"/>
          </a:xfrm>
        </p:spPr>
        <p:txBody>
          <a:bodyPr>
            <a:normAutofit/>
          </a:bodyPr>
          <a:lstStyle>
            <a:lvl1pPr marL="0" lvl="0" indent="0">
              <a:buNone/>
              <a:defRPr sz="2500" b="1" i="0">
                <a:solidFill>
                  <a:schemeClr val="bg1"/>
                </a:solidFill>
                <a:latin typeface="TencentSans W7"/>
                <a:ea typeface="TencentSans W7"/>
              </a:defRPr>
            </a:lvl1pPr>
            <a:lvl5pPr marL="1270000" lvl="4" indent="0">
              <a:buNone/>
            </a:lvl5pPr>
          </a:lstStyle>
          <a:p>
            <a:pPr lvl="0"/>
            <a:r>
              <a:rPr lang="zh-CN"/>
              <a:t>章节副标题</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目录">
    <p:bg>
      <p:bgPr>
        <a:solidFill>
          <a:srgbClr val="0060F0"/>
        </a:solidFill>
        <a:effectLst/>
      </p:bgPr>
    </p:bg>
    <p:spTree>
      <p:nvGrpSpPr>
        <p:cNvPr id="1" name=""/>
        <p:cNvGrpSpPr/>
        <p:nvPr/>
      </p:nvGrpSpPr>
      <p:grpSpPr>
        <a:xfrm>
          <a:off x="0" y="0"/>
          <a:ext cx="0" cy="0"/>
          <a:chOff x="0" y="0"/>
          <a:chExt cx="0" cy="0"/>
        </a:xfrm>
      </p:grpSpPr>
      <p:sp>
        <p:nvSpPr>
          <p:cNvPr id="21" name="正方形"/>
          <p:cNvSpPr/>
          <p:nvPr/>
        </p:nvSpPr>
        <p:spPr>
          <a:xfrm>
            <a:off x="1116053" y="2114551"/>
            <a:ext cx="1193801" cy="1193800"/>
          </a:xfrm>
          <a:prstGeom prst="rect">
            <a:avLst/>
          </a:prstGeom>
          <a:solidFill>
            <a:srgbClr val="FFFFFF">
              <a:alpha val="9876"/>
            </a:srgbClr>
          </a:solidFill>
          <a:ln w="12700">
            <a:miter/>
          </a:ln>
        </p:spPr>
        <p:txBody>
          <a:bodyPr lIns="25400" tIns="25400" rIns="25400" bIns="25400" anchor="ctr"/>
          <a:lstStyle/>
          <a:p>
            <a:pPr>
              <a:defRPr sz="3200" b="0">
                <a:solidFill>
                  <a:srgbClr val="FFFFFF"/>
                </a:solidFill>
                <a:latin typeface="Helvetica Neue Medium"/>
                <a:ea typeface="Helvetica Neue Medium"/>
              </a:defRPr>
            </a:pPr>
            <a:endParaRPr sz="1600"/>
          </a:p>
        </p:txBody>
      </p:sp>
      <p:sp>
        <p:nvSpPr>
          <p:cNvPr id="22" name="正方形"/>
          <p:cNvSpPr/>
          <p:nvPr/>
        </p:nvSpPr>
        <p:spPr>
          <a:xfrm>
            <a:off x="-7922" y="2434898"/>
            <a:ext cx="1988206" cy="1988206"/>
          </a:xfrm>
          <a:prstGeom prst="rect">
            <a:avLst/>
          </a:prstGeom>
          <a:solidFill>
            <a:srgbClr val="FFFFFF">
              <a:alpha val="89983"/>
            </a:srgbClr>
          </a:solidFill>
          <a:ln w="12700">
            <a:miter/>
          </a:ln>
        </p:spPr>
        <p:txBody>
          <a:bodyPr lIns="25400" tIns="25400" rIns="25400" bIns="25400" anchor="ctr"/>
          <a:lstStyle/>
          <a:p>
            <a:pPr>
              <a:defRPr sz="3200" b="0">
                <a:solidFill>
                  <a:srgbClr val="FFFFFF"/>
                </a:solidFill>
                <a:latin typeface="Helvetica Neue Medium"/>
                <a:ea typeface="Helvetica Neue Medium"/>
              </a:defRPr>
            </a:pPr>
            <a:endParaRPr sz="1600"/>
          </a:p>
        </p:txBody>
      </p:sp>
      <p:sp>
        <p:nvSpPr>
          <p:cNvPr id="25" name="正方形"/>
          <p:cNvSpPr/>
          <p:nvPr/>
        </p:nvSpPr>
        <p:spPr>
          <a:xfrm>
            <a:off x="1783088" y="4197573"/>
            <a:ext cx="526828" cy="526828"/>
          </a:xfrm>
          <a:prstGeom prst="rect">
            <a:avLst/>
          </a:prstGeom>
          <a:solidFill>
            <a:srgbClr val="FFFFFF">
              <a:alpha val="49687"/>
            </a:srgbClr>
          </a:solidFill>
          <a:ln w="12700">
            <a:miter/>
          </a:ln>
        </p:spPr>
        <p:txBody>
          <a:bodyPr lIns="25400" tIns="25400" rIns="25400" bIns="25400" anchor="ctr"/>
          <a:lstStyle/>
          <a:p>
            <a:pPr>
              <a:defRPr sz="3200" b="0">
                <a:solidFill>
                  <a:srgbClr val="FFFFFF"/>
                </a:solidFill>
                <a:latin typeface="Helvetica Neue Medium"/>
                <a:ea typeface="Helvetica Neue Medium"/>
              </a:defRPr>
            </a:pPr>
            <a:endParaRPr sz="1600"/>
          </a:p>
        </p:txBody>
      </p:sp>
      <p:sp>
        <p:nvSpPr>
          <p:cNvPr id="31" name="文本占位符 30"/>
          <p:cNvSpPr>
            <a:spLocks noGrp="1"/>
          </p:cNvSpPr>
          <p:nvPr>
            <p:ph type="body" idx="10" hasCustomPrompt="1"/>
          </p:nvPr>
        </p:nvSpPr>
        <p:spPr>
          <a:xfrm>
            <a:off x="105024" y="2514523"/>
            <a:ext cx="1762313" cy="1817687"/>
          </a:xfrm>
        </p:spPr>
        <p:txBody>
          <a:bodyPr/>
          <a:lstStyle>
            <a:lvl1pPr marL="0" lvl="0" indent="0">
              <a:buNone/>
              <a:defRPr sz="6000" b="1" i="0">
                <a:solidFill>
                  <a:srgbClr val="0060F0"/>
                </a:solidFill>
                <a:latin typeface="TencentSans W7"/>
                <a:ea typeface="TencentSans W7"/>
              </a:defRPr>
            </a:lvl1pPr>
          </a:lstStyle>
          <a:p>
            <a:pPr lvl="0"/>
            <a:r>
              <a:rPr lang="zh-CN"/>
              <a:t>目录</a:t>
            </a:r>
          </a:p>
        </p:txBody>
      </p:sp>
      <p:sp>
        <p:nvSpPr>
          <p:cNvPr id="33" name="文本占位符 32"/>
          <p:cNvSpPr>
            <a:spLocks noGrp="1"/>
          </p:cNvSpPr>
          <p:nvPr>
            <p:ph type="body" idx="11" hasCustomPrompt="1"/>
          </p:nvPr>
        </p:nvSpPr>
        <p:spPr>
          <a:xfrm>
            <a:off x="4100865" y="1828722"/>
            <a:ext cx="6109936" cy="3601435"/>
          </a:xfrm>
        </p:spPr>
        <p:txBody>
          <a:bodyPr>
            <a:normAutofit/>
          </a:bodyPr>
          <a:lstStyle>
            <a:lvl1pPr marL="0" lvl="0" indent="0">
              <a:buNone/>
              <a:defRPr sz="3000" b="0" i="0">
                <a:solidFill>
                  <a:schemeClr val="bg1"/>
                </a:solidFill>
                <a:latin typeface="TencentSans W7"/>
                <a:ea typeface="TencentSans W7"/>
              </a:defRPr>
            </a:lvl1pPr>
            <a:lvl5pPr marL="1270000" lvl="4" indent="0">
              <a:buNone/>
            </a:lvl5pPr>
          </a:lstStyle>
          <a:p>
            <a:pPr lvl="0"/>
            <a:r>
              <a:rPr lang="en-US"/>
              <a:t>1.</a:t>
            </a:r>
            <a:r>
              <a:rPr lang="zh-CN"/>
              <a:t>  目录标题一</a:t>
            </a:r>
            <a:endParaRPr lang="en-US"/>
          </a:p>
          <a:p>
            <a:pPr lvl="0"/>
            <a:r>
              <a:rPr lang="en-US"/>
              <a:t>2.</a:t>
            </a:r>
            <a:r>
              <a:rPr lang="zh-CN"/>
              <a:t> 目录标题二</a:t>
            </a:r>
            <a:endParaRPr lang="en-US"/>
          </a:p>
          <a:p>
            <a:pPr lvl="0"/>
            <a:r>
              <a:rPr lang="en-US"/>
              <a:t>3.</a:t>
            </a:r>
            <a:r>
              <a:rPr lang="zh-CN"/>
              <a:t> 目录标题三</a:t>
            </a:r>
            <a:endParaRPr lang="en-US"/>
          </a:p>
          <a:p>
            <a:pPr lvl="0"/>
            <a:r>
              <a:rPr lang="en-US"/>
              <a:t>4.</a:t>
            </a:r>
            <a:r>
              <a:rPr lang="zh-CN"/>
              <a:t> 目录标题四</a:t>
            </a:r>
            <a:endParaRPr lang="en-US"/>
          </a:p>
          <a:p>
            <a:pPr lvl="0"/>
            <a:r>
              <a:rPr lang="en-US"/>
              <a:t>5.</a:t>
            </a:r>
            <a:r>
              <a:rPr lang="zh-CN"/>
              <a:t> 目录标题五</a:t>
            </a:r>
            <a:endParaRPr lang="en-US"/>
          </a:p>
          <a:p>
            <a:pPr lvl="0"/>
            <a:r>
              <a:rPr lang="en-US"/>
              <a:t>6.</a:t>
            </a:r>
            <a:r>
              <a:rPr lang="zh-CN"/>
              <a:t> 目录标题六</a:t>
            </a:r>
            <a:endParaRPr lang="en-US"/>
          </a:p>
          <a:p>
            <a:pPr lvl="0"/>
            <a:endParaRPr lang="zh-CN"/>
          </a:p>
        </p:txBody>
      </p:sp>
      <p:pic>
        <p:nvPicPr>
          <p:cNvPr id="9" name="图片 8"/>
          <p:cNvPicPr>
            <a:picLocks noChangeAspect="1"/>
          </p:cNvPicPr>
          <p:nvPr/>
        </p:nvPicPr>
        <p:blipFill>
          <a:blip r:embed="rId2"/>
          <a:stretch/>
        </p:blipFill>
        <p:spPr>
          <a:xfrm>
            <a:off x="11009846" y="193030"/>
            <a:ext cx="936000" cy="417131"/>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内容页">
    <p:spTree>
      <p:nvGrpSpPr>
        <p:cNvPr id="1" name=""/>
        <p:cNvGrpSpPr/>
        <p:nvPr/>
      </p:nvGrpSpPr>
      <p:grpSpPr>
        <a:xfrm>
          <a:off x="0" y="0"/>
          <a:ext cx="0" cy="0"/>
          <a:chOff x="0" y="0"/>
          <a:chExt cx="0" cy="0"/>
        </a:xfrm>
      </p:grpSpPr>
      <p:sp>
        <p:nvSpPr>
          <p:cNvPr id="10" name="文本占位符 32"/>
          <p:cNvSpPr>
            <a:spLocks noGrp="1"/>
          </p:cNvSpPr>
          <p:nvPr>
            <p:ph type="body" idx="11" hasCustomPrompt="1"/>
          </p:nvPr>
        </p:nvSpPr>
        <p:spPr>
          <a:xfrm>
            <a:off x="514982" y="304116"/>
            <a:ext cx="6109936" cy="632783"/>
          </a:xfrm>
        </p:spPr>
        <p:txBody>
          <a:bodyPr>
            <a:normAutofit/>
          </a:bodyPr>
          <a:lstStyle>
            <a:lvl1pPr marL="0" lvl="0" indent="0">
              <a:buNone/>
              <a:defRPr sz="3000" b="1" i="0">
                <a:solidFill>
                  <a:schemeClr val="tx1"/>
                </a:solidFill>
                <a:latin typeface="TencentSans W7"/>
                <a:ea typeface="TencentSans W7"/>
              </a:defRPr>
            </a:lvl1pPr>
            <a:lvl5pPr marL="1270000" lvl="4" indent="0">
              <a:buNone/>
            </a:lvl5pPr>
          </a:lstStyle>
          <a:p>
            <a:pPr lvl="0"/>
            <a:r>
              <a:rPr lang="zh-CN"/>
              <a:t>页面主标题 建议</a:t>
            </a:r>
            <a:r>
              <a:rPr lang="en-US"/>
              <a:t>20</a:t>
            </a:r>
            <a:r>
              <a:rPr lang="zh-CN"/>
              <a:t>字以内</a:t>
            </a:r>
          </a:p>
        </p:txBody>
      </p:sp>
      <p:sp>
        <p:nvSpPr>
          <p:cNvPr id="6" name="矩形 5"/>
          <p:cNvSpPr/>
          <p:nvPr/>
        </p:nvSpPr>
        <p:spPr>
          <a:xfrm>
            <a:off x="463062" y="1414661"/>
            <a:ext cx="11383107" cy="4737757"/>
          </a:xfrm>
          <a:prstGeom prst="rect">
            <a:avLst/>
          </a:prstGeom>
          <a:solidFill>
            <a:schemeClr val="bg1">
              <a:alpha val="50000"/>
            </a:schemeClr>
          </a:solidFill>
          <a:ln w="6350">
            <a:solidFill>
              <a:srgbClr val="444444"/>
            </a:solidFill>
            <a:miter/>
          </a:ln>
        </p:spPr>
        <p:txBody>
          <a:bodyPr lIns="50800" tIns="50800" rIns="50800" bIns="50800" anchor="ctr"/>
          <a:lstStyle/>
          <a:p>
            <a:pPr algn="l"/>
            <a:endParaRPr lang="zh-CN" sz="3200" b="0">
              <a:solidFill>
                <a:srgbClr val="FFFFFF"/>
              </a:solidFill>
              <a:latin typeface="Helvetica Neue Medium"/>
              <a:ea typeface="Helvetica Neue Medium"/>
            </a:endParaRPr>
          </a:p>
        </p:txBody>
      </p:sp>
      <p:sp>
        <p:nvSpPr>
          <p:cNvPr id="7" name="文本框 6"/>
          <p:cNvSpPr txBox="1"/>
          <p:nvPr/>
        </p:nvSpPr>
        <p:spPr>
          <a:xfrm>
            <a:off x="5795543" y="3639910"/>
            <a:ext cx="718145" cy="287258"/>
          </a:xfrm>
          <a:prstGeom prst="rect">
            <a:avLst/>
          </a:prstGeom>
          <a:noFill/>
          <a:ln>
            <a:noFill/>
          </a:ln>
        </p:spPr>
        <p:txBody>
          <a:bodyPr vert="horz" wrap="none" lIns="50800" tIns="50800" rIns="50800" bIns="50800" numCol="1" spcCol="38100" anchor="ctr">
            <a:spAutoFit/>
          </a:bodyPr>
          <a:lstStyle/>
          <a:p>
            <a:pPr marL="0" indent="0" algn="ctr" defTabSz="825500">
              <a:lnSpc>
                <a:spcPct val="100000"/>
              </a:lnSpc>
              <a:spcBef>
                <a:spcPts val="0"/>
              </a:spcBef>
              <a:spcAft>
                <a:spcPts val="0"/>
              </a:spcAft>
              <a:buClrTx/>
              <a:buSzTx/>
              <a:buFontTx/>
              <a:buNone/>
            </a:pPr>
            <a:r>
              <a:rPr lang="zh-CN" sz="1200" b="0" i="0" u="none" strike="noStrike" spc="0" baseline="0">
                <a:ln>
                  <a:noFill/>
                </a:ln>
                <a:solidFill>
                  <a:srgbClr val="000000">
                    <a:alpha val="50000"/>
                  </a:srgbClr>
                </a:solidFill>
                <a:latin typeface="FZLanTingHei-R-GBK"/>
                <a:ea typeface="FZLanTingHei-R-GBK"/>
              </a:rPr>
              <a:t>内容区域</a:t>
            </a:r>
          </a:p>
        </p:txBody>
      </p:sp>
      <p:pic>
        <p:nvPicPr>
          <p:cNvPr id="9" name="图片 8"/>
          <p:cNvPicPr>
            <a:picLocks noChangeAspect="1"/>
          </p:cNvPicPr>
          <p:nvPr/>
        </p:nvPicPr>
        <p:blipFill>
          <a:blip r:embed="rId2"/>
          <a:stretch/>
        </p:blipFill>
        <p:spPr>
          <a:xfrm>
            <a:off x="11009846" y="193030"/>
            <a:ext cx="936000" cy="417131"/>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内容页">
    <p:spTree>
      <p:nvGrpSpPr>
        <p:cNvPr id="1" name=""/>
        <p:cNvGrpSpPr/>
        <p:nvPr/>
      </p:nvGrpSpPr>
      <p:grpSpPr>
        <a:xfrm>
          <a:off x="0" y="0"/>
          <a:ext cx="0" cy="0"/>
          <a:chOff x="0" y="0"/>
          <a:chExt cx="0" cy="0"/>
        </a:xfrm>
      </p:grpSpPr>
      <p:sp>
        <p:nvSpPr>
          <p:cNvPr id="10" name="文本占位符 32"/>
          <p:cNvSpPr>
            <a:spLocks noGrp="1"/>
          </p:cNvSpPr>
          <p:nvPr>
            <p:ph type="body" idx="11" hasCustomPrompt="1"/>
          </p:nvPr>
        </p:nvSpPr>
        <p:spPr>
          <a:xfrm>
            <a:off x="514982" y="304116"/>
            <a:ext cx="6109936" cy="632783"/>
          </a:xfrm>
        </p:spPr>
        <p:txBody>
          <a:bodyPr>
            <a:normAutofit/>
          </a:bodyPr>
          <a:lstStyle>
            <a:lvl1pPr marL="0" lvl="0" indent="0">
              <a:buNone/>
              <a:defRPr sz="3000" b="1" i="0">
                <a:solidFill>
                  <a:schemeClr val="tx1"/>
                </a:solidFill>
                <a:latin typeface="TencentSans W7"/>
                <a:ea typeface="TencentSans W7"/>
              </a:defRPr>
            </a:lvl1pPr>
            <a:lvl5pPr marL="1270000" lvl="4" indent="0">
              <a:buNone/>
            </a:lvl5pPr>
          </a:lstStyle>
          <a:p>
            <a:pPr lvl="0"/>
            <a:r>
              <a:rPr lang="zh-CN"/>
              <a:t>页面主标题 建议</a:t>
            </a:r>
            <a:r>
              <a:rPr lang="en-US"/>
              <a:t>20</a:t>
            </a:r>
            <a:r>
              <a:rPr lang="zh-CN"/>
              <a:t>字以内</a:t>
            </a:r>
          </a:p>
        </p:txBody>
      </p:sp>
      <p:sp>
        <p:nvSpPr>
          <p:cNvPr id="8" name="矩形 7"/>
          <p:cNvSpPr/>
          <p:nvPr/>
        </p:nvSpPr>
        <p:spPr>
          <a:xfrm>
            <a:off x="4154167" y="1951296"/>
            <a:ext cx="6951074" cy="1159049"/>
          </a:xfrm>
          <a:prstGeom prst="rect">
            <a:avLst/>
          </a:prstGeom>
          <a:solidFill>
            <a:srgbClr val="E0E8FB"/>
          </a:solidFill>
          <a:ln>
            <a:noFill/>
          </a:ln>
        </p:spPr>
        <p:txBody>
          <a:bodyPr anchor="ctr"/>
          <a:lstStyle/>
          <a:p>
            <a:pPr marL="0" lvl="0" indent="0" algn="l" defTabSz="914400">
              <a:lnSpc>
                <a:spcPct val="150000"/>
              </a:lnSpc>
              <a:spcBef>
                <a:spcPts val="0"/>
              </a:spcBef>
              <a:spcAft>
                <a:spcPts val="0"/>
              </a:spcAft>
              <a:buClrTx/>
              <a:buSzTx/>
              <a:buFont typeface="Arial" charset="0"/>
              <a:buNone/>
            </a:pPr>
            <a:endParaRPr lang="zh-CN" sz="1200" b="0" i="0" u="none" strike="noStrike" kern="1200" spc="0" baseline="0">
              <a:ln>
                <a:noFill/>
              </a:ln>
              <a:solidFill>
                <a:srgbClr val="000000"/>
              </a:solidFill>
              <a:latin typeface="FZLanTingHei-R-GBK"/>
              <a:ea typeface="FZLanTingHei-R-GBK"/>
            </a:endParaRPr>
          </a:p>
        </p:txBody>
      </p:sp>
      <p:sp>
        <p:nvSpPr>
          <p:cNvPr id="9" name="矩形 8"/>
          <p:cNvSpPr/>
          <p:nvPr/>
        </p:nvSpPr>
        <p:spPr>
          <a:xfrm>
            <a:off x="4140312" y="3215417"/>
            <a:ext cx="6951074" cy="1159049"/>
          </a:xfrm>
          <a:prstGeom prst="rect">
            <a:avLst/>
          </a:prstGeom>
          <a:solidFill>
            <a:srgbClr val="E0E8FB"/>
          </a:solidFill>
          <a:ln>
            <a:noFill/>
          </a:ln>
        </p:spPr>
        <p:txBody>
          <a:bodyPr anchor="ctr"/>
          <a:lstStyle/>
          <a:p>
            <a:pPr marL="0" lvl="0" indent="0" algn="l" defTabSz="914400">
              <a:lnSpc>
                <a:spcPct val="150000"/>
              </a:lnSpc>
              <a:spcBef>
                <a:spcPts val="0"/>
              </a:spcBef>
              <a:spcAft>
                <a:spcPts val="0"/>
              </a:spcAft>
              <a:buClrTx/>
              <a:buSzTx/>
              <a:buFont typeface="Arial" charset="0"/>
              <a:buNone/>
            </a:pPr>
            <a:endParaRPr lang="zh-CN" sz="1200" b="0" i="0" u="none" strike="noStrike" kern="1200" spc="0" baseline="0">
              <a:ln>
                <a:noFill/>
              </a:ln>
              <a:solidFill>
                <a:srgbClr val="000000"/>
              </a:solidFill>
              <a:latin typeface="FZLanTingHei-R-GBK"/>
              <a:ea typeface="FZLanTingHei-R-GBK"/>
            </a:endParaRPr>
          </a:p>
        </p:txBody>
      </p:sp>
      <p:sp>
        <p:nvSpPr>
          <p:cNvPr id="12" name="矩形 11"/>
          <p:cNvSpPr/>
          <p:nvPr/>
        </p:nvSpPr>
        <p:spPr>
          <a:xfrm>
            <a:off x="4140312" y="4486764"/>
            <a:ext cx="6951074" cy="1159049"/>
          </a:xfrm>
          <a:prstGeom prst="rect">
            <a:avLst/>
          </a:prstGeom>
          <a:solidFill>
            <a:srgbClr val="E0E8FB"/>
          </a:solidFill>
          <a:ln>
            <a:noFill/>
          </a:ln>
        </p:spPr>
        <p:txBody>
          <a:bodyPr anchor="ctr"/>
          <a:lstStyle/>
          <a:p>
            <a:pPr marL="0" lvl="0" indent="0" algn="l" defTabSz="914400">
              <a:lnSpc>
                <a:spcPct val="150000"/>
              </a:lnSpc>
              <a:spcBef>
                <a:spcPts val="0"/>
              </a:spcBef>
              <a:spcAft>
                <a:spcPts val="0"/>
              </a:spcAft>
              <a:buClrTx/>
              <a:buSzTx/>
              <a:buFont typeface="Arial" charset="0"/>
              <a:buNone/>
            </a:pPr>
            <a:endParaRPr lang="zh-CN" sz="1400" b="0" i="0" u="none" strike="noStrike" kern="1200" spc="0" baseline="0">
              <a:ln>
                <a:noFill/>
              </a:ln>
              <a:solidFill>
                <a:srgbClr val="000000"/>
              </a:solidFill>
              <a:latin typeface="FZLanTingHei-R-GBK"/>
              <a:ea typeface="FZLanTingHei-R-GBK"/>
            </a:endParaRPr>
          </a:p>
        </p:txBody>
      </p:sp>
      <p:sp>
        <p:nvSpPr>
          <p:cNvPr id="13" name="矩形 12"/>
          <p:cNvSpPr/>
          <p:nvPr/>
        </p:nvSpPr>
        <p:spPr>
          <a:xfrm>
            <a:off x="2004536" y="1951296"/>
            <a:ext cx="2080260" cy="1159049"/>
          </a:xfrm>
          <a:prstGeom prst="rect">
            <a:avLst/>
          </a:prstGeom>
          <a:solidFill>
            <a:srgbClr val="0060F0"/>
          </a:solidFill>
          <a:ln>
            <a:noFill/>
          </a:ln>
        </p:spPr>
        <p:txBody>
          <a:bodyPr anchor="ctr"/>
          <a:lstStyle/>
          <a:p>
            <a:pPr marL="0" lvl="0" indent="0" algn="ctr" defTabSz="914400">
              <a:lnSpc>
                <a:spcPct val="100000"/>
              </a:lnSpc>
              <a:spcBef>
                <a:spcPts val="0"/>
              </a:spcBef>
              <a:spcAft>
                <a:spcPts val="0"/>
              </a:spcAft>
              <a:buClrTx/>
              <a:buSzTx/>
              <a:buFontTx/>
              <a:buNone/>
            </a:pPr>
            <a:endParaRPr lang="zh-CN" sz="1800" b="1" i="0" u="none" strike="noStrike" kern="1200" spc="0" baseline="0">
              <a:ln>
                <a:noFill/>
              </a:ln>
              <a:solidFill>
                <a:srgbClr val="FFFFFF"/>
              </a:solidFill>
              <a:latin typeface="TencentSans W7"/>
              <a:ea typeface="TencentSans W7"/>
            </a:endParaRPr>
          </a:p>
        </p:txBody>
      </p:sp>
      <p:sp>
        <p:nvSpPr>
          <p:cNvPr id="14" name="矩形 13"/>
          <p:cNvSpPr/>
          <p:nvPr/>
        </p:nvSpPr>
        <p:spPr>
          <a:xfrm>
            <a:off x="2004536" y="3215417"/>
            <a:ext cx="2080260" cy="1159049"/>
          </a:xfrm>
          <a:prstGeom prst="rect">
            <a:avLst/>
          </a:prstGeom>
          <a:solidFill>
            <a:srgbClr val="0060F0"/>
          </a:solidFill>
          <a:ln>
            <a:noFill/>
          </a:ln>
        </p:spPr>
        <p:txBody>
          <a:bodyPr anchor="ctr"/>
          <a:lstStyle/>
          <a:p>
            <a:pPr marL="0" lvl="0" indent="0" algn="ctr" defTabSz="914400">
              <a:lnSpc>
                <a:spcPct val="100000"/>
              </a:lnSpc>
              <a:spcBef>
                <a:spcPts val="0"/>
              </a:spcBef>
              <a:spcAft>
                <a:spcPts val="0"/>
              </a:spcAft>
              <a:buClrTx/>
              <a:buSzTx/>
              <a:buFontTx/>
              <a:buNone/>
            </a:pPr>
            <a:endParaRPr lang="zh-CN" sz="1800" b="1" i="0" u="none" strike="noStrike" kern="1200" spc="0" baseline="0">
              <a:ln>
                <a:noFill/>
              </a:ln>
              <a:solidFill>
                <a:srgbClr val="FFFFFF"/>
              </a:solidFill>
              <a:latin typeface="TencentSans W7"/>
              <a:ea typeface="TencentSans W7"/>
            </a:endParaRPr>
          </a:p>
        </p:txBody>
      </p:sp>
      <p:sp>
        <p:nvSpPr>
          <p:cNvPr id="15" name="矩形 14"/>
          <p:cNvSpPr/>
          <p:nvPr/>
        </p:nvSpPr>
        <p:spPr>
          <a:xfrm>
            <a:off x="2004536" y="4486764"/>
            <a:ext cx="2080260" cy="1159049"/>
          </a:xfrm>
          <a:prstGeom prst="rect">
            <a:avLst/>
          </a:prstGeom>
          <a:solidFill>
            <a:srgbClr val="0060F0"/>
          </a:solidFill>
          <a:ln>
            <a:noFill/>
          </a:ln>
        </p:spPr>
        <p:txBody>
          <a:bodyPr anchor="ctr"/>
          <a:lstStyle/>
          <a:p>
            <a:pPr marL="0" lvl="0" indent="0" algn="ctr" defTabSz="914400">
              <a:lnSpc>
                <a:spcPct val="100000"/>
              </a:lnSpc>
              <a:spcBef>
                <a:spcPts val="0"/>
              </a:spcBef>
              <a:spcAft>
                <a:spcPts val="0"/>
              </a:spcAft>
              <a:buClrTx/>
              <a:buSzTx/>
              <a:buFontTx/>
              <a:buNone/>
            </a:pPr>
            <a:endParaRPr lang="zh-CN" sz="1800" b="1" i="0" u="none" strike="noStrike" kern="1200" spc="0" baseline="0">
              <a:ln>
                <a:noFill/>
              </a:ln>
              <a:solidFill>
                <a:srgbClr val="FFFFFF"/>
              </a:solidFill>
              <a:latin typeface="TencentSans W7"/>
              <a:ea typeface="TencentSans W7"/>
            </a:endParaRPr>
          </a:p>
        </p:txBody>
      </p:sp>
      <p:sp>
        <p:nvSpPr>
          <p:cNvPr id="16" name="矩形 15"/>
          <p:cNvSpPr/>
          <p:nvPr/>
        </p:nvSpPr>
        <p:spPr>
          <a:xfrm>
            <a:off x="911066" y="1951296"/>
            <a:ext cx="956310" cy="3694517"/>
          </a:xfrm>
          <a:prstGeom prst="rect">
            <a:avLst/>
          </a:prstGeom>
          <a:solidFill>
            <a:srgbClr val="DDE8FC"/>
          </a:solidFill>
          <a:ln>
            <a:noFill/>
          </a:ln>
        </p:spPr>
        <p:txBody>
          <a:bodyPr anchor="ctr"/>
          <a:lstStyle/>
          <a:p>
            <a:pPr marL="0" lvl="0" indent="0" algn="ctr" defTabSz="914400">
              <a:lnSpc>
                <a:spcPct val="100000"/>
              </a:lnSpc>
              <a:spcBef>
                <a:spcPts val="0"/>
              </a:spcBef>
              <a:spcAft>
                <a:spcPts val="0"/>
              </a:spcAft>
              <a:buClrTx/>
              <a:buSzTx/>
              <a:buFontTx/>
              <a:buNone/>
            </a:pPr>
            <a:endParaRPr lang="zh-CN" sz="2400" b="1" i="0" u="none" strike="noStrike" kern="1200" spc="0" baseline="0">
              <a:ln>
                <a:noFill/>
              </a:ln>
              <a:solidFill>
                <a:srgbClr val="000000"/>
              </a:solidFill>
              <a:latin typeface="TencentSans W7"/>
              <a:ea typeface="TencentSans W7"/>
            </a:endParaRPr>
          </a:p>
        </p:txBody>
      </p:sp>
      <p:sp>
        <p:nvSpPr>
          <p:cNvPr id="4" name="竖排文字占位符 3"/>
          <p:cNvSpPr>
            <a:spLocks noGrp="1"/>
          </p:cNvSpPr>
          <p:nvPr>
            <p:ph type="body" idx="12" hasCustomPrompt="1"/>
          </p:nvPr>
        </p:nvSpPr>
        <p:spPr>
          <a:xfrm>
            <a:off x="911225" y="1951038"/>
            <a:ext cx="955675" cy="3694112"/>
          </a:xfrm>
        </p:spPr>
        <p:txBody>
          <a:bodyPr vert="eaVert" anchor="ctr">
            <a:normAutofit/>
          </a:bodyPr>
          <a:lstStyle>
            <a:lvl1pPr marL="0" lvl="0" indent="0" algn="ctr">
              <a:buNone/>
              <a:defRPr sz="2400" b="1" i="0">
                <a:solidFill>
                  <a:srgbClr val="0060F0"/>
                </a:solidFill>
                <a:latin typeface="TencentSans W7"/>
                <a:ea typeface="TencentSans W7"/>
              </a:defRPr>
            </a:lvl1pPr>
          </a:lstStyle>
          <a:p>
            <a:pPr lvl="0"/>
            <a:r>
              <a:rPr lang="zh-CN"/>
              <a:t>大标题</a:t>
            </a:r>
          </a:p>
        </p:txBody>
      </p:sp>
      <p:sp>
        <p:nvSpPr>
          <p:cNvPr id="18" name="文本占位符 32"/>
          <p:cNvSpPr>
            <a:spLocks noGrp="1"/>
          </p:cNvSpPr>
          <p:nvPr>
            <p:ph type="body" idx="13" hasCustomPrompt="1"/>
          </p:nvPr>
        </p:nvSpPr>
        <p:spPr>
          <a:xfrm>
            <a:off x="2004536" y="1975371"/>
            <a:ext cx="2080260" cy="1127748"/>
          </a:xfrm>
        </p:spPr>
        <p:txBody>
          <a:bodyPr>
            <a:normAutofit/>
          </a:bodyPr>
          <a:lstStyle>
            <a:lvl1pPr marL="0" lvl="0" indent="0" algn="ctr">
              <a:buNone/>
              <a:defRPr sz="1800" b="1" i="0">
                <a:solidFill>
                  <a:schemeClr val="bg1"/>
                </a:solidFill>
                <a:latin typeface="TencentSans W7"/>
                <a:ea typeface="TencentSans W7"/>
              </a:defRPr>
            </a:lvl1pPr>
            <a:lvl5pPr marL="1270000" lvl="4" indent="0">
              <a:buNone/>
            </a:lvl5pPr>
          </a:lstStyle>
          <a:p>
            <a:pPr lvl="0"/>
            <a:r>
              <a:rPr lang="zh-CN"/>
              <a:t>内容</a:t>
            </a:r>
          </a:p>
        </p:txBody>
      </p:sp>
      <p:sp>
        <p:nvSpPr>
          <p:cNvPr id="20" name="文本占位符 32"/>
          <p:cNvSpPr>
            <a:spLocks noGrp="1"/>
          </p:cNvSpPr>
          <p:nvPr>
            <p:ph type="body" idx="14" hasCustomPrompt="1"/>
          </p:nvPr>
        </p:nvSpPr>
        <p:spPr>
          <a:xfrm>
            <a:off x="2004536" y="3236403"/>
            <a:ext cx="2080260" cy="1127748"/>
          </a:xfrm>
        </p:spPr>
        <p:txBody>
          <a:bodyPr>
            <a:normAutofit/>
          </a:bodyPr>
          <a:lstStyle>
            <a:lvl1pPr marL="0" lvl="0" indent="0" algn="ctr">
              <a:buNone/>
              <a:defRPr sz="1800" b="1" i="0">
                <a:solidFill>
                  <a:schemeClr val="bg1"/>
                </a:solidFill>
                <a:latin typeface="TencentSans W7"/>
                <a:ea typeface="TencentSans W7"/>
              </a:defRPr>
            </a:lvl1pPr>
            <a:lvl5pPr marL="1270000" lvl="4" indent="0">
              <a:buNone/>
            </a:lvl5pPr>
          </a:lstStyle>
          <a:p>
            <a:pPr lvl="0"/>
            <a:r>
              <a:rPr lang="zh-CN"/>
              <a:t>内容</a:t>
            </a:r>
          </a:p>
        </p:txBody>
      </p:sp>
      <p:sp>
        <p:nvSpPr>
          <p:cNvPr id="21" name="文本占位符 32"/>
          <p:cNvSpPr>
            <a:spLocks noGrp="1"/>
          </p:cNvSpPr>
          <p:nvPr>
            <p:ph type="body" idx="15" hasCustomPrompt="1"/>
          </p:nvPr>
        </p:nvSpPr>
        <p:spPr>
          <a:xfrm>
            <a:off x="1970403" y="4517402"/>
            <a:ext cx="2080260" cy="1127748"/>
          </a:xfrm>
        </p:spPr>
        <p:txBody>
          <a:bodyPr>
            <a:normAutofit/>
          </a:bodyPr>
          <a:lstStyle>
            <a:lvl1pPr marL="0" lvl="0" indent="0" algn="ctr">
              <a:buNone/>
              <a:defRPr sz="1800" b="1" i="0">
                <a:solidFill>
                  <a:schemeClr val="bg1"/>
                </a:solidFill>
                <a:latin typeface="TencentSans W7"/>
                <a:ea typeface="TencentSans W7"/>
              </a:defRPr>
            </a:lvl1pPr>
            <a:lvl5pPr marL="1270000" lvl="4" indent="0">
              <a:buNone/>
            </a:lvl5pPr>
          </a:lstStyle>
          <a:p>
            <a:pPr lvl="0"/>
            <a:r>
              <a:rPr lang="zh-CN"/>
              <a:t>内容</a:t>
            </a:r>
          </a:p>
        </p:txBody>
      </p:sp>
      <p:sp>
        <p:nvSpPr>
          <p:cNvPr id="24" name="文本占位符 32"/>
          <p:cNvSpPr>
            <a:spLocks noGrp="1"/>
          </p:cNvSpPr>
          <p:nvPr>
            <p:ph type="body" idx="16" hasCustomPrompt="1"/>
          </p:nvPr>
        </p:nvSpPr>
        <p:spPr>
          <a:xfrm>
            <a:off x="4312722" y="2034869"/>
            <a:ext cx="6632369" cy="1008752"/>
          </a:xfrm>
        </p:spPr>
        <p:txBody>
          <a:bodyPr>
            <a:normAutofit/>
          </a:bodyPr>
          <a:lstStyle>
            <a:lvl1pPr marL="0" lvl="0" indent="0" algn="l">
              <a:buNone/>
              <a:defRPr sz="1200" b="1" i="0">
                <a:solidFill>
                  <a:schemeClr val="tx1"/>
                </a:solidFill>
                <a:latin typeface="FZLanTingHei-R-GBK"/>
                <a:ea typeface="FZLanTingHei-R-GBK"/>
              </a:defRPr>
            </a:lvl1pPr>
            <a:lvl5pPr marL="1270000" lvl="4" indent="0">
              <a:buNone/>
            </a:lvl5pPr>
          </a:lstStyle>
          <a:p>
            <a:pPr lvl="0"/>
            <a:r>
              <a:rPr lang="zh-CN"/>
              <a:t>内容</a:t>
            </a:r>
          </a:p>
        </p:txBody>
      </p:sp>
      <p:sp>
        <p:nvSpPr>
          <p:cNvPr id="25" name="文本占位符 32"/>
          <p:cNvSpPr>
            <a:spLocks noGrp="1"/>
          </p:cNvSpPr>
          <p:nvPr>
            <p:ph type="body" idx="17" hasCustomPrompt="1"/>
          </p:nvPr>
        </p:nvSpPr>
        <p:spPr>
          <a:xfrm>
            <a:off x="4312722" y="3294178"/>
            <a:ext cx="6632369" cy="1008752"/>
          </a:xfrm>
        </p:spPr>
        <p:txBody>
          <a:bodyPr>
            <a:normAutofit/>
          </a:bodyPr>
          <a:lstStyle>
            <a:lvl1pPr marL="0" lvl="0" indent="0" algn="l">
              <a:buNone/>
              <a:defRPr sz="1200" b="1" i="0">
                <a:solidFill>
                  <a:schemeClr val="tx1"/>
                </a:solidFill>
                <a:latin typeface="FZLanTingHei-R-GBK"/>
                <a:ea typeface="FZLanTingHei-R-GBK"/>
              </a:defRPr>
            </a:lvl1pPr>
            <a:lvl5pPr marL="1270000" lvl="4" indent="0">
              <a:buNone/>
            </a:lvl5pPr>
          </a:lstStyle>
          <a:p>
            <a:pPr lvl="0"/>
            <a:r>
              <a:rPr lang="zh-CN"/>
              <a:t>内容</a:t>
            </a:r>
          </a:p>
        </p:txBody>
      </p:sp>
      <p:sp>
        <p:nvSpPr>
          <p:cNvPr id="26" name="文本占位符 32"/>
          <p:cNvSpPr>
            <a:spLocks noGrp="1"/>
          </p:cNvSpPr>
          <p:nvPr>
            <p:ph type="body" idx="18" hasCustomPrompt="1"/>
          </p:nvPr>
        </p:nvSpPr>
        <p:spPr>
          <a:xfrm>
            <a:off x="4312722" y="4561912"/>
            <a:ext cx="6632369" cy="1008752"/>
          </a:xfrm>
        </p:spPr>
        <p:txBody>
          <a:bodyPr>
            <a:normAutofit/>
          </a:bodyPr>
          <a:lstStyle>
            <a:lvl1pPr marL="0" lvl="0" indent="0" algn="l">
              <a:buNone/>
              <a:defRPr sz="1200" b="1" i="0">
                <a:solidFill>
                  <a:schemeClr val="tx1"/>
                </a:solidFill>
                <a:latin typeface="FZLanTingHei-R-GBK"/>
                <a:ea typeface="FZLanTingHei-R-GBK"/>
              </a:defRPr>
            </a:lvl1pPr>
            <a:lvl5pPr marL="1270000" lvl="4" indent="0">
              <a:buNone/>
            </a:lvl5pPr>
          </a:lstStyle>
          <a:p>
            <a:pPr lvl="0"/>
            <a:r>
              <a:rPr lang="zh-CN"/>
              <a:t>内容</a:t>
            </a:r>
          </a:p>
        </p:txBody>
      </p:sp>
      <p:pic>
        <p:nvPicPr>
          <p:cNvPr id="22" name="图片 21"/>
          <p:cNvPicPr>
            <a:picLocks noChangeAspect="1"/>
          </p:cNvPicPr>
          <p:nvPr/>
        </p:nvPicPr>
        <p:blipFill>
          <a:blip r:embed="rId2"/>
          <a:stretch/>
        </p:blipFill>
        <p:spPr>
          <a:xfrm>
            <a:off x="11009846" y="193030"/>
            <a:ext cx="936000" cy="417131"/>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内容页">
    <p:spTree>
      <p:nvGrpSpPr>
        <p:cNvPr id="1" name=""/>
        <p:cNvGrpSpPr/>
        <p:nvPr/>
      </p:nvGrpSpPr>
      <p:grpSpPr>
        <a:xfrm>
          <a:off x="0" y="0"/>
          <a:ext cx="0" cy="0"/>
          <a:chOff x="0" y="0"/>
          <a:chExt cx="0" cy="0"/>
        </a:xfrm>
      </p:grpSpPr>
      <p:sp>
        <p:nvSpPr>
          <p:cNvPr id="19" name="矩形 18"/>
          <p:cNvSpPr/>
          <p:nvPr/>
        </p:nvSpPr>
        <p:spPr>
          <a:xfrm>
            <a:off x="6853627" y="3401108"/>
            <a:ext cx="3620409" cy="2445509"/>
          </a:xfrm>
          <a:prstGeom prst="rect">
            <a:avLst/>
          </a:prstGeom>
          <a:solidFill>
            <a:srgbClr val="E0E8FB"/>
          </a:solidFill>
          <a:ln>
            <a:noFill/>
          </a:ln>
        </p:spPr>
        <p:txBody>
          <a:bodyPr anchor="ctr"/>
          <a:lstStyle/>
          <a:p>
            <a:pPr marL="0" lvl="0" indent="0" algn="ctr" defTabSz="914400">
              <a:lnSpc>
                <a:spcPct val="150000"/>
              </a:lnSpc>
              <a:spcBef>
                <a:spcPts val="0"/>
              </a:spcBef>
              <a:spcAft>
                <a:spcPts val="0"/>
              </a:spcAft>
              <a:buClrTx/>
              <a:buSzTx/>
              <a:buFont typeface="Arial" charset="0"/>
              <a:buNone/>
            </a:pPr>
            <a:endParaRPr lang="zh-CN" sz="1200" b="0" i="0" u="none" strike="noStrike" kern="1200" spc="0" baseline="0">
              <a:ln>
                <a:noFill/>
              </a:ln>
              <a:solidFill>
                <a:srgbClr val="000000"/>
              </a:solidFill>
              <a:latin typeface="FZLanTingHei-R-GBK"/>
              <a:ea typeface="FZLanTingHei-R-GBK"/>
            </a:endParaRPr>
          </a:p>
        </p:txBody>
      </p:sp>
      <p:sp>
        <p:nvSpPr>
          <p:cNvPr id="10" name="文本占位符 32"/>
          <p:cNvSpPr>
            <a:spLocks noGrp="1"/>
          </p:cNvSpPr>
          <p:nvPr>
            <p:ph type="body" idx="11" hasCustomPrompt="1"/>
          </p:nvPr>
        </p:nvSpPr>
        <p:spPr>
          <a:xfrm>
            <a:off x="514982" y="304116"/>
            <a:ext cx="6109936" cy="632783"/>
          </a:xfrm>
        </p:spPr>
        <p:txBody>
          <a:bodyPr>
            <a:normAutofit/>
          </a:bodyPr>
          <a:lstStyle>
            <a:lvl1pPr marL="0" lvl="0" indent="0">
              <a:buNone/>
              <a:defRPr sz="3000" b="1" i="0">
                <a:solidFill>
                  <a:schemeClr val="tx1"/>
                </a:solidFill>
                <a:latin typeface="TencentSans W7"/>
                <a:ea typeface="TencentSans W7"/>
              </a:defRPr>
            </a:lvl1pPr>
            <a:lvl5pPr marL="1270000" lvl="4" indent="0">
              <a:buNone/>
            </a:lvl5pPr>
          </a:lstStyle>
          <a:p>
            <a:pPr lvl="0"/>
            <a:r>
              <a:rPr lang="zh-CN"/>
              <a:t>页面主标题 建议</a:t>
            </a:r>
            <a:r>
              <a:rPr lang="en-US"/>
              <a:t>20</a:t>
            </a:r>
            <a:r>
              <a:rPr lang="zh-CN"/>
              <a:t>字以内</a:t>
            </a:r>
          </a:p>
        </p:txBody>
      </p:sp>
      <p:sp>
        <p:nvSpPr>
          <p:cNvPr id="22" name="矩形 21"/>
          <p:cNvSpPr/>
          <p:nvPr/>
        </p:nvSpPr>
        <p:spPr>
          <a:xfrm>
            <a:off x="6853626" y="1953492"/>
            <a:ext cx="3620410" cy="1323108"/>
          </a:xfrm>
          <a:prstGeom prst="rect">
            <a:avLst/>
          </a:prstGeom>
          <a:solidFill>
            <a:srgbClr val="0060F0"/>
          </a:solidFill>
          <a:ln>
            <a:noFill/>
          </a:ln>
        </p:spPr>
        <p:txBody>
          <a:bodyPr anchor="ctr"/>
          <a:lstStyle/>
          <a:p>
            <a:pPr marL="0" lvl="0" indent="0" algn="ctr" defTabSz="914400">
              <a:lnSpc>
                <a:spcPct val="100000"/>
              </a:lnSpc>
              <a:spcBef>
                <a:spcPts val="0"/>
              </a:spcBef>
              <a:spcAft>
                <a:spcPts val="0"/>
              </a:spcAft>
              <a:buClrTx/>
              <a:buSzTx/>
              <a:buFontTx/>
              <a:buNone/>
            </a:pPr>
            <a:endParaRPr lang="zh-CN" sz="1800" b="1" i="0" u="none" strike="noStrike" kern="1200" spc="0" baseline="0">
              <a:ln>
                <a:noFill/>
              </a:ln>
              <a:solidFill>
                <a:srgbClr val="FFFFFF"/>
              </a:solidFill>
              <a:latin typeface="TencentSans W7"/>
              <a:ea typeface="TencentSans W7"/>
            </a:endParaRPr>
          </a:p>
        </p:txBody>
      </p:sp>
      <p:sp>
        <p:nvSpPr>
          <p:cNvPr id="23" name="文本占位符 32"/>
          <p:cNvSpPr>
            <a:spLocks noGrp="1"/>
          </p:cNvSpPr>
          <p:nvPr>
            <p:ph type="body" idx="17" hasCustomPrompt="1"/>
          </p:nvPr>
        </p:nvSpPr>
        <p:spPr>
          <a:xfrm>
            <a:off x="7623701" y="2051172"/>
            <a:ext cx="2080260" cy="1127748"/>
          </a:xfrm>
        </p:spPr>
        <p:txBody>
          <a:bodyPr>
            <a:normAutofit/>
          </a:bodyPr>
          <a:lstStyle>
            <a:lvl1pPr marL="0" lvl="0" indent="0" algn="ctr">
              <a:buNone/>
              <a:defRPr sz="3000" b="1" i="0">
                <a:solidFill>
                  <a:schemeClr val="bg1"/>
                </a:solidFill>
                <a:latin typeface="TencentSans W7"/>
                <a:ea typeface="TencentSans W7"/>
              </a:defRPr>
            </a:lvl1pPr>
            <a:lvl5pPr marL="1270000" lvl="4" indent="0">
              <a:buNone/>
            </a:lvl5pPr>
          </a:lstStyle>
          <a:p>
            <a:pPr lvl="0"/>
            <a:r>
              <a:rPr lang="zh-CN"/>
              <a:t>内容</a:t>
            </a:r>
          </a:p>
        </p:txBody>
      </p:sp>
      <p:sp>
        <p:nvSpPr>
          <p:cNvPr id="27" name="文本占位符 32"/>
          <p:cNvSpPr>
            <a:spLocks noGrp="1"/>
          </p:cNvSpPr>
          <p:nvPr>
            <p:ph type="body" idx="18" hasCustomPrompt="1"/>
          </p:nvPr>
        </p:nvSpPr>
        <p:spPr>
          <a:xfrm>
            <a:off x="7467967" y="3710011"/>
            <a:ext cx="2391729" cy="1827702"/>
          </a:xfrm>
        </p:spPr>
        <p:txBody>
          <a:bodyPr>
            <a:normAutofit/>
          </a:bodyPr>
          <a:lstStyle>
            <a:lvl1pPr marL="0" lvl="0" indent="0" algn="ctr">
              <a:lnSpc>
                <a:spcPct val="150000"/>
              </a:lnSpc>
              <a:buNone/>
              <a:defRPr sz="2000" b="0" i="0">
                <a:solidFill>
                  <a:schemeClr val="tx1"/>
                </a:solidFill>
                <a:latin typeface="FZLanTingHei-R-GBK"/>
                <a:ea typeface="FZLanTingHei-R-GBK"/>
              </a:defRPr>
            </a:lvl1pPr>
            <a:lvl5pPr marL="1270000" lvl="4" indent="0">
              <a:buNone/>
            </a:lvl5pPr>
          </a:lstStyle>
          <a:p>
            <a:pPr lvl="0"/>
            <a:r>
              <a:rPr lang="zh-CN"/>
              <a:t>内容</a:t>
            </a:r>
          </a:p>
        </p:txBody>
      </p:sp>
      <p:grpSp>
        <p:nvGrpSpPr>
          <p:cNvPr id="28" name="组合 27"/>
          <p:cNvGrpSpPr/>
          <p:nvPr/>
        </p:nvGrpSpPr>
        <p:grpSpPr>
          <a:xfrm>
            <a:off x="5870784" y="3477760"/>
            <a:ext cx="452020" cy="522217"/>
            <a:chOff x="3144611" y="12163875"/>
            <a:chExt cx="723613" cy="835988"/>
          </a:xfrm>
        </p:grpSpPr>
        <p:sp>
          <p:nvSpPr>
            <p:cNvPr id="29" name="三角形 28"/>
            <p:cNvSpPr/>
            <p:nvPr/>
          </p:nvSpPr>
          <p:spPr>
            <a:xfrm rot="5400000">
              <a:off x="2965280" y="12343206"/>
              <a:ext cx="835988" cy="477325"/>
            </a:xfrm>
            <a:prstGeom prst="triangle">
              <a:avLst/>
            </a:prstGeom>
            <a:solidFill>
              <a:srgbClr val="5C90F6"/>
            </a:solidFill>
            <a:ln w="12700">
              <a:miter/>
            </a:ln>
          </p:spPr>
          <p:txBody>
            <a:bodyPr lIns="25400" tIns="25400" rIns="25400" bIns="25400" anchor="ctr"/>
            <a:lstStyle/>
            <a:p>
              <a:pPr marL="0" lvl="0" indent="0" algn="l" defTabSz="412750">
                <a:lnSpc>
                  <a:spcPct val="100000"/>
                </a:lnSpc>
                <a:spcBef>
                  <a:spcPts val="0"/>
                </a:spcBef>
                <a:spcAft>
                  <a:spcPts val="0"/>
                </a:spcAft>
                <a:buClrTx/>
                <a:buSzTx/>
                <a:buFontTx/>
                <a:buNone/>
              </a:pPr>
              <a:endParaRPr lang="zh-CN" sz="1600" b="0" i="0" u="none" strike="noStrike" kern="0" spc="0" baseline="0">
                <a:ln>
                  <a:noFill/>
                </a:ln>
                <a:solidFill>
                  <a:srgbClr val="FFFFFF"/>
                </a:solidFill>
                <a:latin typeface="Helvetica Neue Medium"/>
                <a:ea typeface="Helvetica Neue Medium"/>
              </a:endParaRPr>
            </a:p>
          </p:txBody>
        </p:sp>
        <p:sp>
          <p:nvSpPr>
            <p:cNvPr id="30" name="三角形 29"/>
            <p:cNvSpPr/>
            <p:nvPr/>
          </p:nvSpPr>
          <p:spPr>
            <a:xfrm rot="5400000">
              <a:off x="3211568" y="12343206"/>
              <a:ext cx="835988" cy="477325"/>
            </a:xfrm>
            <a:prstGeom prst="triangle">
              <a:avLst/>
            </a:prstGeom>
            <a:solidFill>
              <a:srgbClr val="0060F0"/>
            </a:solidFill>
            <a:ln w="12700">
              <a:miter/>
            </a:ln>
          </p:spPr>
          <p:txBody>
            <a:bodyPr lIns="25400" tIns="25400" rIns="25400" bIns="25400" anchor="ctr"/>
            <a:lstStyle/>
            <a:p>
              <a:pPr marL="0" lvl="0" indent="0" algn="l" defTabSz="412750">
                <a:lnSpc>
                  <a:spcPct val="100000"/>
                </a:lnSpc>
                <a:spcBef>
                  <a:spcPts val="0"/>
                </a:spcBef>
                <a:spcAft>
                  <a:spcPts val="0"/>
                </a:spcAft>
                <a:buClrTx/>
                <a:buSzTx/>
                <a:buFontTx/>
                <a:buNone/>
              </a:pPr>
              <a:endParaRPr lang="zh-CN" sz="1600" b="0" i="0" u="none" strike="noStrike" kern="0" spc="0" baseline="0">
                <a:ln>
                  <a:noFill/>
                </a:ln>
                <a:solidFill>
                  <a:srgbClr val="FFFFFF"/>
                </a:solidFill>
                <a:latin typeface="Helvetica Neue Medium"/>
                <a:ea typeface="Helvetica Neue Medium"/>
              </a:endParaRPr>
            </a:p>
          </p:txBody>
        </p:sp>
      </p:grpSp>
      <p:sp>
        <p:nvSpPr>
          <p:cNvPr id="31" name="矩形 30"/>
          <p:cNvSpPr/>
          <p:nvPr/>
        </p:nvSpPr>
        <p:spPr>
          <a:xfrm>
            <a:off x="1719552" y="3401108"/>
            <a:ext cx="3620409" cy="2445509"/>
          </a:xfrm>
          <a:prstGeom prst="rect">
            <a:avLst/>
          </a:prstGeom>
          <a:solidFill>
            <a:srgbClr val="E0E8FB"/>
          </a:solidFill>
          <a:ln>
            <a:noFill/>
          </a:ln>
        </p:spPr>
        <p:txBody>
          <a:bodyPr anchor="ctr"/>
          <a:lstStyle/>
          <a:p>
            <a:pPr marL="0" lvl="0" indent="0" algn="ctr" defTabSz="914400">
              <a:lnSpc>
                <a:spcPct val="150000"/>
              </a:lnSpc>
              <a:spcBef>
                <a:spcPts val="0"/>
              </a:spcBef>
              <a:spcAft>
                <a:spcPts val="0"/>
              </a:spcAft>
              <a:buClrTx/>
              <a:buSzTx/>
              <a:buFont typeface="Arial" charset="0"/>
              <a:buNone/>
            </a:pPr>
            <a:endParaRPr lang="zh-CN" sz="1200" b="0" i="0" u="none" strike="noStrike" kern="1200" spc="0" baseline="0">
              <a:ln>
                <a:noFill/>
              </a:ln>
              <a:solidFill>
                <a:srgbClr val="000000"/>
              </a:solidFill>
              <a:latin typeface="FZLanTingHei-R-GBK"/>
              <a:ea typeface="FZLanTingHei-R-GBK"/>
            </a:endParaRPr>
          </a:p>
        </p:txBody>
      </p:sp>
      <p:sp>
        <p:nvSpPr>
          <p:cNvPr id="32" name="矩形 31"/>
          <p:cNvSpPr/>
          <p:nvPr/>
        </p:nvSpPr>
        <p:spPr>
          <a:xfrm>
            <a:off x="1719551" y="1953492"/>
            <a:ext cx="3620410" cy="1323108"/>
          </a:xfrm>
          <a:prstGeom prst="rect">
            <a:avLst/>
          </a:prstGeom>
          <a:solidFill>
            <a:srgbClr val="0060F0"/>
          </a:solidFill>
          <a:ln>
            <a:noFill/>
          </a:ln>
        </p:spPr>
        <p:txBody>
          <a:bodyPr anchor="ctr"/>
          <a:lstStyle/>
          <a:p>
            <a:pPr marL="0" lvl="0" indent="0" algn="ctr" defTabSz="914400">
              <a:lnSpc>
                <a:spcPct val="100000"/>
              </a:lnSpc>
              <a:spcBef>
                <a:spcPts val="0"/>
              </a:spcBef>
              <a:spcAft>
                <a:spcPts val="0"/>
              </a:spcAft>
              <a:buClrTx/>
              <a:buSzTx/>
              <a:buFontTx/>
              <a:buNone/>
            </a:pPr>
            <a:endParaRPr lang="zh-CN" sz="1800" b="1" i="0" u="none" strike="noStrike" kern="1200" spc="0" baseline="0">
              <a:ln>
                <a:noFill/>
              </a:ln>
              <a:solidFill>
                <a:srgbClr val="FFFFFF"/>
              </a:solidFill>
              <a:latin typeface="TencentSans W7"/>
              <a:ea typeface="TencentSans W7"/>
            </a:endParaRPr>
          </a:p>
        </p:txBody>
      </p:sp>
      <p:sp>
        <p:nvSpPr>
          <p:cNvPr id="33" name="文本占位符 32"/>
          <p:cNvSpPr>
            <a:spLocks noGrp="1"/>
          </p:cNvSpPr>
          <p:nvPr>
            <p:ph type="body" idx="19" hasCustomPrompt="1"/>
          </p:nvPr>
        </p:nvSpPr>
        <p:spPr>
          <a:xfrm>
            <a:off x="2489626" y="2051172"/>
            <a:ext cx="2080260" cy="1127748"/>
          </a:xfrm>
        </p:spPr>
        <p:txBody>
          <a:bodyPr>
            <a:normAutofit/>
          </a:bodyPr>
          <a:lstStyle>
            <a:lvl1pPr marL="0" lvl="0" indent="0" algn="ctr">
              <a:buNone/>
              <a:defRPr sz="3000" b="1" i="0">
                <a:solidFill>
                  <a:schemeClr val="bg1"/>
                </a:solidFill>
                <a:latin typeface="TencentSans W7"/>
                <a:ea typeface="TencentSans W7"/>
              </a:defRPr>
            </a:lvl1pPr>
            <a:lvl5pPr marL="1270000" lvl="4" indent="0">
              <a:buNone/>
            </a:lvl5pPr>
          </a:lstStyle>
          <a:p>
            <a:pPr lvl="0"/>
            <a:r>
              <a:rPr lang="zh-CN"/>
              <a:t>内容</a:t>
            </a:r>
          </a:p>
        </p:txBody>
      </p:sp>
      <p:sp>
        <p:nvSpPr>
          <p:cNvPr id="34" name="文本占位符 32"/>
          <p:cNvSpPr>
            <a:spLocks noGrp="1"/>
          </p:cNvSpPr>
          <p:nvPr>
            <p:ph type="body" idx="20" hasCustomPrompt="1"/>
          </p:nvPr>
        </p:nvSpPr>
        <p:spPr>
          <a:xfrm>
            <a:off x="2333892" y="3710011"/>
            <a:ext cx="2391729" cy="1827702"/>
          </a:xfrm>
        </p:spPr>
        <p:txBody>
          <a:bodyPr>
            <a:normAutofit/>
          </a:bodyPr>
          <a:lstStyle>
            <a:lvl1pPr marL="0" lvl="0" indent="0" algn="ctr">
              <a:lnSpc>
                <a:spcPct val="150000"/>
              </a:lnSpc>
              <a:buNone/>
              <a:defRPr sz="2000" b="0" i="0">
                <a:solidFill>
                  <a:schemeClr val="tx1"/>
                </a:solidFill>
                <a:latin typeface="FZLanTingHei-R-GBK"/>
                <a:ea typeface="FZLanTingHei-R-GBK"/>
              </a:defRPr>
            </a:lvl1pPr>
            <a:lvl5pPr marL="1270000" lvl="4" indent="0">
              <a:buNone/>
            </a:lvl5pPr>
          </a:lstStyle>
          <a:p>
            <a:pPr lvl="0"/>
            <a:r>
              <a:rPr lang="zh-CN"/>
              <a:t>内容</a:t>
            </a:r>
          </a:p>
        </p:txBody>
      </p:sp>
      <p:pic>
        <p:nvPicPr>
          <p:cNvPr id="15" name="图片 14"/>
          <p:cNvPicPr>
            <a:picLocks noChangeAspect="1"/>
          </p:cNvPicPr>
          <p:nvPr/>
        </p:nvPicPr>
        <p:blipFill>
          <a:blip r:embed="rId2"/>
          <a:stretch/>
        </p:blipFill>
        <p:spPr>
          <a:xfrm>
            <a:off x="11009846" y="193030"/>
            <a:ext cx="936000" cy="417131"/>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内容页-人像图片">
    <p:spTree>
      <p:nvGrpSpPr>
        <p:cNvPr id="1" name=""/>
        <p:cNvGrpSpPr/>
        <p:nvPr/>
      </p:nvGrpSpPr>
      <p:grpSpPr>
        <a:xfrm>
          <a:off x="0" y="0"/>
          <a:ext cx="0" cy="0"/>
          <a:chOff x="0" y="0"/>
          <a:chExt cx="0" cy="0"/>
        </a:xfrm>
      </p:grpSpPr>
      <p:sp>
        <p:nvSpPr>
          <p:cNvPr id="11" name="文本占位符 32"/>
          <p:cNvSpPr>
            <a:spLocks noGrp="1"/>
          </p:cNvSpPr>
          <p:nvPr>
            <p:ph type="body" idx="12" hasCustomPrompt="1"/>
          </p:nvPr>
        </p:nvSpPr>
        <p:spPr>
          <a:xfrm>
            <a:off x="514982" y="1374558"/>
            <a:ext cx="5691854" cy="4472060"/>
          </a:xfrm>
        </p:spPr>
        <p:txBody>
          <a:bodyPr anchor="ctr">
            <a:normAutofit/>
          </a:bodyPr>
          <a:lstStyle>
            <a:lvl1pPr marL="0" lvl="0" indent="0" algn="ctr">
              <a:lnSpc>
                <a:spcPct val="150000"/>
              </a:lnSpc>
              <a:buNone/>
              <a:defRPr sz="2000" b="1" i="0">
                <a:solidFill>
                  <a:srgbClr val="0060F0"/>
                </a:solidFill>
                <a:latin typeface="TencentSans W7"/>
                <a:ea typeface="TencentSans W7"/>
              </a:defRPr>
            </a:lvl1pPr>
            <a:lvl5pPr marL="1270000" lvl="4" indent="0">
              <a:buNone/>
            </a:lvl5pPr>
          </a:lstStyle>
          <a:p>
            <a:pPr lvl="0"/>
            <a:r>
              <a:rPr lang="zh-CN"/>
              <a:t>内容</a:t>
            </a:r>
          </a:p>
        </p:txBody>
      </p:sp>
      <p:sp>
        <p:nvSpPr>
          <p:cNvPr id="10" name="文本占位符 32"/>
          <p:cNvSpPr>
            <a:spLocks noGrp="1"/>
          </p:cNvSpPr>
          <p:nvPr>
            <p:ph type="body" idx="11" hasCustomPrompt="1"/>
          </p:nvPr>
        </p:nvSpPr>
        <p:spPr>
          <a:xfrm>
            <a:off x="514982" y="304116"/>
            <a:ext cx="6109936" cy="632783"/>
          </a:xfrm>
        </p:spPr>
        <p:txBody>
          <a:bodyPr>
            <a:normAutofit/>
          </a:bodyPr>
          <a:lstStyle>
            <a:lvl1pPr marL="0" lvl="0" indent="0">
              <a:buNone/>
              <a:defRPr sz="3000" b="1" i="0">
                <a:solidFill>
                  <a:schemeClr val="tx1"/>
                </a:solidFill>
                <a:latin typeface="TencentSans W7"/>
                <a:ea typeface="TencentSans W7"/>
              </a:defRPr>
            </a:lvl1pPr>
            <a:lvl5pPr marL="1270000" lvl="4" indent="0">
              <a:buNone/>
            </a:lvl5pPr>
          </a:lstStyle>
          <a:p>
            <a:pPr lvl="0"/>
            <a:r>
              <a:rPr lang="zh-CN"/>
              <a:t>页面主标题 建议</a:t>
            </a:r>
            <a:r>
              <a:rPr lang="en-US"/>
              <a:t>20</a:t>
            </a:r>
            <a:r>
              <a:rPr lang="zh-CN"/>
              <a:t>字以内</a:t>
            </a:r>
          </a:p>
        </p:txBody>
      </p:sp>
      <p:sp>
        <p:nvSpPr>
          <p:cNvPr id="3" name="图片占位符 2"/>
          <p:cNvSpPr>
            <a:spLocks noGrp="1"/>
          </p:cNvSpPr>
          <p:nvPr>
            <p:ph type="pic" idx="13"/>
          </p:nvPr>
        </p:nvSpPr>
        <p:spPr>
          <a:xfrm>
            <a:off x="7038109" y="1374558"/>
            <a:ext cx="4640497" cy="4472060"/>
          </a:xfrm>
        </p:spPr>
        <p:txBody>
          <a:bodyPr/>
          <a:lstStyle>
            <a:lvl1pPr marL="0" lvl="0" indent="0">
              <a:buNone/>
            </a:lvl1pPr>
          </a:lstStyle>
          <a:p>
            <a:endParaRPr lang="zh-CN"/>
          </a:p>
        </p:txBody>
      </p:sp>
      <p:sp>
        <p:nvSpPr>
          <p:cNvPr id="7" name="文本占位符 32"/>
          <p:cNvSpPr>
            <a:spLocks noGrp="1"/>
          </p:cNvSpPr>
          <p:nvPr>
            <p:ph type="body" idx="14" hasCustomPrompt="1"/>
          </p:nvPr>
        </p:nvSpPr>
        <p:spPr>
          <a:xfrm>
            <a:off x="6927272" y="6082830"/>
            <a:ext cx="4751333" cy="576693"/>
          </a:xfrm>
        </p:spPr>
        <p:txBody>
          <a:bodyPr>
            <a:normAutofit/>
          </a:bodyPr>
          <a:lstStyle>
            <a:lvl1pPr marL="0" lvl="0" indent="0" algn="r">
              <a:lnSpc>
                <a:spcPct val="150000"/>
              </a:lnSpc>
              <a:buNone/>
              <a:defRPr sz="1200" b="1" i="0">
                <a:solidFill>
                  <a:srgbClr val="0060F0"/>
                </a:solidFill>
                <a:latin typeface="TencentSans W7"/>
                <a:ea typeface="TencentSans W7"/>
              </a:defRPr>
            </a:lvl1pPr>
            <a:lvl5pPr marL="1270000" lvl="4" indent="0">
              <a:buNone/>
            </a:lvl5pPr>
          </a:lstStyle>
          <a:p>
            <a:pPr lvl="0"/>
            <a:r>
              <a:rPr lang="zh-CN"/>
              <a:t>人物名称</a:t>
            </a:r>
          </a:p>
        </p:txBody>
      </p:sp>
      <p:pic>
        <p:nvPicPr>
          <p:cNvPr id="8" name="图片 7"/>
          <p:cNvPicPr>
            <a:picLocks noChangeAspect="1"/>
          </p:cNvPicPr>
          <p:nvPr/>
        </p:nvPicPr>
        <p:blipFill>
          <a:blip r:embed="rId2"/>
          <a:stretch/>
        </p:blipFill>
        <p:spPr>
          <a:xfrm>
            <a:off x="11009846" y="193030"/>
            <a:ext cx="936000" cy="41713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标题和内容">
    <p:spTree>
      <p:nvGrpSpPr>
        <p:cNvPr id="1" name=""/>
        <p:cNvGrpSpPr/>
        <p:nvPr/>
      </p:nvGrpSpPr>
      <p:grpSpPr>
        <a:xfrm>
          <a:off x="0" y="0"/>
          <a:ext cx="0" cy="0"/>
          <a:chOff x="0" y="0"/>
          <a:chExt cx="0" cy="0"/>
        </a:xfrm>
      </p:grpSpPr>
      <p:pic>
        <p:nvPicPr>
          <p:cNvPr id="2" name="对象 1" hidden="1"/>
          <p:cNvPicPr>
            <a:picLocks noChangeAspect="1" noChangeArrowheads="1"/>
          </p:cNvPicPr>
          <p:nvPr/>
        </p:nvPicPr>
        <p:blipFill>
          <a:blip r:embed="rId2"/>
          <a:stretch/>
        </p:blipFill>
        <p:spPr>
          <a:xfrm>
            <a:off x="1117" y="1117"/>
            <a:ext cx="1116" cy="1116"/>
          </a:xfrm>
          <a:prstGeom prst="rect">
            <a:avLst/>
          </a:prstGeom>
          <a:noFill/>
          <a:ln>
            <a:noFill/>
          </a:ln>
        </p:spPr>
      </p:pic>
      <p:pic>
        <p:nvPicPr>
          <p:cNvPr id="3" name="图片 7"/>
          <p:cNvPicPr>
            <a:picLocks noChangeAspect="1" noChangeArrowheads="1"/>
          </p:cNvPicPr>
          <p:nvPr/>
        </p:nvPicPr>
        <p:blipFill>
          <a:blip r:embed="rId3"/>
          <a:srcRect b="77528"/>
          <a:stretch/>
        </p:blipFill>
        <p:spPr>
          <a:xfrm>
            <a:off x="0" y="0"/>
            <a:ext cx="12193588" cy="685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内容页-图片">
    <p:spTree>
      <p:nvGrpSpPr>
        <p:cNvPr id="1" name=""/>
        <p:cNvGrpSpPr/>
        <p:nvPr/>
      </p:nvGrpSpPr>
      <p:grpSpPr>
        <a:xfrm>
          <a:off x="0" y="0"/>
          <a:ext cx="0" cy="0"/>
          <a:chOff x="0" y="0"/>
          <a:chExt cx="0" cy="0"/>
        </a:xfrm>
      </p:grpSpPr>
      <p:sp>
        <p:nvSpPr>
          <p:cNvPr id="3" name="图片占位符 2"/>
          <p:cNvSpPr>
            <a:spLocks noGrp="1"/>
          </p:cNvSpPr>
          <p:nvPr>
            <p:ph type="pic" idx="12"/>
          </p:nvPr>
        </p:nvSpPr>
        <p:spPr>
          <a:xfrm>
            <a:off x="8356600" y="0"/>
            <a:ext cx="3836988" cy="6858000"/>
          </a:xfrm>
        </p:spPr>
        <p:txBody>
          <a:bodyPr/>
          <a:lstStyle>
            <a:lvl1pPr marL="0" lvl="0" indent="0">
              <a:buNone/>
            </a:lvl1pPr>
          </a:lstStyle>
          <a:p>
            <a:endParaRPr lang="zh-CN"/>
          </a:p>
        </p:txBody>
      </p:sp>
      <p:sp>
        <p:nvSpPr>
          <p:cNvPr id="10" name="文本占位符 32"/>
          <p:cNvSpPr>
            <a:spLocks noGrp="1"/>
          </p:cNvSpPr>
          <p:nvPr>
            <p:ph type="body" idx="11" hasCustomPrompt="1"/>
          </p:nvPr>
        </p:nvSpPr>
        <p:spPr>
          <a:xfrm>
            <a:off x="514982" y="304116"/>
            <a:ext cx="6109936" cy="632783"/>
          </a:xfrm>
        </p:spPr>
        <p:txBody>
          <a:bodyPr>
            <a:normAutofit/>
          </a:bodyPr>
          <a:lstStyle>
            <a:lvl1pPr marL="0" lvl="0" indent="0">
              <a:buNone/>
              <a:defRPr sz="3000" b="1" i="0">
                <a:solidFill>
                  <a:schemeClr val="tx1"/>
                </a:solidFill>
                <a:latin typeface="TencentSans W7"/>
                <a:ea typeface="TencentSans W7"/>
              </a:defRPr>
            </a:lvl1pPr>
            <a:lvl5pPr marL="1270000" lvl="4" indent="0">
              <a:buNone/>
            </a:lvl5pPr>
          </a:lstStyle>
          <a:p>
            <a:pPr lvl="0"/>
            <a:r>
              <a:rPr lang="zh-CN"/>
              <a:t>页面主标题 建议</a:t>
            </a:r>
            <a:r>
              <a:rPr lang="en-US"/>
              <a:t>20</a:t>
            </a:r>
            <a:r>
              <a:rPr lang="zh-CN"/>
              <a:t>字以内</a:t>
            </a:r>
          </a:p>
        </p:txBody>
      </p:sp>
      <p:sp>
        <p:nvSpPr>
          <p:cNvPr id="20" name="矩形标注 19"/>
          <p:cNvSpPr/>
          <p:nvPr/>
        </p:nvSpPr>
        <p:spPr>
          <a:xfrm>
            <a:off x="606026" y="3347462"/>
            <a:ext cx="6018892" cy="2408569"/>
          </a:xfrm>
          <a:prstGeom prst="wedgeRectCallout">
            <a:avLst>
              <a:gd name="adj1" fmla="val -21322"/>
              <a:gd name="adj2" fmla="val 72152"/>
            </a:avLst>
          </a:prstGeom>
          <a:noFill/>
          <a:ln w="19050">
            <a:solidFill>
              <a:srgbClr val="0060F0"/>
            </a:solidFill>
            <a:prstDash val="solid"/>
          </a:ln>
        </p:spPr>
        <p:txBody>
          <a:bodyPr wrap="square" anchor="ctr"/>
          <a:lstStyle/>
          <a:p>
            <a:pPr marL="267970" lvl="0" indent="0" algn="ctr" defTabSz="893445">
              <a:lnSpc>
                <a:spcPct val="130000"/>
              </a:lnSpc>
              <a:spcBef>
                <a:spcPts val="0"/>
              </a:spcBef>
              <a:spcAft>
                <a:spcPts val="0"/>
              </a:spcAft>
              <a:buClrTx/>
              <a:buSzTx/>
              <a:buFontTx/>
              <a:buNone/>
            </a:pPr>
            <a:endParaRPr lang="zh-CN" sz="2000" b="1" i="0" u="none" strike="noStrike" kern="0" spc="0" baseline="0">
              <a:ln>
                <a:noFill/>
              </a:ln>
              <a:solidFill>
                <a:srgbClr val="FFFFFF"/>
              </a:solidFill>
              <a:latin typeface="微软雅黑"/>
              <a:ea typeface="微软雅黑"/>
            </a:endParaRPr>
          </a:p>
        </p:txBody>
      </p:sp>
      <p:sp>
        <p:nvSpPr>
          <p:cNvPr id="21" name="文本占位符 32"/>
          <p:cNvSpPr>
            <a:spLocks noGrp="1"/>
          </p:cNvSpPr>
          <p:nvPr>
            <p:ph type="body" idx="13" hasCustomPrompt="1"/>
          </p:nvPr>
        </p:nvSpPr>
        <p:spPr>
          <a:xfrm>
            <a:off x="936866" y="3603850"/>
            <a:ext cx="5380807" cy="1944437"/>
          </a:xfrm>
        </p:spPr>
        <p:txBody>
          <a:bodyPr>
            <a:normAutofit/>
          </a:bodyPr>
          <a:lstStyle>
            <a:lvl1pPr marL="0" lvl="0" indent="0">
              <a:buNone/>
              <a:defRPr sz="1800" b="1" i="0">
                <a:solidFill>
                  <a:schemeClr val="tx1"/>
                </a:solidFill>
                <a:latin typeface="TencentSans W7"/>
                <a:ea typeface="TencentSans W7"/>
              </a:defRPr>
            </a:lvl1pPr>
            <a:lvl5pPr marL="1270000" lvl="4" indent="0">
              <a:buNone/>
            </a:lvl5pPr>
          </a:lstStyle>
          <a:p>
            <a:pPr lvl="0"/>
            <a:r>
              <a:rPr lang="zh-CN"/>
              <a:t>页面主标题 建议</a:t>
            </a:r>
            <a:r>
              <a:rPr lang="en-US"/>
              <a:t>20</a:t>
            </a:r>
            <a:r>
              <a:rPr lang="zh-CN"/>
              <a:t>字以内</a:t>
            </a:r>
          </a:p>
        </p:txBody>
      </p:sp>
      <p:sp>
        <p:nvSpPr>
          <p:cNvPr id="25" name="文本占位符 32"/>
          <p:cNvSpPr>
            <a:spLocks noGrp="1"/>
          </p:cNvSpPr>
          <p:nvPr>
            <p:ph type="body" idx="14" hasCustomPrompt="1"/>
          </p:nvPr>
        </p:nvSpPr>
        <p:spPr>
          <a:xfrm>
            <a:off x="514982" y="1363702"/>
            <a:ext cx="6109936" cy="1563957"/>
          </a:xfrm>
        </p:spPr>
        <p:txBody>
          <a:bodyPr>
            <a:normAutofit/>
          </a:bodyPr>
          <a:lstStyle>
            <a:lvl1pPr marL="0" lvl="0" indent="0">
              <a:buNone/>
              <a:defRPr sz="1600" b="1" i="0">
                <a:solidFill>
                  <a:schemeClr val="tx1"/>
                </a:solidFill>
                <a:latin typeface="FZLanTingHei-R-GBK"/>
                <a:ea typeface="FZLanTingHei-R-GBK"/>
              </a:defRPr>
            </a:lvl1pPr>
            <a:lvl5pPr marL="1270000" lvl="4" indent="0">
              <a:buNone/>
            </a:lvl5pPr>
          </a:lstStyle>
          <a:p>
            <a:pPr lvl="0"/>
            <a:r>
              <a:rPr lang="zh-CN"/>
              <a:t>页面主标题 建议</a:t>
            </a:r>
            <a:r>
              <a:rPr lang="en-US"/>
              <a:t>20</a:t>
            </a:r>
            <a:r>
              <a:rPr lang="zh-CN"/>
              <a:t>字以内</a:t>
            </a:r>
          </a:p>
        </p:txBody>
      </p:sp>
      <p:sp>
        <p:nvSpPr>
          <p:cNvPr id="31" name="文本框 30"/>
          <p:cNvSpPr txBox="1"/>
          <p:nvPr/>
        </p:nvSpPr>
        <p:spPr>
          <a:xfrm>
            <a:off x="4953179" y="5152453"/>
            <a:ext cx="1364494" cy="340414"/>
          </a:xfrm>
          <a:prstGeom prst="rect">
            <a:avLst/>
          </a:prstGeom>
          <a:noFill/>
        </p:spPr>
        <p:txBody>
          <a:bodyPr wrap="square">
            <a:spAutoFit/>
          </a:bodyPr>
          <a:lstStyle/>
          <a:p>
            <a:pPr marL="0" lvl="0" indent="0" algn="r" defTabSz="914400">
              <a:lnSpc>
                <a:spcPct val="150000"/>
              </a:lnSpc>
              <a:spcBef>
                <a:spcPts val="0"/>
              </a:spcBef>
              <a:spcAft>
                <a:spcPts val="0"/>
              </a:spcAft>
              <a:buClrTx/>
              <a:buSzTx/>
              <a:buFontTx/>
              <a:buNone/>
            </a:pPr>
            <a:r>
              <a:rPr lang="en-US" sz="1200" b="0" i="0" u="none" strike="noStrike" kern="1200" spc="0" baseline="0">
                <a:ln>
                  <a:noFill/>
                </a:ln>
                <a:solidFill>
                  <a:srgbClr val="000000"/>
                </a:solidFill>
                <a:latin typeface="FZLanTingHei-R-GBK"/>
                <a:ea typeface="FZLanTingHei-R-GBK"/>
              </a:rPr>
              <a:t>——</a:t>
            </a:r>
            <a:r>
              <a:rPr lang="en-US" sz="1200" b="0" i="1" u="none" strike="noStrike" kern="1200" spc="0" baseline="0">
                <a:ln>
                  <a:noFill/>
                </a:ln>
                <a:solidFill>
                  <a:srgbClr val="000000"/>
                </a:solidFill>
                <a:latin typeface="FZLanTingHei-R-GBK"/>
                <a:ea typeface="FZLanTingHei-R-GBK"/>
              </a:rPr>
              <a:t>Dowson</a:t>
            </a:r>
          </a:p>
        </p:txBody>
      </p:sp>
      <p:pic>
        <p:nvPicPr>
          <p:cNvPr id="9" name="图片 8"/>
          <p:cNvPicPr>
            <a:picLocks noChangeAspect="1"/>
          </p:cNvPicPr>
          <p:nvPr/>
        </p:nvPicPr>
        <p:blipFill>
          <a:blip r:embed="rId2"/>
          <a:stretch/>
        </p:blipFill>
        <p:spPr>
          <a:xfrm>
            <a:off x="11009846" y="193030"/>
            <a:ext cx="936000" cy="417131"/>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内容页-多图版式">
    <p:spTree>
      <p:nvGrpSpPr>
        <p:cNvPr id="1" name=""/>
        <p:cNvGrpSpPr/>
        <p:nvPr/>
      </p:nvGrpSpPr>
      <p:grpSpPr>
        <a:xfrm>
          <a:off x="0" y="0"/>
          <a:ext cx="0" cy="0"/>
          <a:chOff x="0" y="0"/>
          <a:chExt cx="0" cy="0"/>
        </a:xfrm>
      </p:grpSpPr>
      <p:sp>
        <p:nvSpPr>
          <p:cNvPr id="10" name="文本占位符 32"/>
          <p:cNvSpPr>
            <a:spLocks noGrp="1"/>
          </p:cNvSpPr>
          <p:nvPr>
            <p:ph type="body" idx="11" hasCustomPrompt="1"/>
          </p:nvPr>
        </p:nvSpPr>
        <p:spPr>
          <a:xfrm>
            <a:off x="514982" y="304116"/>
            <a:ext cx="6109936" cy="632783"/>
          </a:xfrm>
        </p:spPr>
        <p:txBody>
          <a:bodyPr>
            <a:normAutofit/>
          </a:bodyPr>
          <a:lstStyle>
            <a:lvl1pPr marL="0" lvl="0" indent="0">
              <a:buNone/>
              <a:defRPr sz="3000" b="1" i="0">
                <a:solidFill>
                  <a:schemeClr val="tx1"/>
                </a:solidFill>
                <a:latin typeface="TencentSans W7"/>
                <a:ea typeface="TencentSans W7"/>
              </a:defRPr>
            </a:lvl1pPr>
            <a:lvl5pPr marL="1270000" lvl="4" indent="0">
              <a:buNone/>
            </a:lvl5pPr>
          </a:lstStyle>
          <a:p>
            <a:pPr lvl="0"/>
            <a:r>
              <a:rPr lang="zh-CN"/>
              <a:t>页面主标题 建议</a:t>
            </a:r>
            <a:r>
              <a:rPr lang="en-US"/>
              <a:t>20</a:t>
            </a:r>
            <a:r>
              <a:rPr lang="zh-CN"/>
              <a:t>字以内</a:t>
            </a:r>
          </a:p>
        </p:txBody>
      </p:sp>
      <p:sp>
        <p:nvSpPr>
          <p:cNvPr id="25" name="文本占位符 32"/>
          <p:cNvSpPr>
            <a:spLocks noGrp="1"/>
          </p:cNvSpPr>
          <p:nvPr>
            <p:ph type="body" idx="14" hasCustomPrompt="1"/>
          </p:nvPr>
        </p:nvSpPr>
        <p:spPr>
          <a:xfrm>
            <a:off x="514982" y="1139015"/>
            <a:ext cx="10240154" cy="515072"/>
          </a:xfrm>
        </p:spPr>
        <p:txBody>
          <a:bodyPr>
            <a:normAutofit/>
          </a:bodyPr>
          <a:lstStyle>
            <a:lvl1pPr marL="0" lvl="0" indent="0">
              <a:buNone/>
              <a:defRPr sz="1000" b="1" i="0">
                <a:solidFill>
                  <a:schemeClr val="tx1"/>
                </a:solidFill>
                <a:latin typeface="FZLanTingHei-R-GBK"/>
                <a:ea typeface="FZLanTingHei-R-GBK"/>
              </a:defRPr>
            </a:lvl1pPr>
            <a:lvl5pPr marL="1270000" lvl="4" indent="0">
              <a:buNone/>
            </a:lvl5pPr>
          </a:lstStyle>
          <a:p>
            <a:pPr lvl="0"/>
            <a:r>
              <a:rPr lang="zh-CN"/>
              <a:t>内容</a:t>
            </a:r>
          </a:p>
        </p:txBody>
      </p:sp>
      <p:sp>
        <p:nvSpPr>
          <p:cNvPr id="11" name="图片占位符 2"/>
          <p:cNvSpPr>
            <a:spLocks noGrp="1"/>
          </p:cNvSpPr>
          <p:nvPr>
            <p:ph type="pic" idx="15"/>
          </p:nvPr>
        </p:nvSpPr>
        <p:spPr>
          <a:xfrm>
            <a:off x="856562" y="1856207"/>
            <a:ext cx="3241163" cy="2075687"/>
          </a:xfrm>
        </p:spPr>
        <p:txBody>
          <a:bodyPr/>
          <a:lstStyle>
            <a:lvl1pPr marL="0" lvl="0" indent="0">
              <a:buNone/>
            </a:lvl1pPr>
          </a:lstStyle>
          <a:p>
            <a:endParaRPr lang="zh-CN"/>
          </a:p>
        </p:txBody>
      </p:sp>
      <p:sp>
        <p:nvSpPr>
          <p:cNvPr id="22" name="图片占位符 2"/>
          <p:cNvSpPr>
            <a:spLocks noGrp="1"/>
          </p:cNvSpPr>
          <p:nvPr>
            <p:ph type="pic" idx="16"/>
          </p:nvPr>
        </p:nvSpPr>
        <p:spPr>
          <a:xfrm>
            <a:off x="4476212" y="1856206"/>
            <a:ext cx="3241163" cy="2075687"/>
          </a:xfrm>
        </p:spPr>
        <p:txBody>
          <a:bodyPr/>
          <a:lstStyle>
            <a:lvl1pPr marL="0" lvl="0" indent="0">
              <a:buNone/>
            </a:lvl1pPr>
          </a:lstStyle>
          <a:p>
            <a:endParaRPr lang="zh-CN"/>
          </a:p>
        </p:txBody>
      </p:sp>
      <p:sp>
        <p:nvSpPr>
          <p:cNvPr id="23" name="图片占位符 2"/>
          <p:cNvSpPr>
            <a:spLocks noGrp="1"/>
          </p:cNvSpPr>
          <p:nvPr>
            <p:ph type="pic" idx="17"/>
          </p:nvPr>
        </p:nvSpPr>
        <p:spPr>
          <a:xfrm>
            <a:off x="8095863" y="1856205"/>
            <a:ext cx="3241163" cy="2075687"/>
          </a:xfrm>
        </p:spPr>
        <p:txBody>
          <a:bodyPr/>
          <a:lstStyle>
            <a:lvl1pPr marL="0" lvl="0" indent="0">
              <a:buNone/>
            </a:lvl1pPr>
          </a:lstStyle>
          <a:p>
            <a:endParaRPr lang="zh-CN"/>
          </a:p>
        </p:txBody>
      </p:sp>
      <p:sp>
        <p:nvSpPr>
          <p:cNvPr id="24" name="图片占位符 2"/>
          <p:cNvSpPr>
            <a:spLocks noGrp="1"/>
          </p:cNvSpPr>
          <p:nvPr>
            <p:ph type="pic" idx="18"/>
          </p:nvPr>
        </p:nvSpPr>
        <p:spPr>
          <a:xfrm>
            <a:off x="856562" y="4300265"/>
            <a:ext cx="3241163" cy="2075687"/>
          </a:xfrm>
        </p:spPr>
        <p:txBody>
          <a:bodyPr/>
          <a:lstStyle>
            <a:lvl1pPr marL="0" lvl="0" indent="0">
              <a:buNone/>
            </a:lvl1pPr>
          </a:lstStyle>
          <a:p>
            <a:endParaRPr lang="zh-CN"/>
          </a:p>
        </p:txBody>
      </p:sp>
      <p:sp>
        <p:nvSpPr>
          <p:cNvPr id="26" name="图片占位符 2"/>
          <p:cNvSpPr>
            <a:spLocks noGrp="1"/>
          </p:cNvSpPr>
          <p:nvPr>
            <p:ph type="pic" idx="19"/>
          </p:nvPr>
        </p:nvSpPr>
        <p:spPr>
          <a:xfrm>
            <a:off x="4476212" y="4300264"/>
            <a:ext cx="3241163" cy="2075687"/>
          </a:xfrm>
        </p:spPr>
        <p:txBody>
          <a:bodyPr/>
          <a:lstStyle>
            <a:lvl1pPr marL="0" lvl="0" indent="0">
              <a:buNone/>
            </a:lvl1pPr>
          </a:lstStyle>
          <a:p>
            <a:endParaRPr lang="zh-CN"/>
          </a:p>
        </p:txBody>
      </p:sp>
      <p:sp>
        <p:nvSpPr>
          <p:cNvPr id="27" name="图片占位符 2"/>
          <p:cNvSpPr>
            <a:spLocks noGrp="1"/>
          </p:cNvSpPr>
          <p:nvPr>
            <p:ph type="pic" idx="20"/>
          </p:nvPr>
        </p:nvSpPr>
        <p:spPr>
          <a:xfrm>
            <a:off x="8095863" y="4300263"/>
            <a:ext cx="3241163" cy="2075687"/>
          </a:xfrm>
        </p:spPr>
        <p:txBody>
          <a:bodyPr/>
          <a:lstStyle>
            <a:lvl1pPr marL="0" lvl="0" indent="0">
              <a:buNone/>
            </a:lvl1pPr>
          </a:lstStyle>
          <a:p>
            <a:endParaRPr lang="zh-CN"/>
          </a:p>
        </p:txBody>
      </p:sp>
      <p:pic>
        <p:nvPicPr>
          <p:cNvPr id="12" name="图片 11"/>
          <p:cNvPicPr>
            <a:picLocks noChangeAspect="1"/>
          </p:cNvPicPr>
          <p:nvPr/>
        </p:nvPicPr>
        <p:blipFill>
          <a:blip r:embed="rId2"/>
          <a:stretch/>
        </p:blipFill>
        <p:spPr>
          <a:xfrm>
            <a:off x="11009846" y="193030"/>
            <a:ext cx="936000" cy="417131"/>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内容页-二维码">
    <p:spTree>
      <p:nvGrpSpPr>
        <p:cNvPr id="1" name=""/>
        <p:cNvGrpSpPr/>
        <p:nvPr/>
      </p:nvGrpSpPr>
      <p:grpSpPr>
        <a:xfrm>
          <a:off x="0" y="0"/>
          <a:ext cx="0" cy="0"/>
          <a:chOff x="0" y="0"/>
          <a:chExt cx="0" cy="0"/>
        </a:xfrm>
      </p:grpSpPr>
      <p:sp>
        <p:nvSpPr>
          <p:cNvPr id="12" name="矩形"/>
          <p:cNvSpPr/>
          <p:nvPr/>
        </p:nvSpPr>
        <p:spPr>
          <a:xfrm>
            <a:off x="-2788" y="-4234"/>
            <a:ext cx="4647046" cy="6866468"/>
          </a:xfrm>
          <a:prstGeom prst="rect">
            <a:avLst/>
          </a:prstGeom>
          <a:solidFill>
            <a:schemeClr val="accent1">
              <a:lumOff val="-2945"/>
            </a:schemeClr>
          </a:solidFill>
          <a:ln w="12700">
            <a:miter/>
          </a:ln>
        </p:spPr>
        <p:txBody>
          <a:bodyPr lIns="0" tIns="0" rIns="0" bIns="0" anchor="ctr"/>
          <a:lstStyle/>
          <a:p>
            <a:pPr marL="0" lvl="0" indent="0" algn="ctr" defTabSz="412750">
              <a:lnSpc>
                <a:spcPct val="100000"/>
              </a:lnSpc>
              <a:spcBef>
                <a:spcPts val="0"/>
              </a:spcBef>
              <a:spcAft>
                <a:spcPts val="0"/>
              </a:spcAft>
              <a:buClrTx/>
              <a:buSzTx/>
              <a:buFontTx/>
              <a:buNone/>
              <a:defRPr sz="3200" b="0">
                <a:solidFill>
                  <a:srgbClr val="FFFFFF"/>
                </a:solidFill>
                <a:latin typeface="Helvetica Neue Medium"/>
                <a:ea typeface="Helvetica Neue Medium"/>
              </a:defRPr>
            </a:pPr>
            <a:endParaRPr sz="1600" b="0" i="0" u="none" strike="noStrike" kern="0" spc="0" baseline="0">
              <a:ln>
                <a:noFill/>
              </a:ln>
              <a:solidFill>
                <a:srgbClr val="0060F0"/>
              </a:solidFill>
              <a:latin typeface="Helvetica Neue Medium"/>
              <a:ea typeface="Helvetica Neue Medium"/>
            </a:endParaRPr>
          </a:p>
        </p:txBody>
      </p:sp>
      <p:sp>
        <p:nvSpPr>
          <p:cNvPr id="4" name="矩形 3"/>
          <p:cNvSpPr/>
          <p:nvPr/>
        </p:nvSpPr>
        <p:spPr>
          <a:xfrm>
            <a:off x="880735" y="2085064"/>
            <a:ext cx="2880000" cy="2880000"/>
          </a:xfrm>
          <a:prstGeom prst="rect">
            <a:avLst/>
          </a:prstGeom>
          <a:solidFill>
            <a:schemeClr val="bg1"/>
          </a:solidFill>
          <a:ln w="12700">
            <a:miter/>
          </a:ln>
        </p:spPr>
        <p:txBody>
          <a:bodyPr lIns="50800" tIns="50800" rIns="50800" bIns="50800" anchor="ctr"/>
          <a:lstStyle/>
          <a:p>
            <a:pPr algn="l"/>
            <a:endParaRPr lang="zh-CN" sz="3200" b="0">
              <a:solidFill>
                <a:srgbClr val="FFFFFF"/>
              </a:solidFill>
              <a:latin typeface="Helvetica Neue Medium"/>
              <a:ea typeface="Helvetica Neue Medium"/>
            </a:endParaRPr>
          </a:p>
        </p:txBody>
      </p:sp>
      <p:sp>
        <p:nvSpPr>
          <p:cNvPr id="3" name="图片占位符 2"/>
          <p:cNvSpPr>
            <a:spLocks noGrp="1"/>
          </p:cNvSpPr>
          <p:nvPr>
            <p:ph type="pic" idx="10"/>
          </p:nvPr>
        </p:nvSpPr>
        <p:spPr>
          <a:xfrm>
            <a:off x="1060260" y="2265363"/>
            <a:ext cx="2520950" cy="2519362"/>
          </a:xfrm>
        </p:spPr>
        <p:txBody>
          <a:bodyPr/>
          <a:lstStyle>
            <a:lvl1pPr marL="0" lvl="0" indent="0">
              <a:buNone/>
            </a:lvl1pPr>
          </a:lstStyle>
          <a:p>
            <a:endParaRPr lang="zh-CN"/>
          </a:p>
        </p:txBody>
      </p:sp>
      <p:sp>
        <p:nvSpPr>
          <p:cNvPr id="20" name="文本占位符 32"/>
          <p:cNvSpPr>
            <a:spLocks noGrp="1"/>
          </p:cNvSpPr>
          <p:nvPr>
            <p:ph type="body" idx="14" hasCustomPrompt="1"/>
          </p:nvPr>
        </p:nvSpPr>
        <p:spPr>
          <a:xfrm>
            <a:off x="5353155" y="1855238"/>
            <a:ext cx="5633500" cy="515072"/>
          </a:xfrm>
        </p:spPr>
        <p:txBody>
          <a:bodyPr/>
          <a:lstStyle>
            <a:lvl1pPr marL="0" lvl="0" indent="0">
              <a:buNone/>
              <a:defRPr sz="3000" b="1" i="0">
                <a:solidFill>
                  <a:schemeClr val="tx1"/>
                </a:solidFill>
                <a:latin typeface="TencentSans W7"/>
                <a:ea typeface="TencentSans W7"/>
              </a:defRPr>
            </a:lvl1pPr>
            <a:lvl5pPr marL="1270000" lvl="4" indent="0">
              <a:buNone/>
            </a:lvl5pPr>
          </a:lstStyle>
          <a:p>
            <a:pPr lvl="0"/>
            <a:r>
              <a:rPr lang="zh-CN"/>
              <a:t>段落标题</a:t>
            </a:r>
          </a:p>
        </p:txBody>
      </p:sp>
      <p:sp>
        <p:nvSpPr>
          <p:cNvPr id="21" name="文本占位符 32"/>
          <p:cNvSpPr>
            <a:spLocks noGrp="1"/>
          </p:cNvSpPr>
          <p:nvPr>
            <p:ph type="body" idx="15" hasCustomPrompt="1"/>
          </p:nvPr>
        </p:nvSpPr>
        <p:spPr>
          <a:xfrm>
            <a:off x="5320039" y="2604656"/>
            <a:ext cx="5666615" cy="3241962"/>
          </a:xfrm>
        </p:spPr>
        <p:txBody>
          <a:bodyPr/>
          <a:lstStyle>
            <a:lvl1pPr marL="0" lvl="0" indent="0">
              <a:lnSpc>
                <a:spcPct val="150000"/>
              </a:lnSpc>
              <a:buNone/>
              <a:defRPr sz="1600" b="1" i="0">
                <a:solidFill>
                  <a:schemeClr val="tx1"/>
                </a:solidFill>
                <a:latin typeface="FZLanTingHei-R-GBK"/>
                <a:ea typeface="FZLanTingHei-R-GBK"/>
              </a:defRPr>
            </a:lvl1pPr>
            <a:lvl5pPr marL="1270000" lvl="4" indent="0">
              <a:buNone/>
            </a:lvl5pPr>
          </a:lstStyle>
          <a:p>
            <a:pPr lvl="0"/>
            <a:r>
              <a:rPr lang="zh-CN"/>
              <a:t>段落标题</a:t>
            </a:r>
          </a:p>
        </p:txBody>
      </p:sp>
      <p:pic>
        <p:nvPicPr>
          <p:cNvPr id="8" name="图片 7"/>
          <p:cNvPicPr>
            <a:picLocks noChangeAspect="1"/>
          </p:cNvPicPr>
          <p:nvPr/>
        </p:nvPicPr>
        <p:blipFill>
          <a:blip r:embed="rId2"/>
          <a:stretch/>
        </p:blipFill>
        <p:spPr>
          <a:xfrm>
            <a:off x="11009846" y="193030"/>
            <a:ext cx="936000" cy="417131"/>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封底">
    <p:bg>
      <p:bgPr>
        <a:solidFill>
          <a:srgbClr val="0060F0"/>
        </a:solidFill>
        <a:effectLst/>
      </p:bgPr>
    </p:bg>
    <p:spTree>
      <p:nvGrpSpPr>
        <p:cNvPr id="1" name=""/>
        <p:cNvGrpSpPr/>
        <p:nvPr/>
      </p:nvGrpSpPr>
      <p:grpSpPr>
        <a:xfrm>
          <a:off x="0" y="0"/>
          <a:ext cx="0" cy="0"/>
          <a:chOff x="0" y="0"/>
          <a:chExt cx="0" cy="0"/>
        </a:xfrm>
      </p:grpSpPr>
      <p:sp>
        <p:nvSpPr>
          <p:cNvPr id="22" name="正方形"/>
          <p:cNvSpPr/>
          <p:nvPr/>
        </p:nvSpPr>
        <p:spPr>
          <a:xfrm>
            <a:off x="491862" y="2363258"/>
            <a:ext cx="4216400" cy="1907117"/>
          </a:xfrm>
          <a:prstGeom prst="rect">
            <a:avLst/>
          </a:prstGeom>
          <a:solidFill>
            <a:srgbClr val="FFFFFF">
              <a:alpha val="9876"/>
            </a:srgbClr>
          </a:solidFill>
          <a:ln w="12700">
            <a:miter/>
          </a:ln>
        </p:spPr>
        <p:txBody>
          <a:bodyPr lIns="25400" tIns="25400" rIns="25400" bIns="25400" anchor="ctr"/>
          <a:lstStyle/>
          <a:p>
            <a:pPr marL="0" lvl="0" indent="0" algn="ctr" defTabSz="412750">
              <a:lnSpc>
                <a:spcPct val="100000"/>
              </a:lnSpc>
              <a:spcBef>
                <a:spcPts val="0"/>
              </a:spcBef>
              <a:spcAft>
                <a:spcPts val="0"/>
              </a:spcAft>
              <a:buClrTx/>
              <a:buSzTx/>
              <a:buFontTx/>
              <a:buNone/>
              <a:defRPr sz="3200" b="0">
                <a:solidFill>
                  <a:srgbClr val="FFFFFF"/>
                </a:solidFill>
                <a:latin typeface="Helvetica Neue Medium"/>
                <a:ea typeface="Helvetica Neue Medium"/>
              </a:defRPr>
            </a:pPr>
            <a:endParaRPr sz="1600" b="0" i="0" u="none" strike="noStrike" kern="0" spc="0" baseline="0">
              <a:ln>
                <a:noFill/>
              </a:ln>
              <a:solidFill>
                <a:srgbClr val="FFFFFF"/>
              </a:solidFill>
              <a:latin typeface="Helvetica Neue Medium"/>
              <a:ea typeface="Helvetica Neue Medium"/>
            </a:endParaRPr>
          </a:p>
        </p:txBody>
      </p:sp>
      <p:sp>
        <p:nvSpPr>
          <p:cNvPr id="4" name="矩形 3"/>
          <p:cNvSpPr/>
          <p:nvPr/>
        </p:nvSpPr>
        <p:spPr>
          <a:xfrm>
            <a:off x="8522045" y="2247270"/>
            <a:ext cx="2159480" cy="2159480"/>
          </a:xfrm>
          <a:prstGeom prst="rect">
            <a:avLst/>
          </a:prstGeom>
          <a:solidFill>
            <a:schemeClr val="bg1"/>
          </a:solidFill>
          <a:ln w="12700">
            <a:miter/>
          </a:ln>
        </p:spPr>
        <p:txBody>
          <a:bodyPr lIns="50800" tIns="50800" rIns="50800" bIns="50800" anchor="ctr"/>
          <a:lstStyle/>
          <a:p>
            <a:pPr algn="l"/>
            <a:endParaRPr lang="zh-CN" sz="3200" b="0">
              <a:solidFill>
                <a:srgbClr val="FFFFFF"/>
              </a:solidFill>
              <a:latin typeface="Helvetica Neue Medium"/>
              <a:ea typeface="Helvetica Neue Medium"/>
            </a:endParaRPr>
          </a:p>
        </p:txBody>
      </p:sp>
      <p:sp>
        <p:nvSpPr>
          <p:cNvPr id="3" name="图片占位符 2"/>
          <p:cNvSpPr>
            <a:spLocks noGrp="1"/>
          </p:cNvSpPr>
          <p:nvPr>
            <p:ph type="pic" idx="10"/>
          </p:nvPr>
        </p:nvSpPr>
        <p:spPr>
          <a:xfrm>
            <a:off x="8637425" y="2363258"/>
            <a:ext cx="1928720" cy="1927505"/>
          </a:xfrm>
        </p:spPr>
        <p:txBody>
          <a:bodyPr/>
          <a:lstStyle>
            <a:lvl1pPr marL="0" lvl="0" indent="0">
              <a:buNone/>
            </a:lvl1pPr>
          </a:lstStyle>
          <a:p>
            <a:endParaRPr lang="zh-CN"/>
          </a:p>
        </p:txBody>
      </p:sp>
      <p:sp>
        <p:nvSpPr>
          <p:cNvPr id="20" name="文本占位符 32"/>
          <p:cNvSpPr>
            <a:spLocks noGrp="1"/>
          </p:cNvSpPr>
          <p:nvPr>
            <p:ph type="body" idx="14" hasCustomPrompt="1"/>
          </p:nvPr>
        </p:nvSpPr>
        <p:spPr>
          <a:xfrm>
            <a:off x="9064890" y="4522738"/>
            <a:ext cx="1230700" cy="515072"/>
          </a:xfrm>
        </p:spPr>
        <p:txBody>
          <a:bodyPr/>
          <a:lstStyle>
            <a:lvl1pPr marL="0" lvl="0" indent="0" algn="ctr">
              <a:buNone/>
              <a:defRPr sz="1600" b="1" i="0">
                <a:solidFill>
                  <a:schemeClr val="bg1"/>
                </a:solidFill>
                <a:latin typeface="TencentSans W7"/>
                <a:ea typeface="TencentSans W7"/>
              </a:defRPr>
            </a:lvl1pPr>
            <a:lvl5pPr marL="1270000" lvl="4" indent="0">
              <a:buNone/>
            </a:lvl5pPr>
          </a:lstStyle>
          <a:p>
            <a:pPr lvl="0"/>
            <a:r>
              <a:rPr lang="zh-CN"/>
              <a:t>业务二维码</a:t>
            </a:r>
          </a:p>
        </p:txBody>
      </p:sp>
      <p:sp>
        <p:nvSpPr>
          <p:cNvPr id="13" name="正方形"/>
          <p:cNvSpPr/>
          <p:nvPr/>
        </p:nvSpPr>
        <p:spPr>
          <a:xfrm>
            <a:off x="3910053" y="1922992"/>
            <a:ext cx="1193801" cy="1193800"/>
          </a:xfrm>
          <a:prstGeom prst="rect">
            <a:avLst/>
          </a:prstGeom>
          <a:solidFill>
            <a:srgbClr val="FFFFFF">
              <a:alpha val="9876"/>
            </a:srgbClr>
          </a:solidFill>
          <a:ln w="12700">
            <a:miter/>
          </a:ln>
        </p:spPr>
        <p:txBody>
          <a:bodyPr lIns="25400" tIns="25400" rIns="25400" bIns="25400" anchor="ctr"/>
          <a:lstStyle/>
          <a:p>
            <a:pPr defTabSz="412750">
              <a:defRPr sz="3200" b="0">
                <a:solidFill>
                  <a:srgbClr val="FFFFFF"/>
                </a:solidFill>
                <a:latin typeface="Helvetica Neue Medium"/>
                <a:ea typeface="Helvetica Neue Medium"/>
              </a:defRPr>
            </a:pPr>
            <a:endParaRPr sz="1600" b="0">
              <a:solidFill>
                <a:srgbClr val="FFFFFF"/>
              </a:solidFill>
              <a:latin typeface="Helvetica Neue Medium"/>
              <a:ea typeface="Helvetica Neue Medium"/>
            </a:endParaRPr>
          </a:p>
        </p:txBody>
      </p:sp>
      <p:sp>
        <p:nvSpPr>
          <p:cNvPr id="14" name="正方形"/>
          <p:cNvSpPr/>
          <p:nvPr/>
        </p:nvSpPr>
        <p:spPr>
          <a:xfrm>
            <a:off x="1427488" y="4079171"/>
            <a:ext cx="526828" cy="526828"/>
          </a:xfrm>
          <a:prstGeom prst="rect">
            <a:avLst/>
          </a:prstGeom>
          <a:solidFill>
            <a:srgbClr val="FFFFFF">
              <a:alpha val="49687"/>
            </a:srgbClr>
          </a:solidFill>
          <a:ln w="12700">
            <a:miter/>
          </a:ln>
        </p:spPr>
        <p:txBody>
          <a:bodyPr lIns="25400" tIns="25400" rIns="25400" bIns="25400" anchor="ctr"/>
          <a:lstStyle/>
          <a:p>
            <a:pPr defTabSz="412750">
              <a:defRPr sz="3200" b="0">
                <a:solidFill>
                  <a:srgbClr val="FFFFFF"/>
                </a:solidFill>
                <a:latin typeface="Helvetica Neue Medium"/>
                <a:ea typeface="Helvetica Neue Medium"/>
              </a:defRPr>
            </a:pPr>
            <a:endParaRPr sz="1600" b="0">
              <a:solidFill>
                <a:srgbClr val="FFFFFF"/>
              </a:solidFill>
              <a:latin typeface="Helvetica Neue Medium"/>
              <a:ea typeface="Helvetica Neue Medium"/>
            </a:endParaRPr>
          </a:p>
        </p:txBody>
      </p:sp>
      <p:sp>
        <p:nvSpPr>
          <p:cNvPr id="15" name="THANKS"/>
          <p:cNvSpPr txBox="1"/>
          <p:nvPr/>
        </p:nvSpPr>
        <p:spPr>
          <a:xfrm>
            <a:off x="563708" y="2794623"/>
            <a:ext cx="4281191" cy="1044388"/>
          </a:xfrm>
          <a:prstGeom prst="rect">
            <a:avLst/>
          </a:prstGeom>
          <a:ln w="12700">
            <a:miter/>
          </a:ln>
        </p:spPr>
        <p:txBody>
          <a:bodyPr lIns="25400" tIns="25400" rIns="25400" bIns="25400" anchor="ctr">
            <a:spAutoFit/>
          </a:bodyPr>
          <a:lstStyle>
            <a:lvl1pPr lvl="0" algn="l" defTabSz="457200">
              <a:lnSpc>
                <a:spcPct val="80000"/>
              </a:lnSpc>
              <a:defRPr sz="16000" b="0">
                <a:latin typeface="腾讯体 W7"/>
                <a:ea typeface="腾讯体 W7"/>
              </a:defRPr>
            </a:lvl1pPr>
          </a:lstStyle>
          <a:p>
            <a:r>
              <a:rPr lang="zh-CN" sz="8000">
                <a:solidFill>
                  <a:schemeClr val="bg1"/>
                </a:solidFill>
              </a:rPr>
              <a:t>感谢聆听</a:t>
            </a:r>
            <a:endParaRPr sz="8000">
              <a:solidFill>
                <a:schemeClr val="bg1"/>
              </a:solidFill>
            </a:endParaRPr>
          </a:p>
        </p:txBody>
      </p:sp>
      <p:pic>
        <p:nvPicPr>
          <p:cNvPr id="10" name="图片 9"/>
          <p:cNvPicPr>
            <a:picLocks noChangeAspect="1"/>
          </p:cNvPicPr>
          <p:nvPr/>
        </p:nvPicPr>
        <p:blipFill>
          <a:blip r:embed="rId2"/>
          <a:stretch/>
        </p:blipFill>
        <p:spPr>
          <a:xfrm>
            <a:off x="11009846" y="193030"/>
            <a:ext cx="936000" cy="417131"/>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左右结构">
    <p:bg>
      <p:bgPr>
        <a:noFill/>
        <a:effectLst/>
      </p:bgPr>
    </p:bg>
    <p:spTree>
      <p:nvGrpSpPr>
        <p:cNvPr id="1" name=""/>
        <p:cNvGrpSpPr/>
        <p:nvPr/>
      </p:nvGrpSpPr>
      <p:grpSpPr>
        <a:xfrm>
          <a:off x="0" y="0"/>
          <a:ext cx="0" cy="0"/>
          <a:chOff x="0" y="0"/>
          <a:chExt cx="0" cy="0"/>
        </a:xfrm>
      </p:grpSpPr>
      <p:sp>
        <p:nvSpPr>
          <p:cNvPr id="9" name="矩形"/>
          <p:cNvSpPr/>
          <p:nvPr/>
        </p:nvSpPr>
        <p:spPr>
          <a:xfrm>
            <a:off x="-2788" y="-4234"/>
            <a:ext cx="3807729" cy="6866468"/>
          </a:xfrm>
          <a:prstGeom prst="rect">
            <a:avLst/>
          </a:prstGeom>
          <a:solidFill>
            <a:schemeClr val="accent1">
              <a:lumOff val="-2945"/>
            </a:schemeClr>
          </a:solidFill>
          <a:ln w="12700">
            <a:miter/>
          </a:ln>
        </p:spPr>
        <p:txBody>
          <a:bodyPr lIns="0" tIns="0" rIns="0" bIns="0" anchor="ctr"/>
          <a:lstStyle/>
          <a:p>
            <a:pPr marL="0" lvl="0" indent="0" algn="ctr" defTabSz="412750">
              <a:lnSpc>
                <a:spcPct val="100000"/>
              </a:lnSpc>
              <a:spcBef>
                <a:spcPts val="0"/>
              </a:spcBef>
              <a:spcAft>
                <a:spcPts val="0"/>
              </a:spcAft>
              <a:buClrTx/>
              <a:buSzTx/>
              <a:buFontTx/>
              <a:buNone/>
              <a:defRPr sz="3200" b="0">
                <a:solidFill>
                  <a:srgbClr val="FFFFFF"/>
                </a:solidFill>
                <a:latin typeface="Helvetica Neue Medium"/>
                <a:ea typeface="Helvetica Neue Medium"/>
              </a:defRPr>
            </a:pPr>
            <a:endParaRPr sz="1600" b="0" i="0" u="none" strike="noStrike" kern="0" spc="0" baseline="0">
              <a:ln>
                <a:noFill/>
              </a:ln>
              <a:solidFill>
                <a:srgbClr val="0060F0"/>
              </a:solidFill>
              <a:latin typeface="Helvetica Neue Medium"/>
              <a:ea typeface="Helvetica Neue Medium"/>
            </a:endParaRPr>
          </a:p>
        </p:txBody>
      </p:sp>
      <p:sp>
        <p:nvSpPr>
          <p:cNvPr id="21" name="文本占位符 32"/>
          <p:cNvSpPr>
            <a:spLocks noGrp="1"/>
          </p:cNvSpPr>
          <p:nvPr>
            <p:ph type="body" idx="14" hasCustomPrompt="1"/>
          </p:nvPr>
        </p:nvSpPr>
        <p:spPr>
          <a:xfrm>
            <a:off x="519981" y="1215368"/>
            <a:ext cx="2817580" cy="515072"/>
          </a:xfrm>
        </p:spPr>
        <p:txBody>
          <a:bodyPr/>
          <a:lstStyle>
            <a:lvl1pPr marL="0" lvl="0" indent="0">
              <a:buNone/>
              <a:defRPr sz="3000" b="1" i="0">
                <a:solidFill>
                  <a:schemeClr val="bg1"/>
                </a:solidFill>
                <a:latin typeface="TencentSans W7"/>
                <a:ea typeface="TencentSans W7"/>
              </a:defRPr>
            </a:lvl1pPr>
            <a:lvl5pPr marL="1270000" lvl="4" indent="0">
              <a:buNone/>
            </a:lvl5pPr>
          </a:lstStyle>
          <a:p>
            <a:pPr lvl="0"/>
            <a:r>
              <a:rPr lang="zh-CN"/>
              <a:t>页面主标题</a:t>
            </a:r>
          </a:p>
        </p:txBody>
      </p:sp>
      <p:sp>
        <p:nvSpPr>
          <p:cNvPr id="5" name="文本占位符 4"/>
          <p:cNvSpPr>
            <a:spLocks noGrp="1"/>
          </p:cNvSpPr>
          <p:nvPr>
            <p:ph type="body" idx="15"/>
          </p:nvPr>
        </p:nvSpPr>
        <p:spPr>
          <a:xfrm>
            <a:off x="519404" y="2316163"/>
            <a:ext cx="2817580" cy="3636962"/>
          </a:xfrm>
        </p:spPr>
        <p:txBody>
          <a:bodyPr/>
          <a:lstStyle>
            <a:lvl1pPr lvl="0">
              <a:defRPr sz="1800">
                <a:solidFill>
                  <a:schemeClr val="bg1"/>
                </a:solidFill>
                <a:latin typeface="腾讯体 W7"/>
                <a:ea typeface="腾讯体 W7"/>
              </a:defRPr>
            </a:lvl1pPr>
            <a:lvl2pPr marL="317500" lvl="1" indent="0">
              <a:buNone/>
              <a:defRPr sz="1200">
                <a:solidFill>
                  <a:schemeClr val="bg1"/>
                </a:solidFill>
                <a:latin typeface="FZLanTingHei-R-GBK"/>
                <a:ea typeface="FZLanTingHei-R-GBK"/>
              </a:defRPr>
            </a:lvl2pPr>
          </a:lstStyle>
          <a:p>
            <a:pPr lvl="0"/>
            <a:r>
              <a:rPr lang="zh-CN"/>
              <a:t>单击此处编辑母版文本样式</a:t>
            </a:r>
          </a:p>
          <a:p>
            <a:pPr lvl="1"/>
            <a:endParaRPr lang="en-US"/>
          </a:p>
        </p:txBody>
      </p:sp>
      <p:sp>
        <p:nvSpPr>
          <p:cNvPr id="2" name="矩形 1"/>
          <p:cNvSpPr/>
          <p:nvPr/>
        </p:nvSpPr>
        <p:spPr>
          <a:xfrm>
            <a:off x="4380473" y="1215368"/>
            <a:ext cx="7346474" cy="4737757"/>
          </a:xfrm>
          <a:prstGeom prst="rect">
            <a:avLst/>
          </a:prstGeom>
          <a:solidFill>
            <a:schemeClr val="bg1">
              <a:alpha val="50000"/>
            </a:schemeClr>
          </a:solidFill>
          <a:ln w="6350">
            <a:solidFill>
              <a:srgbClr val="444444"/>
            </a:solidFill>
            <a:miter/>
          </a:ln>
        </p:spPr>
        <p:txBody>
          <a:bodyPr lIns="50800" tIns="50800" rIns="50800" bIns="50800" anchor="ctr"/>
          <a:lstStyle/>
          <a:p>
            <a:pPr algn="l"/>
            <a:endParaRPr lang="zh-CN" sz="3200" b="0">
              <a:solidFill>
                <a:srgbClr val="FFFFFF"/>
              </a:solidFill>
              <a:latin typeface="Helvetica Neue Medium"/>
              <a:ea typeface="Helvetica Neue Medium"/>
            </a:endParaRPr>
          </a:p>
        </p:txBody>
      </p:sp>
      <p:sp>
        <p:nvSpPr>
          <p:cNvPr id="3" name="文本框 2"/>
          <p:cNvSpPr txBox="1"/>
          <p:nvPr/>
        </p:nvSpPr>
        <p:spPr>
          <a:xfrm>
            <a:off x="7694638" y="3440617"/>
            <a:ext cx="718145" cy="287258"/>
          </a:xfrm>
          <a:prstGeom prst="rect">
            <a:avLst/>
          </a:prstGeom>
          <a:noFill/>
          <a:ln>
            <a:noFill/>
          </a:ln>
        </p:spPr>
        <p:txBody>
          <a:bodyPr vert="horz" wrap="none" lIns="50800" tIns="50800" rIns="50800" bIns="50800" numCol="1" spcCol="38100" anchor="ctr">
            <a:spAutoFit/>
          </a:bodyPr>
          <a:lstStyle/>
          <a:p>
            <a:pPr marL="0" indent="0" algn="ctr" defTabSz="825500">
              <a:lnSpc>
                <a:spcPct val="100000"/>
              </a:lnSpc>
              <a:spcBef>
                <a:spcPts val="0"/>
              </a:spcBef>
              <a:spcAft>
                <a:spcPts val="0"/>
              </a:spcAft>
              <a:buClrTx/>
              <a:buSzTx/>
              <a:buFontTx/>
              <a:buNone/>
            </a:pPr>
            <a:r>
              <a:rPr lang="zh-CN" sz="1200" b="0" i="0" u="none" strike="noStrike" spc="0" baseline="0">
                <a:ln>
                  <a:noFill/>
                </a:ln>
                <a:solidFill>
                  <a:srgbClr val="000000">
                    <a:alpha val="50000"/>
                  </a:srgbClr>
                </a:solidFill>
                <a:latin typeface="FZLanTingHei-R-GBK"/>
                <a:ea typeface="FZLanTingHei-R-GBK"/>
              </a:rPr>
              <a:t>内容区域</a:t>
            </a:r>
          </a:p>
        </p:txBody>
      </p:sp>
      <p:pic>
        <p:nvPicPr>
          <p:cNvPr id="8" name="图片 7"/>
          <p:cNvPicPr>
            <a:picLocks noChangeAspect="1"/>
          </p:cNvPicPr>
          <p:nvPr/>
        </p:nvPicPr>
        <p:blipFill>
          <a:blip r:embed="rId2"/>
          <a:stretch/>
        </p:blipFill>
        <p:spPr>
          <a:xfrm>
            <a:off x="11009846" y="193030"/>
            <a:ext cx="936000" cy="417131"/>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空白">
    <p:bg>
      <p:bgPr>
        <a:noFill/>
        <a:effectLst/>
      </p:bgPr>
    </p:bg>
    <p:spTree>
      <p:nvGrpSpPr>
        <p:cNvPr id="1" name=""/>
        <p:cNvGrpSpPr/>
        <p:nvPr/>
      </p:nvGrpSpPr>
      <p:grpSpPr>
        <a:xfrm>
          <a:off x="0" y="0"/>
          <a:ext cx="0" cy="0"/>
          <a:chOff x="0" y="0"/>
          <a:chExt cx="0" cy="0"/>
        </a:xfrm>
      </p:grpSpPr>
      <p:sp>
        <p:nvSpPr>
          <p:cNvPr id="7" name="文本占位符 32"/>
          <p:cNvSpPr>
            <a:spLocks noGrp="1"/>
          </p:cNvSpPr>
          <p:nvPr>
            <p:ph type="body" idx="11" hasCustomPrompt="1"/>
          </p:nvPr>
        </p:nvSpPr>
        <p:spPr>
          <a:xfrm>
            <a:off x="514982" y="304116"/>
            <a:ext cx="6109936" cy="632783"/>
          </a:xfrm>
        </p:spPr>
        <p:txBody>
          <a:bodyPr>
            <a:normAutofit/>
          </a:bodyPr>
          <a:lstStyle>
            <a:lvl1pPr marL="0" lvl="0" indent="0">
              <a:buNone/>
              <a:defRPr sz="3000" b="1" i="0">
                <a:solidFill>
                  <a:schemeClr val="tx1"/>
                </a:solidFill>
                <a:latin typeface="TencentSans W7"/>
                <a:ea typeface="TencentSans W7"/>
              </a:defRPr>
            </a:lvl1pPr>
            <a:lvl5pPr marL="1270000" lvl="4" indent="0">
              <a:buNone/>
            </a:lvl5pPr>
          </a:lstStyle>
          <a:p>
            <a:pPr lvl="0"/>
            <a:r>
              <a:rPr lang="zh-CN"/>
              <a:t>页面主标题 建议</a:t>
            </a:r>
            <a:r>
              <a:rPr lang="en-US"/>
              <a:t>20</a:t>
            </a:r>
            <a:r>
              <a:rPr lang="zh-CN"/>
              <a:t>字以内</a:t>
            </a:r>
          </a:p>
        </p:txBody>
      </p:sp>
      <p:pic>
        <p:nvPicPr>
          <p:cNvPr id="4" name="图片 3"/>
          <p:cNvPicPr>
            <a:picLocks noChangeAspect="1"/>
          </p:cNvPicPr>
          <p:nvPr/>
        </p:nvPicPr>
        <p:blipFill>
          <a:blip r:embed="rId2"/>
          <a:stretch/>
        </p:blipFill>
        <p:spPr>
          <a:xfrm>
            <a:off x="11009846" y="193030"/>
            <a:ext cx="936000" cy="417131"/>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空白">
    <p:bg>
      <p:bgPr>
        <a:noFill/>
        <a:effectLst/>
      </p:bgPr>
    </p:bg>
    <p:spTree>
      <p:nvGrpSpPr>
        <p:cNvPr id="1" name=""/>
        <p:cNvGrpSpPr/>
        <p:nvPr/>
      </p:nvGrpSpPr>
      <p:grpSpPr>
        <a:xfrm>
          <a:off x="0" y="0"/>
          <a:ext cx="0" cy="0"/>
          <a:chOff x="0" y="0"/>
          <a:chExt cx="0" cy="0"/>
        </a:xfrm>
      </p:grpSpPr>
      <p:sp>
        <p:nvSpPr>
          <p:cNvPr id="7" name="文本占位符 32"/>
          <p:cNvSpPr>
            <a:spLocks noGrp="1"/>
          </p:cNvSpPr>
          <p:nvPr>
            <p:ph type="body" idx="14" hasCustomPrompt="1"/>
          </p:nvPr>
        </p:nvSpPr>
        <p:spPr>
          <a:xfrm>
            <a:off x="519980" y="1215368"/>
            <a:ext cx="4869437" cy="515072"/>
          </a:xfrm>
        </p:spPr>
        <p:txBody>
          <a:bodyPr/>
          <a:lstStyle>
            <a:lvl1pPr marL="0" lvl="0" indent="0">
              <a:buNone/>
              <a:defRPr sz="3000" b="1" i="0">
                <a:solidFill>
                  <a:schemeClr val="bg1"/>
                </a:solidFill>
                <a:latin typeface="TencentSans W7"/>
                <a:ea typeface="TencentSans W7"/>
              </a:defRPr>
            </a:lvl1pPr>
            <a:lvl5pPr marL="1270000" lvl="4" indent="0">
              <a:buNone/>
            </a:lvl5pPr>
          </a:lstStyle>
          <a:p>
            <a:pPr lvl="0"/>
            <a:r>
              <a:rPr lang="zh-CN"/>
              <a:t>页面主标题</a:t>
            </a:r>
          </a:p>
        </p:txBody>
      </p:sp>
      <p:pic>
        <p:nvPicPr>
          <p:cNvPr id="4" name="图片 3"/>
          <p:cNvPicPr>
            <a:picLocks noChangeAspect="1"/>
          </p:cNvPicPr>
          <p:nvPr/>
        </p:nvPicPr>
        <p:blipFill>
          <a:blip r:embed="rId2"/>
          <a:stretch/>
        </p:blipFill>
        <p:spPr>
          <a:xfrm>
            <a:off x="11009846" y="193030"/>
            <a:ext cx="936000" cy="417131"/>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pic>
        <p:nvPicPr>
          <p:cNvPr id="21" name="图片 20"/>
          <p:cNvPicPr>
            <a:picLocks noChangeAspect="1"/>
          </p:cNvPicPr>
          <p:nvPr/>
        </p:nvPicPr>
        <p:blipFill>
          <a:blip r:embed="rId2">
            <a:alphaModFix amt="80000"/>
          </a:blip>
          <a:srcRect r="51566" b="40590"/>
          <a:stretch/>
        </p:blipFill>
        <p:spPr>
          <a:xfrm>
            <a:off x="9376353" y="3406023"/>
            <a:ext cx="2817236" cy="3451978"/>
          </a:xfrm>
          <a:custGeom>
            <a:avLst/>
            <a:gdLst/>
            <a:ahLst/>
            <a:cxnLst/>
            <a:rect l="l" t="t" r="r" b="b"/>
            <a:pathLst>
              <a:path w="2817236" h="3451978">
                <a:moveTo>
                  <a:pt x="0" y="0"/>
                </a:moveTo>
                <a:lnTo>
                  <a:pt x="2817236" y="0"/>
                </a:lnTo>
                <a:lnTo>
                  <a:pt x="2817236" y="3451978"/>
                </a:lnTo>
                <a:lnTo>
                  <a:pt x="0" y="3451978"/>
                </a:lnTo>
                <a:close/>
              </a:path>
            </a:pathLst>
          </a:custGeom>
        </p:spPr>
      </p:pic>
      <p:pic>
        <p:nvPicPr>
          <p:cNvPr id="19" name="图片 18"/>
          <p:cNvPicPr>
            <a:picLocks noChangeAspect="1"/>
          </p:cNvPicPr>
          <p:nvPr/>
        </p:nvPicPr>
        <p:blipFill>
          <a:blip r:embed="rId3">
            <a:alphaModFix amt="36000"/>
          </a:blip>
          <a:srcRect l="13704" t="18292" r="41570" b="22292"/>
          <a:stretch/>
        </p:blipFill>
        <p:spPr>
          <a:xfrm rot="20704640">
            <a:off x="9803639" y="1006113"/>
            <a:ext cx="2772889" cy="3677807"/>
          </a:xfrm>
          <a:custGeom>
            <a:avLst/>
            <a:gdLst/>
            <a:ahLst/>
            <a:cxnLst/>
            <a:rect l="l" t="t" r="r" b="b"/>
            <a:pathLst>
              <a:path w="2772889" h="3677807">
                <a:moveTo>
                  <a:pt x="844199" y="0"/>
                </a:moveTo>
                <a:lnTo>
                  <a:pt x="2772889" y="513459"/>
                </a:lnTo>
                <a:lnTo>
                  <a:pt x="1928690" y="3677807"/>
                </a:lnTo>
                <a:lnTo>
                  <a:pt x="0" y="3164348"/>
                </a:lnTo>
                <a:close/>
              </a:path>
            </a:pathLst>
          </a:custGeom>
        </p:spPr>
      </p:pic>
      <p:pic>
        <p:nvPicPr>
          <p:cNvPr id="22" name="图片 21"/>
          <p:cNvPicPr>
            <a:picLocks noChangeAspect="1"/>
          </p:cNvPicPr>
          <p:nvPr/>
        </p:nvPicPr>
        <p:blipFill>
          <a:blip r:embed="rId4">
            <a:alphaModFix amt="15000"/>
          </a:blip>
          <a:srcRect l="25491" t="22761" r="26586" b="59773"/>
          <a:stretch/>
        </p:blipFill>
        <p:spPr>
          <a:xfrm>
            <a:off x="6986327" y="5241832"/>
            <a:ext cx="4483268" cy="1616169"/>
          </a:xfrm>
          <a:custGeom>
            <a:avLst/>
            <a:gdLst/>
            <a:ahLst/>
            <a:cxnLst/>
            <a:rect l="l" t="t" r="r" b="b"/>
            <a:pathLst>
              <a:path w="4483268" h="1616169">
                <a:moveTo>
                  <a:pt x="0" y="0"/>
                </a:moveTo>
                <a:lnTo>
                  <a:pt x="4483268" y="0"/>
                </a:lnTo>
                <a:lnTo>
                  <a:pt x="4483268" y="1616169"/>
                </a:lnTo>
                <a:lnTo>
                  <a:pt x="0" y="1616169"/>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844744" y="6356355"/>
            <a:ext cx="2740662" cy="365125"/>
          </a:xfrm>
          <a:prstGeom prst="rect">
            <a:avLst/>
          </a:prstGeom>
        </p:spPr>
        <p:txBody>
          <a:bodyPr/>
          <a:lstStyle/>
          <a:p>
            <a:fld id="{EA9575DD-5F53-453E-B198-B2998063EA82}" type="datetimeFigureOut">
              <a:rPr lang="en-US" altLang="zh-CN"/>
              <a:t>12/2/22</a:t>
            </a:fld>
            <a:endParaRPr lang="zh-CN"/>
          </a:p>
        </p:txBody>
      </p:sp>
      <p:sp>
        <p:nvSpPr>
          <p:cNvPr id="3" name="Footer Placeholder 2"/>
          <p:cNvSpPr>
            <a:spLocks noGrp="1"/>
          </p:cNvSpPr>
          <p:nvPr>
            <p:ph type="ftr" idx="11"/>
          </p:nvPr>
        </p:nvSpPr>
        <p:spPr>
          <a:xfrm>
            <a:off x="4045559" y="6356355"/>
            <a:ext cx="4110994" cy="365125"/>
          </a:xfrm>
          <a:prstGeom prst="rect">
            <a:avLst/>
          </a:prstGeom>
        </p:spPr>
        <p:txBody>
          <a:bodyPr/>
          <a:lstStyle/>
          <a:p>
            <a:endParaRPr lang="zh-CN"/>
          </a:p>
        </p:txBody>
      </p:sp>
      <p:sp>
        <p:nvSpPr>
          <p:cNvPr id="4" name="Slide Number Placeholder 3"/>
          <p:cNvSpPr>
            <a:spLocks noGrp="1"/>
          </p:cNvSpPr>
          <p:nvPr>
            <p:ph type="sldNum" idx="12"/>
          </p:nvPr>
        </p:nvSpPr>
        <p:spPr>
          <a:xfrm>
            <a:off x="8618155" y="6356355"/>
            <a:ext cx="2740662" cy="365125"/>
          </a:xfrm>
          <a:prstGeom prst="rect">
            <a:avLst/>
          </a:prstGeom>
        </p:spPr>
        <p:txBody>
          <a:bodyPr/>
          <a:lstStyle/>
          <a:p>
            <a:fld id="{D9A9FA19-419D-4FEE-8A03-2D174AFD0F28}" type="slidenum">
              <a:rPr lang="zh-CN"/>
              <a:t>‹#›</a:t>
            </a:fld>
            <a:endParaRPr lang="zh-CN"/>
          </a:p>
        </p:txBody>
      </p:sp>
      <p:pic>
        <p:nvPicPr>
          <p:cNvPr id="5" name="图片 4"/>
          <p:cNvPicPr>
            <a:picLocks noChangeAspect="1"/>
          </p:cNvPicPr>
          <p:nvPr/>
        </p:nvPicPr>
        <p:blipFill rotWithShape="1">
          <a:blip r:embed="rId2"/>
          <a:srcRect t="41339"/>
          <a:stretch/>
        </p:blipFill>
        <p:spPr>
          <a:xfrm>
            <a:off x="9363407" y="317773"/>
            <a:ext cx="2699041" cy="23977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内容页">
    <p:spTree>
      <p:nvGrpSpPr>
        <p:cNvPr id="1" name=""/>
        <p:cNvGrpSpPr/>
        <p:nvPr/>
      </p:nvGrpSpPr>
      <p:grpSpPr>
        <a:xfrm>
          <a:off x="0" y="0"/>
          <a:ext cx="0" cy="0"/>
          <a:chOff x="0" y="0"/>
          <a:chExt cx="0" cy="0"/>
        </a:xfrm>
      </p:grpSpPr>
      <p:sp>
        <p:nvSpPr>
          <p:cNvPr id="2" name="标题 1"/>
          <p:cNvSpPr>
            <a:spLocks noGrp="1"/>
          </p:cNvSpPr>
          <p:nvPr>
            <p:ph type="title"/>
          </p:nvPr>
        </p:nvSpPr>
        <p:spPr>
          <a:xfrm>
            <a:off x="351904" y="250567"/>
            <a:ext cx="8290384" cy="306984"/>
          </a:xfrm>
          <a:prstGeom prst="rect">
            <a:avLst/>
          </a:prstGeom>
        </p:spPr>
        <p:txBody>
          <a:bodyPr/>
          <a:lstStyle>
            <a:lvl1pPr lvl="0">
              <a:defRPr sz="2131">
                <a:solidFill>
                  <a:schemeClr val="bg1"/>
                </a:solidFill>
                <a:latin typeface="腾讯体 W7"/>
                <a:ea typeface="腾讯体 W7"/>
              </a:defRPr>
            </a:lvl1pPr>
          </a:lstStyle>
          <a:p>
            <a:r>
              <a:rPr lang="zh-CN"/>
              <a:t>单击此处编辑母版标题样式</a:t>
            </a:r>
          </a:p>
        </p:txBody>
      </p:sp>
      <p:pic>
        <p:nvPicPr>
          <p:cNvPr id="4" name="图片 3"/>
          <p:cNvPicPr>
            <a:picLocks noChangeAspect="1"/>
          </p:cNvPicPr>
          <p:nvPr/>
        </p:nvPicPr>
        <p:blipFill rotWithShape="1">
          <a:blip r:embed="rId2"/>
          <a:srcRect t="41339"/>
          <a:stretch/>
        </p:blipFill>
        <p:spPr>
          <a:xfrm>
            <a:off x="9363407" y="317773"/>
            <a:ext cx="2699041" cy="239778"/>
          </a:xfrm>
          <a:prstGeom prst="rect">
            <a:avLst/>
          </a:prstGeom>
        </p:spPr>
      </p:pic>
      <p:pic>
        <p:nvPicPr>
          <p:cNvPr id="5" name="图片 4"/>
          <p:cNvPicPr>
            <a:picLocks noChangeAspect="1"/>
          </p:cNvPicPr>
          <p:nvPr/>
        </p:nvPicPr>
        <p:blipFill>
          <a:blip r:embed="rId3"/>
          <a:stretch/>
        </p:blipFill>
        <p:spPr>
          <a:xfrm flipV="1">
            <a:off x="351904" y="630782"/>
            <a:ext cx="908356" cy="8265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节标题">
    <p:spTree>
      <p:nvGrpSpPr>
        <p:cNvPr id="1" name=""/>
        <p:cNvGrpSpPr/>
        <p:nvPr/>
      </p:nvGrpSpPr>
      <p:grpSpPr>
        <a:xfrm>
          <a:off x="0" y="0"/>
          <a:ext cx="0" cy="0"/>
          <a:chOff x="0" y="0"/>
          <a:chExt cx="0" cy="0"/>
        </a:xfrm>
      </p:grpSpPr>
      <p:pic>
        <p:nvPicPr>
          <p:cNvPr id="2" name="对象 1" hidden="1"/>
          <p:cNvPicPr>
            <a:picLocks noChangeAspect="1" noChangeArrowheads="1"/>
          </p:cNvPicPr>
          <p:nvPr/>
        </p:nvPicPr>
        <p:blipFill>
          <a:blip r:embed="rId2"/>
          <a:stretch/>
        </p:blipFill>
        <p:spPr>
          <a:xfrm>
            <a:off x="1117" y="1117"/>
            <a:ext cx="1116" cy="1116"/>
          </a:xfrm>
          <a:prstGeom prst="rect">
            <a:avLst/>
          </a:prstGeom>
          <a:noFill/>
          <a:ln>
            <a:noFill/>
          </a:ln>
        </p:spPr>
      </p:pic>
      <p:pic>
        <p:nvPicPr>
          <p:cNvPr id="3" name="图片 6"/>
          <p:cNvPicPr>
            <a:picLocks noChangeAspect="1" noChangeArrowheads="1"/>
          </p:cNvPicPr>
          <p:nvPr/>
        </p:nvPicPr>
        <p:blipFill>
          <a:blip r:embed="rId3"/>
          <a:srcRect t="16154" b="61374"/>
          <a:stretch/>
        </p:blipFill>
        <p:spPr>
          <a:xfrm>
            <a:off x="0" y="0"/>
            <a:ext cx="12193588"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内容页">
    <p:bg>
      <p:bgPr>
        <a:solidFill>
          <a:schemeClr val="tx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51904" y="250567"/>
            <a:ext cx="8290384" cy="306984"/>
          </a:xfrm>
          <a:prstGeom prst="rect">
            <a:avLst/>
          </a:prstGeom>
        </p:spPr>
        <p:txBody>
          <a:bodyPr/>
          <a:lstStyle>
            <a:lvl1pPr lvl="0">
              <a:defRPr sz="2131">
                <a:solidFill>
                  <a:schemeClr val="bg1"/>
                </a:solidFill>
                <a:latin typeface="腾讯体 W7"/>
                <a:ea typeface="腾讯体 W7"/>
              </a:defRPr>
            </a:lvl1pPr>
          </a:lstStyle>
          <a:p>
            <a:r>
              <a:rPr lang="zh-CN"/>
              <a:t>单击此处编辑母版标题样式</a:t>
            </a:r>
          </a:p>
        </p:txBody>
      </p:sp>
      <p:pic>
        <p:nvPicPr>
          <p:cNvPr id="4" name="图片 3"/>
          <p:cNvPicPr>
            <a:picLocks noChangeAspect="1"/>
          </p:cNvPicPr>
          <p:nvPr/>
        </p:nvPicPr>
        <p:blipFill rotWithShape="1">
          <a:blip r:embed="rId2"/>
          <a:srcRect t="41339"/>
          <a:stretch/>
        </p:blipFill>
        <p:spPr>
          <a:xfrm>
            <a:off x="9363407" y="317773"/>
            <a:ext cx="2699041" cy="239778"/>
          </a:xfrm>
          <a:prstGeom prst="rect">
            <a:avLst/>
          </a:prstGeom>
        </p:spPr>
      </p:pic>
      <p:pic>
        <p:nvPicPr>
          <p:cNvPr id="5" name="图片 4"/>
          <p:cNvPicPr>
            <a:picLocks noChangeAspect="1"/>
          </p:cNvPicPr>
          <p:nvPr/>
        </p:nvPicPr>
        <p:blipFill>
          <a:blip r:embed="rId3"/>
          <a:stretch/>
        </p:blipFill>
        <p:spPr>
          <a:xfrm flipV="1">
            <a:off x="351904" y="630782"/>
            <a:ext cx="908356" cy="82654"/>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grpSp>
        <p:nvGrpSpPr>
          <p:cNvPr id="11" name="组合 10"/>
          <p:cNvGrpSpPr/>
          <p:nvPr/>
        </p:nvGrpSpPr>
        <p:grpSpPr>
          <a:xfrm>
            <a:off x="6329154" y="-388780"/>
            <a:ext cx="6964514" cy="7251612"/>
            <a:chOff x="9482845" y="-583710"/>
            <a:chExt cx="10456443" cy="10887490"/>
          </a:xfrm>
        </p:grpSpPr>
        <p:pic>
          <p:nvPicPr>
            <p:cNvPr id="12" name="图片 11"/>
            <p:cNvPicPr>
              <a:picLocks noChangeAspect="1"/>
            </p:cNvPicPr>
            <p:nvPr/>
          </p:nvPicPr>
          <p:blipFill>
            <a:blip r:embed="rId2"/>
            <a:srcRect l="10363" t="15612" r="40645" b="22636"/>
            <a:stretch/>
          </p:blipFill>
          <p:spPr>
            <a:xfrm rot="20131173">
              <a:off x="11865930" y="-583710"/>
              <a:ext cx="8073358" cy="10172271"/>
            </a:xfrm>
            <a:custGeom>
              <a:avLst/>
              <a:gdLst/>
              <a:ahLst/>
              <a:cxnLst/>
              <a:rect l="l" t="t" r="r" b="b"/>
              <a:pathLst>
                <a:path w="8073358" h="10172271">
                  <a:moveTo>
                    <a:pt x="3731455" y="0"/>
                  </a:moveTo>
                  <a:lnTo>
                    <a:pt x="8073358" y="1976930"/>
                  </a:lnTo>
                  <a:lnTo>
                    <a:pt x="4341902" y="10172271"/>
                  </a:lnTo>
                  <a:lnTo>
                    <a:pt x="0" y="8195341"/>
                  </a:lnTo>
                  <a:close/>
                </a:path>
              </a:pathLst>
            </a:custGeom>
          </p:spPr>
        </p:pic>
        <p:pic>
          <p:nvPicPr>
            <p:cNvPr id="13" name="图片 12"/>
            <p:cNvPicPr>
              <a:picLocks noChangeAspect="1"/>
            </p:cNvPicPr>
            <p:nvPr/>
          </p:nvPicPr>
          <p:blipFill>
            <a:blip r:embed="rId3"/>
            <a:srcRect r="41169" b="41504"/>
            <a:stretch/>
          </p:blipFill>
          <p:spPr>
            <a:xfrm>
              <a:off x="13271770" y="5325410"/>
              <a:ext cx="5006849" cy="4978370"/>
            </a:xfrm>
            <a:custGeom>
              <a:avLst/>
              <a:gdLst/>
              <a:ahLst/>
              <a:cxnLst/>
              <a:rect l="l" t="t" r="r" b="b"/>
              <a:pathLst>
                <a:path w="5006849" h="4978370">
                  <a:moveTo>
                    <a:pt x="0" y="0"/>
                  </a:moveTo>
                  <a:lnTo>
                    <a:pt x="5006849" y="0"/>
                  </a:lnTo>
                  <a:lnTo>
                    <a:pt x="5006849" y="4978370"/>
                  </a:lnTo>
                  <a:lnTo>
                    <a:pt x="0" y="4978370"/>
                  </a:lnTo>
                  <a:close/>
                </a:path>
              </a:pathLst>
            </a:custGeom>
          </p:spPr>
        </p:pic>
        <p:pic>
          <p:nvPicPr>
            <p:cNvPr id="14" name="图片 13"/>
            <p:cNvPicPr>
              <a:picLocks noChangeAspect="1"/>
            </p:cNvPicPr>
            <p:nvPr/>
          </p:nvPicPr>
          <p:blipFill>
            <a:blip r:embed="rId4"/>
            <a:srcRect l="23983" t="25390" r="26331" b="45912"/>
            <a:stretch/>
          </p:blipFill>
          <p:spPr>
            <a:xfrm>
              <a:off x="9482845" y="6682912"/>
              <a:ext cx="6318771" cy="3613612"/>
            </a:xfrm>
            <a:custGeom>
              <a:avLst/>
              <a:gdLst/>
              <a:ahLst/>
              <a:cxnLst/>
              <a:rect l="l" t="t" r="r" b="b"/>
              <a:pathLst>
                <a:path w="6318771" h="3613612">
                  <a:moveTo>
                    <a:pt x="0" y="0"/>
                  </a:moveTo>
                  <a:lnTo>
                    <a:pt x="6318771" y="0"/>
                  </a:lnTo>
                  <a:lnTo>
                    <a:pt x="6318771" y="3613612"/>
                  </a:lnTo>
                  <a:lnTo>
                    <a:pt x="0" y="3613612"/>
                  </a:lnTo>
                  <a:close/>
                </a:path>
              </a:pathLst>
            </a:custGeom>
          </p:spPr>
        </p:pic>
      </p:grpSp>
      <p:sp>
        <p:nvSpPr>
          <p:cNvPr id="2" name="矩形 1"/>
          <p:cNvSpPr/>
          <p:nvPr/>
        </p:nvSpPr>
        <p:spPr>
          <a:xfrm>
            <a:off x="9363407" y="317773"/>
            <a:ext cx="2699041" cy="239778"/>
          </a:xfrm>
          <a:prstGeom prst="rect">
            <a:avLst/>
          </a:prstGeom>
          <a:solidFill>
            <a:schemeClr val="tx1">
              <a:alpha val="80000"/>
            </a:schemeClr>
          </a:solidFill>
          <a:ln>
            <a:noFill/>
          </a:ln>
        </p:spPr>
        <p:txBody>
          <a:bodyPr anchor="ctr"/>
          <a:lstStyle/>
          <a:p>
            <a:pPr algn="ctr"/>
            <a:endParaRPr lang="zh-CN">
              <a:solidFill>
                <a:schemeClr val="lt1"/>
              </a:solidFill>
            </a:endParaRPr>
          </a:p>
        </p:txBody>
      </p:sp>
      <p:pic>
        <p:nvPicPr>
          <p:cNvPr id="6" name="图片 5"/>
          <p:cNvPicPr>
            <a:picLocks noChangeAspect="1"/>
          </p:cNvPicPr>
          <p:nvPr/>
        </p:nvPicPr>
        <p:blipFill rotWithShape="1">
          <a:blip r:embed="rId5"/>
          <a:srcRect t="41339" r="4834"/>
          <a:stretch/>
        </p:blipFill>
        <p:spPr>
          <a:xfrm>
            <a:off x="9363407" y="317773"/>
            <a:ext cx="2568578" cy="239778"/>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25627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312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50422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11CCF9B-1EC3-6D4E-8F62-7830ABD138E5}"/>
              </a:ext>
            </a:extLst>
          </p:cNvPr>
          <p:cNvSpPr/>
          <p:nvPr userDrawn="1"/>
        </p:nvSpPr>
        <p:spPr>
          <a:xfrm>
            <a:off x="0" y="-1"/>
            <a:ext cx="12193588" cy="6858000"/>
          </a:xfrm>
          <a:prstGeom prst="rect">
            <a:avLst/>
          </a:prstGeom>
          <a:solidFill>
            <a:srgbClr val="00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99" dirty="0"/>
          </a:p>
        </p:txBody>
      </p:sp>
      <p:pic>
        <p:nvPicPr>
          <p:cNvPr id="7" name="图片 6">
            <a:extLst>
              <a:ext uri="{FF2B5EF4-FFF2-40B4-BE49-F238E27FC236}">
                <a16:creationId xmlns:a16="http://schemas.microsoft.com/office/drawing/2014/main" id="{34D46C41-AC60-554B-BF61-6196E1C921B8}"/>
              </a:ext>
            </a:extLst>
          </p:cNvPr>
          <p:cNvPicPr>
            <a:picLocks noChangeAspect="1"/>
          </p:cNvPicPr>
          <p:nvPr userDrawn="1"/>
        </p:nvPicPr>
        <p:blipFill>
          <a:blip r:embed="rId2"/>
          <a:srcRect l="13258" t="16322" r="31395" b="22056"/>
          <a:stretch>
            <a:fillRect/>
          </a:stretch>
        </p:blipFill>
        <p:spPr>
          <a:xfrm rot="20240641">
            <a:off x="7599868" y="-539634"/>
            <a:ext cx="5395996" cy="5999137"/>
          </a:xfrm>
          <a:custGeom>
            <a:avLst/>
            <a:gdLst>
              <a:gd name="connsiteX0" fmla="*/ 2845312 w 8092940"/>
              <a:gd name="connsiteY0" fmla="*/ 0 h 9007038"/>
              <a:gd name="connsiteX1" fmla="*/ 8092940 w 8092940"/>
              <a:gd name="connsiteY1" fmla="*/ 2190395 h 9007038"/>
              <a:gd name="connsiteX2" fmla="*/ 5247628 w 8092940"/>
              <a:gd name="connsiteY2" fmla="*/ 9007038 h 9007038"/>
              <a:gd name="connsiteX3" fmla="*/ 0 w 8092940"/>
              <a:gd name="connsiteY3" fmla="*/ 6816643 h 9007038"/>
            </a:gdLst>
            <a:ahLst/>
            <a:cxnLst>
              <a:cxn ang="0">
                <a:pos x="connsiteX0" y="connsiteY0"/>
              </a:cxn>
              <a:cxn ang="0">
                <a:pos x="connsiteX1" y="connsiteY1"/>
              </a:cxn>
              <a:cxn ang="0">
                <a:pos x="connsiteX2" y="connsiteY2"/>
              </a:cxn>
              <a:cxn ang="0">
                <a:pos x="connsiteX3" y="connsiteY3"/>
              </a:cxn>
            </a:cxnLst>
            <a:rect l="l" t="t" r="r" b="b"/>
            <a:pathLst>
              <a:path w="8092940" h="9007038">
                <a:moveTo>
                  <a:pt x="2845312" y="0"/>
                </a:moveTo>
                <a:lnTo>
                  <a:pt x="8092940" y="2190395"/>
                </a:lnTo>
                <a:lnTo>
                  <a:pt x="5247628" y="9007038"/>
                </a:lnTo>
                <a:lnTo>
                  <a:pt x="0" y="6816643"/>
                </a:lnTo>
                <a:close/>
              </a:path>
            </a:pathLst>
          </a:custGeom>
        </p:spPr>
      </p:pic>
      <p:pic>
        <p:nvPicPr>
          <p:cNvPr id="10" name="图片 9">
            <a:extLst>
              <a:ext uri="{FF2B5EF4-FFF2-40B4-BE49-F238E27FC236}">
                <a16:creationId xmlns:a16="http://schemas.microsoft.com/office/drawing/2014/main" id="{859B9A80-0EAA-D341-B31A-852FBD2F8E6E}"/>
              </a:ext>
            </a:extLst>
          </p:cNvPr>
          <p:cNvPicPr>
            <a:picLocks noChangeAspect="1"/>
          </p:cNvPicPr>
          <p:nvPr userDrawn="1"/>
        </p:nvPicPr>
        <p:blipFill>
          <a:blip r:embed="rId3"/>
          <a:srcRect r="37893" b="31197"/>
          <a:stretch>
            <a:fillRect/>
          </a:stretch>
        </p:blipFill>
        <p:spPr>
          <a:xfrm>
            <a:off x="9095020" y="3428999"/>
            <a:ext cx="3098568" cy="3429002"/>
          </a:xfrm>
          <a:custGeom>
            <a:avLst/>
            <a:gdLst>
              <a:gd name="connsiteX0" fmla="*/ 0 w 4647247"/>
              <a:gd name="connsiteY0" fmla="*/ 0 h 5148265"/>
              <a:gd name="connsiteX1" fmla="*/ 4647247 w 4647247"/>
              <a:gd name="connsiteY1" fmla="*/ 0 h 5148265"/>
              <a:gd name="connsiteX2" fmla="*/ 4647247 w 4647247"/>
              <a:gd name="connsiteY2" fmla="*/ 5148265 h 5148265"/>
              <a:gd name="connsiteX3" fmla="*/ 0 w 4647247"/>
              <a:gd name="connsiteY3" fmla="*/ 5148265 h 5148265"/>
            </a:gdLst>
            <a:ahLst/>
            <a:cxnLst>
              <a:cxn ang="0">
                <a:pos x="connsiteX0" y="connsiteY0"/>
              </a:cxn>
              <a:cxn ang="0">
                <a:pos x="connsiteX1" y="connsiteY1"/>
              </a:cxn>
              <a:cxn ang="0">
                <a:pos x="connsiteX2" y="connsiteY2"/>
              </a:cxn>
              <a:cxn ang="0">
                <a:pos x="connsiteX3" y="connsiteY3"/>
              </a:cxn>
            </a:cxnLst>
            <a:rect l="l" t="t" r="r" b="b"/>
            <a:pathLst>
              <a:path w="4647247" h="5148265">
                <a:moveTo>
                  <a:pt x="0" y="0"/>
                </a:moveTo>
                <a:lnTo>
                  <a:pt x="4647247" y="0"/>
                </a:lnTo>
                <a:lnTo>
                  <a:pt x="4647247" y="5148265"/>
                </a:lnTo>
                <a:lnTo>
                  <a:pt x="0" y="5148265"/>
                </a:lnTo>
                <a:close/>
              </a:path>
            </a:pathLst>
          </a:custGeom>
        </p:spPr>
      </p:pic>
      <p:pic>
        <p:nvPicPr>
          <p:cNvPr id="12" name="图片 11">
            <a:extLst>
              <a:ext uri="{FF2B5EF4-FFF2-40B4-BE49-F238E27FC236}">
                <a16:creationId xmlns:a16="http://schemas.microsoft.com/office/drawing/2014/main" id="{5C741BD0-251D-844D-94F4-862C8E8EEDC4}"/>
              </a:ext>
            </a:extLst>
          </p:cNvPr>
          <p:cNvPicPr>
            <a:picLocks noChangeAspect="1"/>
          </p:cNvPicPr>
          <p:nvPr userDrawn="1"/>
        </p:nvPicPr>
        <p:blipFill>
          <a:blip r:embed="rId4"/>
          <a:srcRect l="21908" t="23864" r="23314" b="47694"/>
          <a:stretch>
            <a:fillRect/>
          </a:stretch>
        </p:blipFill>
        <p:spPr>
          <a:xfrm>
            <a:off x="6015064" y="4472609"/>
            <a:ext cx="4644800" cy="2385391"/>
          </a:xfrm>
          <a:custGeom>
            <a:avLst/>
            <a:gdLst>
              <a:gd name="connsiteX0" fmla="*/ 0 w 6966293"/>
              <a:gd name="connsiteY0" fmla="*/ 0 h 3581400"/>
              <a:gd name="connsiteX1" fmla="*/ 6966293 w 6966293"/>
              <a:gd name="connsiteY1" fmla="*/ 0 h 3581400"/>
              <a:gd name="connsiteX2" fmla="*/ 6966293 w 6966293"/>
              <a:gd name="connsiteY2" fmla="*/ 3581400 h 3581400"/>
              <a:gd name="connsiteX3" fmla="*/ 0 w 6966293"/>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6966293" h="3581400">
                <a:moveTo>
                  <a:pt x="0" y="0"/>
                </a:moveTo>
                <a:lnTo>
                  <a:pt x="6966293" y="0"/>
                </a:lnTo>
                <a:lnTo>
                  <a:pt x="6966293" y="3581400"/>
                </a:lnTo>
                <a:lnTo>
                  <a:pt x="0" y="3581400"/>
                </a:lnTo>
                <a:close/>
              </a:path>
            </a:pathLst>
          </a:custGeom>
        </p:spPr>
      </p:pic>
    </p:spTree>
    <p:extLst>
      <p:ext uri="{BB962C8B-B14F-4D97-AF65-F5344CB8AC3E}">
        <p14:creationId xmlns:p14="http://schemas.microsoft.com/office/powerpoint/2010/main" val="2100361889"/>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图文-人物图片">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3C06D34E-6C98-5246-B4F3-362BF2C95B0C}"/>
              </a:ext>
            </a:extLst>
          </p:cNvPr>
          <p:cNvSpPr>
            <a:spLocks noGrp="1"/>
          </p:cNvSpPr>
          <p:nvPr>
            <p:ph type="body" sz="quarter" idx="15" hasCustomPrompt="1"/>
          </p:nvPr>
        </p:nvSpPr>
        <p:spPr>
          <a:xfrm>
            <a:off x="416907" y="325417"/>
            <a:ext cx="6353061" cy="722313"/>
          </a:xfrm>
          <a:prstGeom prst="rect">
            <a:avLst/>
          </a:prstGeom>
        </p:spPr>
        <p:txBody>
          <a:bodyPr/>
          <a:lstStyle>
            <a:lvl1pPr marL="0" indent="0">
              <a:buNone/>
              <a:defRPr sz="2996" b="0" i="0">
                <a:solidFill>
                  <a:schemeClr val="tx1"/>
                </a:solidFill>
                <a:latin typeface="TencentSans W7" panose="020C04030202040F0204" pitchFamily="34" charset="-122"/>
                <a:ea typeface="TencentSans W7" panose="020C04030202040F0204" pitchFamily="34" charset="-122"/>
              </a:defRPr>
            </a:lvl1pPr>
            <a:lvl3pPr marL="634311"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32">
            <a:extLst>
              <a:ext uri="{FF2B5EF4-FFF2-40B4-BE49-F238E27FC236}">
                <a16:creationId xmlns:a16="http://schemas.microsoft.com/office/drawing/2014/main" id="{05B1584B-A45E-6E4F-A5FE-647FC1B96DA3}"/>
              </a:ext>
            </a:extLst>
          </p:cNvPr>
          <p:cNvSpPr>
            <a:spLocks noGrp="1"/>
          </p:cNvSpPr>
          <p:nvPr>
            <p:ph type="body" sz="quarter" idx="12" hasCustomPrompt="1"/>
          </p:nvPr>
        </p:nvSpPr>
        <p:spPr>
          <a:xfrm>
            <a:off x="514982" y="1374558"/>
            <a:ext cx="6254987" cy="4472060"/>
          </a:xfrm>
          <a:prstGeom prst="rect">
            <a:avLst/>
          </a:prstGeom>
        </p:spPr>
        <p:txBody>
          <a:bodyPr anchor="ctr">
            <a:normAutofit/>
          </a:bodyPr>
          <a:lstStyle>
            <a:lvl1pPr marL="0" indent="0" algn="l">
              <a:lnSpc>
                <a:spcPct val="150000"/>
              </a:lnSpc>
              <a:buNone/>
              <a:defRPr sz="1998" b="1" i="0">
                <a:solidFill>
                  <a:srgbClr val="0060F0"/>
                </a:solidFill>
                <a:latin typeface="TencentSans W7" panose="020C04030202040F0204" pitchFamily="34" charset="-122"/>
                <a:ea typeface="TencentSans W7" panose="020C04030202040F0204" pitchFamily="34" charset="-122"/>
              </a:defRPr>
            </a:lvl1pPr>
            <a:lvl5pPr marL="1268623" indent="0">
              <a:buNone/>
              <a:defRPr/>
            </a:lvl5pPr>
          </a:lstStyle>
          <a:p>
            <a:pPr lvl="0"/>
            <a:r>
              <a:rPr kumimoji="1" lang="zh-CN" altLang="en-US" dirty="0"/>
              <a:t>内容</a:t>
            </a:r>
          </a:p>
        </p:txBody>
      </p:sp>
      <p:sp>
        <p:nvSpPr>
          <p:cNvPr id="3" name="图片占位符 2">
            <a:extLst>
              <a:ext uri="{FF2B5EF4-FFF2-40B4-BE49-F238E27FC236}">
                <a16:creationId xmlns:a16="http://schemas.microsoft.com/office/drawing/2014/main" id="{3BC9F8EE-0EF9-5841-892B-3D4E0B26ADE9}"/>
              </a:ext>
            </a:extLst>
          </p:cNvPr>
          <p:cNvSpPr>
            <a:spLocks noGrp="1"/>
          </p:cNvSpPr>
          <p:nvPr>
            <p:ph type="pic" sz="quarter" idx="13" hasCustomPrompt="1"/>
          </p:nvPr>
        </p:nvSpPr>
        <p:spPr>
          <a:xfrm>
            <a:off x="7763881" y="1374558"/>
            <a:ext cx="3914725" cy="447206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799" dirty="0">
                <a:solidFill>
                  <a:schemeClr val="bg1"/>
                </a:solidFill>
              </a:defRPr>
            </a:lvl1pPr>
          </a:lstStyle>
          <a:p>
            <a:pPr marL="0" lvl="0" indent="0" algn="ctr">
              <a:buNone/>
            </a:pPr>
            <a:r>
              <a:rPr kumimoji="1" lang="zh-CN" altLang="en-US" dirty="0"/>
              <a:t>点击添加图片</a:t>
            </a:r>
          </a:p>
        </p:txBody>
      </p:sp>
      <p:sp>
        <p:nvSpPr>
          <p:cNvPr id="7" name="文本占位符 32">
            <a:extLst>
              <a:ext uri="{FF2B5EF4-FFF2-40B4-BE49-F238E27FC236}">
                <a16:creationId xmlns:a16="http://schemas.microsoft.com/office/drawing/2014/main" id="{21104DFA-68B6-B34A-8703-CE6120EFCBBD}"/>
              </a:ext>
            </a:extLst>
          </p:cNvPr>
          <p:cNvSpPr>
            <a:spLocks noGrp="1"/>
          </p:cNvSpPr>
          <p:nvPr>
            <p:ph type="body" sz="quarter" idx="14" hasCustomPrompt="1"/>
          </p:nvPr>
        </p:nvSpPr>
        <p:spPr>
          <a:xfrm>
            <a:off x="7763880" y="6008991"/>
            <a:ext cx="3914725" cy="576693"/>
          </a:xfrm>
          <a:prstGeom prst="rect">
            <a:avLst/>
          </a:prstGeom>
        </p:spPr>
        <p:txBody>
          <a:bodyPr>
            <a:normAutofit/>
          </a:bodyPr>
          <a:lstStyle>
            <a:lvl1pPr marL="0" indent="0" algn="r">
              <a:lnSpc>
                <a:spcPct val="120000"/>
              </a:lnSpc>
              <a:buNone/>
              <a:defRPr sz="1199" b="1" i="0">
                <a:solidFill>
                  <a:schemeClr val="tx2"/>
                </a:solidFill>
                <a:latin typeface="TencentSans W7" panose="020C04030202040F0204" pitchFamily="34" charset="-122"/>
                <a:ea typeface="TencentSans W7" panose="020C04030202040F0204" pitchFamily="34" charset="-122"/>
              </a:defRPr>
            </a:lvl1pPr>
            <a:lvl5pPr marL="1268623" indent="0">
              <a:buNone/>
              <a:defRPr/>
            </a:lvl5pPr>
          </a:lstStyle>
          <a:p>
            <a:pPr lvl="0"/>
            <a:r>
              <a:rPr kumimoji="1" lang="zh-CN" altLang="en-US" dirty="0"/>
              <a:t>人物名称</a:t>
            </a:r>
          </a:p>
        </p:txBody>
      </p:sp>
    </p:spTree>
    <p:extLst>
      <p:ext uri="{BB962C8B-B14F-4D97-AF65-F5344CB8AC3E}">
        <p14:creationId xmlns:p14="http://schemas.microsoft.com/office/powerpoint/2010/main" val="47154614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图文-四图2">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73324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104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两栏内容">
    <p:spTree>
      <p:nvGrpSpPr>
        <p:cNvPr id="1" name=""/>
        <p:cNvGrpSpPr/>
        <p:nvPr/>
      </p:nvGrpSpPr>
      <p:grpSpPr>
        <a:xfrm>
          <a:off x="0" y="0"/>
          <a:ext cx="0" cy="0"/>
          <a:chOff x="0" y="0"/>
          <a:chExt cx="0" cy="0"/>
        </a:xfrm>
      </p:grpSpPr>
      <p:pic>
        <p:nvPicPr>
          <p:cNvPr id="2" name="对象 1" hidden="1"/>
          <p:cNvPicPr>
            <a:picLocks noChangeAspect="1" noChangeArrowheads="1"/>
          </p:cNvPicPr>
          <p:nvPr/>
        </p:nvPicPr>
        <p:blipFill>
          <a:blip r:embed="rId2"/>
          <a:stretch/>
        </p:blipFill>
        <p:spPr>
          <a:xfrm>
            <a:off x="1117" y="1117"/>
            <a:ext cx="1116" cy="1116"/>
          </a:xfrm>
          <a:prstGeom prst="rect">
            <a:avLst/>
          </a:prstGeom>
          <a:noFill/>
          <a:ln>
            <a:noFill/>
          </a:ln>
        </p:spPr>
      </p:pic>
      <p:pic>
        <p:nvPicPr>
          <p:cNvPr id="3" name="图片 7"/>
          <p:cNvPicPr>
            <a:picLocks noChangeAspect="1" noChangeArrowheads="1"/>
          </p:cNvPicPr>
          <p:nvPr/>
        </p:nvPicPr>
        <p:blipFill>
          <a:blip r:embed="rId3"/>
          <a:srcRect t="40034" b="37494"/>
          <a:stretch/>
        </p:blipFill>
        <p:spPr>
          <a:xfrm>
            <a:off x="0" y="0"/>
            <a:ext cx="12193588"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比较">
    <p:spTree>
      <p:nvGrpSpPr>
        <p:cNvPr id="1" name=""/>
        <p:cNvGrpSpPr/>
        <p:nvPr/>
      </p:nvGrpSpPr>
      <p:grpSpPr>
        <a:xfrm>
          <a:off x="0" y="0"/>
          <a:ext cx="0" cy="0"/>
          <a:chOff x="0" y="0"/>
          <a:chExt cx="0" cy="0"/>
        </a:xfrm>
      </p:grpSpPr>
      <p:pic>
        <p:nvPicPr>
          <p:cNvPr id="2" name="对象 1" hidden="1"/>
          <p:cNvPicPr>
            <a:picLocks noChangeAspect="1" noChangeArrowheads="1"/>
          </p:cNvPicPr>
          <p:nvPr/>
        </p:nvPicPr>
        <p:blipFill>
          <a:blip r:embed="rId2"/>
          <a:stretch/>
        </p:blipFill>
        <p:spPr>
          <a:xfrm>
            <a:off x="1117" y="1117"/>
            <a:ext cx="1116" cy="1116"/>
          </a:xfrm>
          <a:prstGeom prst="rect">
            <a:avLst/>
          </a:prstGeom>
          <a:noFill/>
          <a:ln>
            <a:noFill/>
          </a:ln>
        </p:spPr>
      </p:pic>
      <p:pic>
        <p:nvPicPr>
          <p:cNvPr id="3" name="图片 9"/>
          <p:cNvPicPr>
            <a:picLocks noChangeAspect="1" noChangeArrowheads="1"/>
          </p:cNvPicPr>
          <p:nvPr/>
        </p:nvPicPr>
        <p:blipFill>
          <a:blip r:embed="rId3"/>
          <a:srcRect t="63213" b="14316"/>
          <a:stretch/>
        </p:blipFill>
        <p:spPr>
          <a:xfrm flipH="1">
            <a:off x="0" y="0"/>
            <a:ext cx="12193588"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2" name="对象 1" hidden="1"/>
          <p:cNvPicPr>
            <a:picLocks noChangeAspect="1" noChangeArrowheads="1"/>
          </p:cNvPicPr>
          <p:nvPr/>
        </p:nvPicPr>
        <p:blipFill>
          <a:blip r:embed="rId2"/>
          <a:stretch/>
        </p:blipFill>
        <p:spPr>
          <a:xfrm>
            <a:off x="1117" y="1117"/>
            <a:ext cx="1116" cy="1116"/>
          </a:xfrm>
          <a:prstGeom prst="rect">
            <a:avLst/>
          </a:prstGeom>
          <a:noFill/>
          <a:ln>
            <a:noFill/>
          </a:ln>
        </p:spPr>
      </p:pic>
      <p:pic>
        <p:nvPicPr>
          <p:cNvPr id="3" name="图片 2"/>
          <p:cNvPicPr>
            <a:picLocks noChangeAspect="1" noChangeArrowheads="1"/>
          </p:cNvPicPr>
          <p:nvPr/>
        </p:nvPicPr>
        <p:blipFill>
          <a:blip r:embed="rId3"/>
          <a:srcRect t="63213" b="14316"/>
          <a:stretch/>
        </p:blipFill>
        <p:spPr>
          <a:xfrm flipH="1">
            <a:off x="0" y="0"/>
            <a:ext cx="12193588"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空白">
    <p:spTree>
      <p:nvGrpSpPr>
        <p:cNvPr id="1" name=""/>
        <p:cNvGrpSpPr/>
        <p:nvPr/>
      </p:nvGrpSpPr>
      <p:grpSpPr>
        <a:xfrm>
          <a:off x="0" y="0"/>
          <a:ext cx="0" cy="0"/>
          <a:chOff x="0" y="0"/>
          <a:chExt cx="0" cy="0"/>
        </a:xfrm>
      </p:grpSpPr>
      <p:pic>
        <p:nvPicPr>
          <p:cNvPr id="2" name="对象 1" hidden="1"/>
          <p:cNvPicPr>
            <a:picLocks noChangeAspect="1" noChangeArrowheads="1"/>
          </p:cNvPicPr>
          <p:nvPr/>
        </p:nvPicPr>
        <p:blipFill>
          <a:blip r:embed="rId2"/>
          <a:stretch/>
        </p:blipFill>
        <p:spPr>
          <a:xfrm>
            <a:off x="1117" y="1117"/>
            <a:ext cx="1116" cy="1116"/>
          </a:xfrm>
          <a:prstGeom prst="rect">
            <a:avLst/>
          </a:prstGeom>
          <a:noFill/>
          <a:ln>
            <a:noFill/>
          </a:ln>
        </p:spPr>
      </p:pic>
      <p:pic>
        <p:nvPicPr>
          <p:cNvPr id="3" name="图片 2"/>
          <p:cNvPicPr>
            <a:picLocks noChangeAspect="1" noChangeArrowheads="1"/>
          </p:cNvPicPr>
          <p:nvPr/>
        </p:nvPicPr>
        <p:blipFill>
          <a:blip r:embed="rId3"/>
          <a:srcRect t="63213" b="14316"/>
          <a:stretch/>
        </p:blipFill>
        <p:spPr>
          <a:xfrm flipH="1">
            <a:off x="0" y="0"/>
            <a:ext cx="12193588"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内容与标题">
    <p:spTree>
      <p:nvGrpSpPr>
        <p:cNvPr id="1" name=""/>
        <p:cNvGrpSpPr/>
        <p:nvPr/>
      </p:nvGrpSpPr>
      <p:grpSpPr>
        <a:xfrm>
          <a:off x="0" y="0"/>
          <a:ext cx="0" cy="0"/>
          <a:chOff x="0" y="0"/>
          <a:chExt cx="0" cy="0"/>
        </a:xfrm>
      </p:grpSpPr>
      <p:pic>
        <p:nvPicPr>
          <p:cNvPr id="2" name="对象 1" hidden="1"/>
          <p:cNvPicPr>
            <a:picLocks noChangeAspect="1" noChangeArrowheads="1"/>
          </p:cNvPicPr>
          <p:nvPr/>
        </p:nvPicPr>
        <p:blipFill>
          <a:blip r:embed="rId2"/>
          <a:stretch/>
        </p:blipFill>
        <p:spPr>
          <a:xfrm>
            <a:off x="1117" y="1117"/>
            <a:ext cx="1116" cy="1116"/>
          </a:xfrm>
          <a:prstGeom prst="rect">
            <a:avLst/>
          </a:prstGeom>
          <a:noFill/>
          <a:ln>
            <a:noFill/>
          </a:ln>
        </p:spPr>
      </p:pic>
      <p:pic>
        <p:nvPicPr>
          <p:cNvPr id="3" name="图片 2"/>
          <p:cNvPicPr>
            <a:picLocks noChangeAspect="1" noChangeArrowheads="1"/>
          </p:cNvPicPr>
          <p:nvPr/>
        </p:nvPicPr>
        <p:blipFill>
          <a:blip r:embed="rId3"/>
          <a:srcRect t="63213" b="14316"/>
          <a:stretch/>
        </p:blipFill>
        <p:spPr>
          <a:xfrm flipH="1">
            <a:off x="0" y="0"/>
            <a:ext cx="12193588"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pic>
        <p:nvPicPr>
          <p:cNvPr id="3" name="图片 5"/>
          <p:cNvPicPr>
            <a:picLocks noChangeAspect="1" noChangeArrowheads="1"/>
          </p:cNvPicPr>
          <p:nvPr/>
        </p:nvPicPr>
        <p:blipFill>
          <a:blip r:embed="rId2"/>
          <a:srcRect t="40034" b="37494"/>
          <a:stretch/>
        </p:blipFill>
        <p:spPr>
          <a:xfrm>
            <a:off x="0" y="0"/>
            <a:ext cx="12193588" cy="6858000"/>
          </a:xfrm>
          <a:prstGeom prst="rect">
            <a:avLst/>
          </a:prstGeom>
          <a:noFill/>
          <a:ln>
            <a:noFill/>
          </a:ln>
        </p:spPr>
      </p:pic>
      <p:pic>
        <p:nvPicPr>
          <p:cNvPr id="4" name="对象 2" hidden="1"/>
          <p:cNvPicPr>
            <a:picLocks noChangeAspect="1"/>
          </p:cNvPicPr>
          <p:nvPr/>
        </p:nvPicPr>
        <p:blipFill>
          <a:blip r:embed="rId3"/>
          <a:stretch/>
        </p:blipFill>
        <p:spPr>
          <a:xfrm>
            <a:off x="2233" y="2233"/>
            <a:ext cx="1117" cy="1117"/>
          </a:xfrm>
          <a:prstGeom prst="rect">
            <a:avLst/>
          </a:prstGeom>
          <a:noFill/>
          <a:ln>
            <a:noFill/>
          </a:ln>
        </p:spPr>
      </p:pic>
      <p:sp>
        <p:nvSpPr>
          <p:cNvPr id="2" name="标题 1"/>
          <p:cNvSpPr>
            <a:spLocks noGrp="1"/>
          </p:cNvSpPr>
          <p:nvPr>
            <p:ph type="title"/>
          </p:nvPr>
        </p:nvSpPr>
        <p:spPr>
          <a:xfrm>
            <a:off x="609681" y="274826"/>
            <a:ext cx="10974229" cy="1143374"/>
          </a:xfrm>
          <a:prstGeom prst="rect">
            <a:avLst/>
          </a:prstGeom>
        </p:spPr>
        <p:txBody>
          <a:bodyPr vert="horz"/>
          <a:lstStyle/>
          <a:p>
            <a:r>
              <a:rPr lang="zh-CN"/>
              <a:t>单击此处编辑母版标题样式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1.jp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18.png"/><Relationship Id="rId4" Type="http://schemas.openxmlformats.org/officeDocument/2006/relationships/slideLayout" Target="../slideLayouts/slideLayout35.xml"/><Relationship Id="rId9"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40732"/>
        </a:solidFill>
        <a:effectLst/>
      </p:bgPr>
    </p:bg>
    <p:spTree>
      <p:nvGrpSpPr>
        <p:cNvPr id="1" name=""/>
        <p:cNvGrpSpPr/>
        <p:nvPr/>
      </p:nvGrpSpPr>
      <p:grpSpPr>
        <a:xfrm>
          <a:off x="0" y="0"/>
          <a:ext cx="0" cy="0"/>
          <a:chOff x="0" y="0"/>
          <a:chExt cx="0" cy="0"/>
        </a:xfrm>
      </p:grpSpPr>
      <p:pic>
        <p:nvPicPr>
          <p:cNvPr id="1026" name="对象 1" hidden="1"/>
          <p:cNvPicPr>
            <a:picLocks noChangeAspect="1"/>
          </p:cNvPicPr>
          <p:nvPr/>
        </p:nvPicPr>
        <p:blipFill>
          <a:blip r:embed="rId11"/>
          <a:stretch/>
        </p:blipFill>
        <p:spPr>
          <a:xfrm>
            <a:off x="1117" y="1117"/>
            <a:ext cx="1116" cy="1116"/>
          </a:xfrm>
          <a:prstGeom prst="rect">
            <a:avLst/>
          </a:prstGeom>
          <a:noFill/>
          <a:ln>
            <a:noFill/>
          </a:ln>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lvl="0" algn="l" defTabSz="913765">
        <a:lnSpc>
          <a:spcPct val="90000"/>
        </a:lnSpc>
        <a:spcBef>
          <a:spcPct val="0"/>
        </a:spcBef>
        <a:spcAft>
          <a:spcPct val="0"/>
        </a:spcAft>
        <a:defRPr sz="4360" kern="1200">
          <a:solidFill>
            <a:schemeClr val="tx1"/>
          </a:solidFill>
          <a:latin typeface="微软雅黑"/>
          <a:ea typeface="微软雅黑"/>
        </a:defRPr>
      </a:lvl1pPr>
      <a:lvl2pPr lvl="1" algn="l" defTabSz="913765">
        <a:lnSpc>
          <a:spcPct val="90000"/>
        </a:lnSpc>
        <a:spcBef>
          <a:spcPct val="0"/>
        </a:spcBef>
        <a:spcAft>
          <a:spcPct val="0"/>
        </a:spcAft>
        <a:defRPr sz="4360">
          <a:solidFill>
            <a:schemeClr val="tx1"/>
          </a:solidFill>
          <a:latin typeface="微软雅黑"/>
          <a:ea typeface="微软雅黑"/>
        </a:defRPr>
      </a:lvl2pPr>
      <a:lvl3pPr lvl="2" algn="l" defTabSz="913765">
        <a:lnSpc>
          <a:spcPct val="90000"/>
        </a:lnSpc>
        <a:spcBef>
          <a:spcPct val="0"/>
        </a:spcBef>
        <a:spcAft>
          <a:spcPct val="0"/>
        </a:spcAft>
        <a:defRPr sz="4360">
          <a:solidFill>
            <a:schemeClr val="tx1"/>
          </a:solidFill>
          <a:latin typeface="微软雅黑"/>
          <a:ea typeface="微软雅黑"/>
        </a:defRPr>
      </a:lvl3pPr>
      <a:lvl4pPr lvl="3" algn="l" defTabSz="913765">
        <a:lnSpc>
          <a:spcPct val="90000"/>
        </a:lnSpc>
        <a:spcBef>
          <a:spcPct val="0"/>
        </a:spcBef>
        <a:spcAft>
          <a:spcPct val="0"/>
        </a:spcAft>
        <a:defRPr sz="4360">
          <a:solidFill>
            <a:schemeClr val="tx1"/>
          </a:solidFill>
          <a:latin typeface="微软雅黑"/>
          <a:ea typeface="微软雅黑"/>
        </a:defRPr>
      </a:lvl4pPr>
      <a:lvl5pPr lvl="4" algn="l" defTabSz="913765">
        <a:lnSpc>
          <a:spcPct val="90000"/>
        </a:lnSpc>
        <a:spcBef>
          <a:spcPct val="0"/>
        </a:spcBef>
        <a:spcAft>
          <a:spcPct val="0"/>
        </a:spcAft>
        <a:defRPr sz="4360">
          <a:solidFill>
            <a:schemeClr val="tx1"/>
          </a:solidFill>
          <a:latin typeface="微软雅黑"/>
          <a:ea typeface="微软雅黑"/>
        </a:defRPr>
      </a:lvl5pPr>
      <a:lvl6pPr marL="321310" lvl="5" algn="l" defTabSz="913765">
        <a:lnSpc>
          <a:spcPct val="90000"/>
        </a:lnSpc>
        <a:spcBef>
          <a:spcPct val="0"/>
        </a:spcBef>
        <a:spcAft>
          <a:spcPct val="0"/>
        </a:spcAft>
        <a:defRPr sz="4360">
          <a:solidFill>
            <a:schemeClr val="tx1"/>
          </a:solidFill>
          <a:latin typeface="微软雅黑"/>
          <a:ea typeface="微软雅黑"/>
        </a:defRPr>
      </a:lvl6pPr>
      <a:lvl7pPr marL="643255" lvl="6" algn="l" defTabSz="913765">
        <a:lnSpc>
          <a:spcPct val="90000"/>
        </a:lnSpc>
        <a:spcBef>
          <a:spcPct val="0"/>
        </a:spcBef>
        <a:spcAft>
          <a:spcPct val="0"/>
        </a:spcAft>
        <a:defRPr sz="4360">
          <a:solidFill>
            <a:schemeClr val="tx1"/>
          </a:solidFill>
          <a:latin typeface="微软雅黑"/>
          <a:ea typeface="微软雅黑"/>
        </a:defRPr>
      </a:lvl7pPr>
      <a:lvl8pPr marL="964565" lvl="7" algn="l" defTabSz="913765">
        <a:lnSpc>
          <a:spcPct val="90000"/>
        </a:lnSpc>
        <a:spcBef>
          <a:spcPct val="0"/>
        </a:spcBef>
        <a:spcAft>
          <a:spcPct val="0"/>
        </a:spcAft>
        <a:defRPr sz="4360">
          <a:solidFill>
            <a:schemeClr val="tx1"/>
          </a:solidFill>
          <a:latin typeface="微软雅黑"/>
          <a:ea typeface="微软雅黑"/>
        </a:defRPr>
      </a:lvl8pPr>
      <a:lvl9pPr marL="1285875" lvl="8" algn="l" defTabSz="913765">
        <a:lnSpc>
          <a:spcPct val="90000"/>
        </a:lnSpc>
        <a:spcBef>
          <a:spcPct val="0"/>
        </a:spcBef>
        <a:spcAft>
          <a:spcPct val="0"/>
        </a:spcAft>
        <a:defRPr sz="4360">
          <a:solidFill>
            <a:schemeClr val="tx1"/>
          </a:solidFill>
          <a:latin typeface="微软雅黑"/>
          <a:ea typeface="微软雅黑"/>
        </a:defRPr>
      </a:lvl9pPr>
    </p:titleStyle>
    <p:bodyStyle>
      <a:lvl1pPr marL="228600" lvl="0" indent="-228600" algn="l" defTabSz="913765">
        <a:lnSpc>
          <a:spcPct val="90000"/>
        </a:lnSpc>
        <a:spcBef>
          <a:spcPts val="1000"/>
        </a:spcBef>
        <a:spcAft>
          <a:spcPct val="0"/>
        </a:spcAft>
        <a:buFont typeface="Arial" charset="0"/>
        <a:buChar char="•"/>
        <a:defRPr sz="2740" kern="1200">
          <a:solidFill>
            <a:schemeClr val="tx1"/>
          </a:solidFill>
          <a:latin typeface="微软雅黑"/>
          <a:ea typeface="微软雅黑"/>
        </a:defRPr>
      </a:lvl1pPr>
      <a:lvl2pPr marL="685165" lvl="1" indent="-227965" algn="l" defTabSz="913765">
        <a:lnSpc>
          <a:spcPct val="90000"/>
        </a:lnSpc>
        <a:spcBef>
          <a:spcPts val="500"/>
        </a:spcBef>
        <a:spcAft>
          <a:spcPct val="0"/>
        </a:spcAft>
        <a:buFont typeface="Arial" charset="0"/>
        <a:buChar char="•"/>
        <a:defRPr sz="2390" kern="1200">
          <a:solidFill>
            <a:schemeClr val="tx1"/>
          </a:solidFill>
          <a:latin typeface="微软雅黑"/>
          <a:ea typeface="微软雅黑"/>
        </a:defRPr>
      </a:lvl2pPr>
      <a:lvl3pPr marL="1143000" lvl="2" indent="-228600" algn="l" defTabSz="913765">
        <a:lnSpc>
          <a:spcPct val="90000"/>
        </a:lnSpc>
        <a:spcBef>
          <a:spcPts val="500"/>
        </a:spcBef>
        <a:spcAft>
          <a:spcPct val="0"/>
        </a:spcAft>
        <a:buFont typeface="Arial" charset="0"/>
        <a:buChar char="•"/>
        <a:defRPr sz="1970" kern="1200">
          <a:solidFill>
            <a:schemeClr val="tx1"/>
          </a:solidFill>
          <a:latin typeface="微软雅黑"/>
          <a:ea typeface="微软雅黑"/>
        </a:defRPr>
      </a:lvl3pPr>
      <a:lvl4pPr marL="1599565" lvl="3" indent="-228600" algn="l" defTabSz="913765">
        <a:lnSpc>
          <a:spcPct val="90000"/>
        </a:lnSpc>
        <a:spcBef>
          <a:spcPts val="500"/>
        </a:spcBef>
        <a:spcAft>
          <a:spcPct val="0"/>
        </a:spcAft>
        <a:buFont typeface="Arial" charset="0"/>
        <a:buChar char="•"/>
        <a:defRPr sz="1760" kern="1200">
          <a:solidFill>
            <a:schemeClr val="tx1"/>
          </a:solidFill>
          <a:latin typeface="微软雅黑"/>
          <a:ea typeface="微软雅黑"/>
        </a:defRPr>
      </a:lvl4pPr>
      <a:lvl5pPr marL="2057400" lvl="4" indent="-228600" algn="l" defTabSz="913765">
        <a:lnSpc>
          <a:spcPct val="90000"/>
        </a:lnSpc>
        <a:spcBef>
          <a:spcPts val="500"/>
        </a:spcBef>
        <a:spcAft>
          <a:spcPct val="0"/>
        </a:spcAft>
        <a:buFont typeface="Arial" charset="0"/>
        <a:buChar char="•"/>
        <a:defRPr sz="1760" kern="1200">
          <a:solidFill>
            <a:schemeClr val="tx1"/>
          </a:solidFill>
          <a:latin typeface="微软雅黑"/>
          <a:ea typeface="微软雅黑"/>
        </a:defRPr>
      </a:lvl5pPr>
      <a:lvl6pPr marL="2514600" lvl="5" indent="-228600" algn="l" defTabSz="913765">
        <a:lnSpc>
          <a:spcPct val="90000"/>
        </a:lnSpc>
        <a:spcBef>
          <a:spcPts val="500"/>
        </a:spcBef>
        <a:buFont typeface="Arial" charset="0"/>
        <a:buChar char="•"/>
        <a:defRPr sz="1800" kern="1200">
          <a:solidFill>
            <a:schemeClr val="tx1"/>
          </a:solidFill>
          <a:latin typeface="微软雅黑"/>
          <a:ea typeface="微软雅黑"/>
        </a:defRPr>
      </a:lvl6pPr>
      <a:lvl7pPr marL="2971165" lvl="6" indent="-228600" algn="l" defTabSz="913765">
        <a:lnSpc>
          <a:spcPct val="90000"/>
        </a:lnSpc>
        <a:spcBef>
          <a:spcPts val="500"/>
        </a:spcBef>
        <a:buFont typeface="Arial" charset="0"/>
        <a:buChar char="•"/>
        <a:defRPr sz="1800" kern="1200">
          <a:solidFill>
            <a:schemeClr val="tx1"/>
          </a:solidFill>
          <a:latin typeface="微软雅黑"/>
          <a:ea typeface="微软雅黑"/>
        </a:defRPr>
      </a:lvl7pPr>
      <a:lvl8pPr marL="3428365" lvl="7" indent="-228600" algn="l" defTabSz="913765">
        <a:lnSpc>
          <a:spcPct val="90000"/>
        </a:lnSpc>
        <a:spcBef>
          <a:spcPts val="500"/>
        </a:spcBef>
        <a:buFont typeface="Arial" charset="0"/>
        <a:buChar char="•"/>
        <a:defRPr sz="1800" kern="1200">
          <a:solidFill>
            <a:schemeClr val="tx1"/>
          </a:solidFill>
          <a:latin typeface="微软雅黑"/>
          <a:ea typeface="微软雅黑"/>
        </a:defRPr>
      </a:lvl8pPr>
      <a:lvl9pPr marL="3885565" lvl="8" indent="-228600" algn="l" defTabSz="913765">
        <a:lnSpc>
          <a:spcPct val="90000"/>
        </a:lnSpc>
        <a:spcBef>
          <a:spcPts val="500"/>
        </a:spcBef>
        <a:buFont typeface="Arial" charset="0"/>
        <a:buChar char="•"/>
        <a:defRPr sz="1800" kern="1200">
          <a:solidFill>
            <a:schemeClr val="tx1"/>
          </a:solidFill>
          <a:latin typeface="微软雅黑"/>
          <a:ea typeface="微软雅黑"/>
        </a:defRPr>
      </a:lvl9pPr>
    </p:bodyStyle>
    <p:otherStyle>
      <a:lvl1pPr marL="0" lvl="0" algn="l" defTabSz="913765">
        <a:defRPr sz="1800" kern="1200">
          <a:solidFill>
            <a:schemeClr val="tx1"/>
          </a:solidFill>
          <a:latin typeface="微软雅黑"/>
          <a:ea typeface="微软雅黑"/>
        </a:defRPr>
      </a:lvl1pPr>
      <a:lvl2pPr marL="457200" lvl="1" algn="l" defTabSz="913765">
        <a:defRPr sz="1800" kern="1200">
          <a:solidFill>
            <a:schemeClr val="tx1"/>
          </a:solidFill>
          <a:latin typeface="微软雅黑"/>
          <a:ea typeface="微软雅黑"/>
        </a:defRPr>
      </a:lvl2pPr>
      <a:lvl3pPr marL="913765" lvl="2" algn="l" defTabSz="913765">
        <a:defRPr sz="1800" kern="1200">
          <a:solidFill>
            <a:schemeClr val="tx1"/>
          </a:solidFill>
          <a:latin typeface="微软雅黑"/>
          <a:ea typeface="微软雅黑"/>
        </a:defRPr>
      </a:lvl3pPr>
      <a:lvl4pPr marL="1371600" lvl="3" algn="l" defTabSz="913765">
        <a:defRPr sz="1800" kern="1200">
          <a:solidFill>
            <a:schemeClr val="tx1"/>
          </a:solidFill>
          <a:latin typeface="微软雅黑"/>
          <a:ea typeface="微软雅黑"/>
        </a:defRPr>
      </a:lvl4pPr>
      <a:lvl5pPr marL="1828800" lvl="4" algn="l" defTabSz="913765">
        <a:defRPr sz="1800" kern="1200">
          <a:solidFill>
            <a:schemeClr val="tx1"/>
          </a:solidFill>
          <a:latin typeface="微软雅黑"/>
          <a:ea typeface="微软雅黑"/>
        </a:defRPr>
      </a:lvl5pPr>
      <a:lvl6pPr marL="2286000" lvl="5" algn="l" defTabSz="913765">
        <a:defRPr sz="1800" kern="1200">
          <a:solidFill>
            <a:schemeClr val="tx1"/>
          </a:solidFill>
          <a:latin typeface="微软雅黑"/>
          <a:ea typeface="微软雅黑"/>
        </a:defRPr>
      </a:lvl6pPr>
      <a:lvl7pPr marL="2742565" lvl="6" algn="l" defTabSz="913765">
        <a:defRPr sz="1800" kern="1200">
          <a:solidFill>
            <a:schemeClr val="tx1"/>
          </a:solidFill>
          <a:latin typeface="微软雅黑"/>
          <a:ea typeface="微软雅黑"/>
        </a:defRPr>
      </a:lvl7pPr>
      <a:lvl8pPr marL="3199765" lvl="7" algn="l" defTabSz="913765">
        <a:defRPr sz="1800" kern="1200">
          <a:solidFill>
            <a:schemeClr val="tx1"/>
          </a:solidFill>
          <a:latin typeface="微软雅黑"/>
          <a:ea typeface="微软雅黑"/>
        </a:defRPr>
      </a:lvl8pPr>
      <a:lvl9pPr marL="3656965" lvl="8" algn="l" defTabSz="913765">
        <a:defRPr sz="1800" kern="1200">
          <a:solidFill>
            <a:schemeClr val="tx1"/>
          </a:solidFill>
          <a:latin typeface="微软雅黑"/>
          <a:ea typeface="微软雅黑"/>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844660" y="177800"/>
            <a:ext cx="10504268" cy="1143000"/>
          </a:xfrm>
          <a:prstGeom prst="rect">
            <a:avLst/>
          </a:prstGeom>
          <a:ln w="12700">
            <a:miter/>
          </a:ln>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844660" y="1574800"/>
            <a:ext cx="10504268" cy="4648200"/>
          </a:xfrm>
          <a:prstGeom prst="rect">
            <a:avLst/>
          </a:prstGeom>
          <a:ln w="12700">
            <a:miter/>
          </a:ln>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idx="2"/>
          </p:nvPr>
        </p:nvSpPr>
        <p:spPr>
          <a:xfrm>
            <a:off x="5959769" y="6540501"/>
            <a:ext cx="267702" cy="287258"/>
          </a:xfrm>
          <a:prstGeom prst="rect">
            <a:avLst/>
          </a:prstGeom>
          <a:ln w="12700">
            <a:miter/>
          </a:ln>
        </p:spPr>
        <p:txBody>
          <a:bodyPr wrap="none" lIns="50800" tIns="50800" rIns="50800" bIns="50800">
            <a:spAutoFit/>
          </a:bodyPr>
          <a:lstStyle>
            <a:lvl1pPr lvl="0">
              <a:defRPr sz="1200" b="0">
                <a:latin typeface="Helvetica Neue Light"/>
                <a:ea typeface="Helvetica Neue Light"/>
              </a:defRPr>
            </a:lvl1pPr>
          </a:lstStyle>
          <a:p>
            <a:fld id="{554971B3-959B-4F79-81CC-85C6766B205E}" type="slidenum">
              <a:t>‹#›</a:t>
            </a:fld>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4" r:id="rId15"/>
    <p:sldLayoutId id="2147483675" r:id="rId16"/>
    <p:sldLayoutId id="2147483676" r:id="rId17"/>
    <p:sldLayoutId id="2147483677" r:id="rId18"/>
  </p:sldLayoutIdLst>
  <p:txStyles>
    <p:titleStyle>
      <a:lvl1pPr marL="0" lvl="0"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1pPr>
      <a:lvl2pPr marL="0" lvl="1"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2pPr>
      <a:lvl3pPr marL="0" lvl="2"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3pPr>
      <a:lvl4pPr marL="0" lvl="3"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4pPr>
      <a:lvl5pPr marL="0" lvl="4"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5pPr>
      <a:lvl6pPr marL="0" lvl="5"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6pPr>
      <a:lvl7pPr marL="0" lvl="6"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7pPr>
      <a:lvl8pPr marL="0" lvl="7"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8pPr>
      <a:lvl9pPr marL="0" lvl="8"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9pPr>
    </p:titleStyle>
    <p:bodyStyle>
      <a:lvl1pPr marL="317500" lvl="0"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Microsoft YaHei"/>
        </a:defRPr>
      </a:lvl1pPr>
      <a:lvl2pPr marL="635000" lvl="1"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Microsoft YaHei"/>
        </a:defRPr>
      </a:lvl2pPr>
      <a:lvl3pPr marL="952500" lvl="2"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Microsoft YaHei"/>
        </a:defRPr>
      </a:lvl3pPr>
      <a:lvl4pPr marL="1270000" lvl="3"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Microsoft YaHei"/>
        </a:defRPr>
      </a:lvl4pPr>
      <a:lvl5pPr marL="1587500" lvl="4"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Microsoft YaHei"/>
        </a:defRPr>
      </a:lvl5pPr>
      <a:lvl6pPr marL="1905000" lvl="5"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6pPr>
      <a:lvl7pPr marL="2222500" lvl="6"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7pPr>
      <a:lvl8pPr marL="2540000" lvl="7"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8pPr>
      <a:lvl9pPr marL="2857500" lvl="8"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9pPr>
    </p:bodyStyle>
    <p:otherStyle>
      <a:lvl1pPr marL="0" lvl="0" indent="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1pPr>
      <a:lvl2pPr marL="0" lvl="1" indent="1143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2pPr>
      <a:lvl3pPr marL="0" lvl="2" indent="2286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3pPr>
      <a:lvl4pPr marL="0" lvl="3" indent="3429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4pPr>
      <a:lvl5pPr marL="0" lvl="4" indent="4572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5pPr>
      <a:lvl6pPr marL="0" lvl="5" indent="5715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6pPr>
      <a:lvl7pPr marL="0" lvl="6" indent="6858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7pPr>
      <a:lvl8pPr marL="0" lvl="7" indent="8001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8pPr>
      <a:lvl9pPr marL="0" lvl="8" indent="9144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4742" y="365125"/>
            <a:ext cx="10505872" cy="1325563"/>
          </a:xfrm>
          <a:prstGeom prst="rect">
            <a:avLst/>
          </a:prstGeom>
        </p:spPr>
        <p:txBody>
          <a:bodyPr vert="horz" lIns="60904" tIns="30452" rIns="60904" bIns="30452" anchor="ctr">
            <a:normAutofit/>
          </a:bodyPr>
          <a:lstStyle/>
          <a:p>
            <a:r>
              <a:rPr lang="zh-CN"/>
              <a:t>单击此处编辑母版标题样式</a:t>
            </a:r>
            <a:endParaRPr lang="en-US"/>
          </a:p>
        </p:txBody>
      </p:sp>
      <p:sp>
        <p:nvSpPr>
          <p:cNvPr id="3" name="Text Placeholder 2"/>
          <p:cNvSpPr>
            <a:spLocks noGrp="1"/>
          </p:cNvSpPr>
          <p:nvPr>
            <p:ph type="body" idx="1"/>
          </p:nvPr>
        </p:nvSpPr>
        <p:spPr>
          <a:xfrm>
            <a:off x="844742" y="1825625"/>
            <a:ext cx="10505872" cy="4351338"/>
          </a:xfrm>
          <a:prstGeom prst="rect">
            <a:avLst/>
          </a:prstGeom>
        </p:spPr>
        <p:txBody>
          <a:bodyPr vert="horz" lIns="60904" tIns="30452" rIns="60904" bIns="30452">
            <a:normAutofit/>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endParaRPr lang="en-US"/>
          </a:p>
        </p:txBody>
      </p:sp>
      <p:sp>
        <p:nvSpPr>
          <p:cNvPr id="4" name="Date Placeholder 3"/>
          <p:cNvSpPr>
            <a:spLocks noGrp="1"/>
          </p:cNvSpPr>
          <p:nvPr>
            <p:ph type="dt" idx="2"/>
          </p:nvPr>
        </p:nvSpPr>
        <p:spPr>
          <a:xfrm>
            <a:off x="844744" y="6356355"/>
            <a:ext cx="2740662" cy="365125"/>
          </a:xfrm>
          <a:prstGeom prst="rect">
            <a:avLst/>
          </a:prstGeom>
        </p:spPr>
        <p:txBody>
          <a:bodyPr vert="horz" lIns="91440" tIns="45720" rIns="91440" bIns="45720" anchor="ctr"/>
          <a:lstStyle>
            <a:lvl1pPr lvl="0" algn="l">
              <a:defRPr sz="1198">
                <a:solidFill>
                  <a:schemeClr val="tx1">
                    <a:tint val="75000"/>
                  </a:schemeClr>
                </a:solidFill>
              </a:defRPr>
            </a:lvl1pPr>
          </a:lstStyle>
          <a:p>
            <a:fld id="{90EE3C38-1CBA-4F4D-92C8-95021A1FCF07}" type="datetimeFigureOut">
              <a:rPr lang="en-US" altLang="zh-CN"/>
              <a:t>12/2/22</a:t>
            </a:fld>
            <a:endParaRPr lang="zh-CN"/>
          </a:p>
        </p:txBody>
      </p:sp>
      <p:sp>
        <p:nvSpPr>
          <p:cNvPr id="5" name="Footer Placeholder 4"/>
          <p:cNvSpPr>
            <a:spLocks noGrp="1"/>
          </p:cNvSpPr>
          <p:nvPr>
            <p:ph type="ftr" idx="3"/>
          </p:nvPr>
        </p:nvSpPr>
        <p:spPr>
          <a:xfrm>
            <a:off x="4045559" y="6356355"/>
            <a:ext cx="4110994" cy="365125"/>
          </a:xfrm>
          <a:prstGeom prst="rect">
            <a:avLst/>
          </a:prstGeom>
        </p:spPr>
        <p:txBody>
          <a:bodyPr vert="horz" lIns="91440" tIns="45720" rIns="91440" bIns="45720" anchor="ctr"/>
          <a:lstStyle>
            <a:lvl1pPr lvl="0" algn="ctr">
              <a:defRPr sz="1198">
                <a:solidFill>
                  <a:schemeClr val="tx1">
                    <a:tint val="75000"/>
                  </a:schemeClr>
                </a:solidFill>
              </a:defRPr>
            </a:lvl1pPr>
          </a:lstStyle>
          <a:p>
            <a:endParaRPr lang="zh-CN"/>
          </a:p>
        </p:txBody>
      </p:sp>
      <p:sp>
        <p:nvSpPr>
          <p:cNvPr id="6" name="Slide Number Placeholder 5"/>
          <p:cNvSpPr>
            <a:spLocks noGrp="1"/>
          </p:cNvSpPr>
          <p:nvPr>
            <p:ph type="sldNum" idx="4"/>
          </p:nvPr>
        </p:nvSpPr>
        <p:spPr>
          <a:xfrm>
            <a:off x="8618155" y="6356355"/>
            <a:ext cx="2740662" cy="365125"/>
          </a:xfrm>
          <a:prstGeom prst="rect">
            <a:avLst/>
          </a:prstGeom>
        </p:spPr>
        <p:txBody>
          <a:bodyPr vert="horz" lIns="91440" tIns="45720" rIns="91440" bIns="45720" anchor="ctr"/>
          <a:lstStyle>
            <a:lvl1pPr lvl="0" algn="r">
              <a:defRPr sz="1198">
                <a:solidFill>
                  <a:schemeClr val="tx1">
                    <a:tint val="75000"/>
                  </a:schemeClr>
                </a:solidFill>
              </a:defRPr>
            </a:lvl1pPr>
          </a:lstStyle>
          <a:p>
            <a:fld id="{C3182411-AA6F-40DE-A838-BFF3F29ED865}" type="slidenum">
              <a:rPr lang="zh-CN"/>
              <a:t>‹#›</a:t>
            </a:fld>
            <a:endParaRPr lang="zh-CN"/>
          </a:p>
        </p:txBody>
      </p:sp>
    </p:spTree>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lvl="0" algn="l" defTabSz="1368326">
        <a:lnSpc>
          <a:spcPct val="90000"/>
        </a:lnSpc>
        <a:spcBef>
          <a:spcPct val="0"/>
        </a:spcBef>
        <a:buNone/>
        <a:defRPr sz="6586" kern="1200">
          <a:solidFill>
            <a:schemeClr val="tx1"/>
          </a:solidFill>
          <a:latin typeface="Calibri Light"/>
          <a:ea typeface="宋体"/>
        </a:defRPr>
      </a:lvl1pPr>
    </p:titleStyle>
    <p:bodyStyle>
      <a:lvl1pPr marL="342557" lvl="0" indent="-342557" algn="l" defTabSz="1368326">
        <a:lnSpc>
          <a:spcPct val="90000"/>
        </a:lnSpc>
        <a:spcBef>
          <a:spcPts val="1499"/>
        </a:spcBef>
        <a:buFont typeface="Arial" charset="0"/>
        <a:buChar char="•"/>
        <a:defRPr sz="4190" kern="1200">
          <a:solidFill>
            <a:schemeClr val="tx1"/>
          </a:solidFill>
          <a:latin typeface="Calibri"/>
          <a:ea typeface="宋体"/>
        </a:defRPr>
      </a:lvl1pPr>
      <a:lvl2pPr marL="1026720" lvl="1" indent="-342557" algn="l" defTabSz="1368326">
        <a:lnSpc>
          <a:spcPct val="90000"/>
        </a:lnSpc>
        <a:spcBef>
          <a:spcPts val="750"/>
        </a:spcBef>
        <a:buFont typeface="Arial" charset="0"/>
        <a:buChar char="•"/>
        <a:defRPr sz="3597" kern="1200">
          <a:solidFill>
            <a:schemeClr val="tx1"/>
          </a:solidFill>
          <a:latin typeface="Calibri"/>
          <a:ea typeface="宋体"/>
        </a:defRPr>
      </a:lvl2pPr>
      <a:lvl3pPr marL="1710882" lvl="2" indent="-342557" algn="l" defTabSz="1368326">
        <a:lnSpc>
          <a:spcPct val="90000"/>
        </a:lnSpc>
        <a:spcBef>
          <a:spcPts val="750"/>
        </a:spcBef>
        <a:buFont typeface="Arial" charset="0"/>
        <a:buChar char="•"/>
        <a:defRPr sz="2997" kern="1200">
          <a:solidFill>
            <a:schemeClr val="tx1"/>
          </a:solidFill>
          <a:latin typeface="Calibri"/>
          <a:ea typeface="宋体"/>
        </a:defRPr>
      </a:lvl3pPr>
      <a:lvl4pPr marL="2395046" lvl="3" indent="-342557" algn="l" defTabSz="1368326">
        <a:lnSpc>
          <a:spcPct val="90000"/>
        </a:lnSpc>
        <a:spcBef>
          <a:spcPts val="750"/>
        </a:spcBef>
        <a:buFont typeface="Arial" charset="0"/>
        <a:buChar char="•"/>
        <a:defRPr sz="2697" kern="1200">
          <a:solidFill>
            <a:schemeClr val="tx1"/>
          </a:solidFill>
          <a:latin typeface="Calibri"/>
          <a:ea typeface="宋体"/>
        </a:defRPr>
      </a:lvl4pPr>
      <a:lvl5pPr marL="3080160" lvl="4" indent="-342557" algn="l" defTabSz="1368326">
        <a:lnSpc>
          <a:spcPct val="90000"/>
        </a:lnSpc>
        <a:spcBef>
          <a:spcPts val="750"/>
        </a:spcBef>
        <a:buFont typeface="Arial" charset="0"/>
        <a:buChar char="•"/>
        <a:defRPr sz="2697" kern="1200">
          <a:solidFill>
            <a:schemeClr val="tx1"/>
          </a:solidFill>
          <a:latin typeface="Calibri"/>
          <a:ea typeface="宋体"/>
        </a:defRPr>
      </a:lvl5pPr>
      <a:lvl6pPr marL="3764322" lvl="5" indent="-342557" algn="l" defTabSz="1368326">
        <a:lnSpc>
          <a:spcPct val="90000"/>
        </a:lnSpc>
        <a:spcBef>
          <a:spcPts val="750"/>
        </a:spcBef>
        <a:buFont typeface="Arial" charset="0"/>
        <a:buChar char="•"/>
        <a:defRPr sz="2697" kern="1200">
          <a:solidFill>
            <a:schemeClr val="tx1"/>
          </a:solidFill>
          <a:latin typeface="Calibri"/>
          <a:ea typeface="宋体"/>
        </a:defRPr>
      </a:lvl6pPr>
      <a:lvl7pPr marL="4448486" lvl="6" indent="-342557" algn="l" defTabSz="1368326">
        <a:lnSpc>
          <a:spcPct val="90000"/>
        </a:lnSpc>
        <a:spcBef>
          <a:spcPts val="750"/>
        </a:spcBef>
        <a:buFont typeface="Arial" charset="0"/>
        <a:buChar char="•"/>
        <a:defRPr sz="2697" kern="1200">
          <a:solidFill>
            <a:schemeClr val="tx1"/>
          </a:solidFill>
          <a:latin typeface="Calibri"/>
          <a:ea typeface="宋体"/>
        </a:defRPr>
      </a:lvl7pPr>
      <a:lvl8pPr marL="5133600" lvl="7" indent="-342557" algn="l" defTabSz="1368326">
        <a:lnSpc>
          <a:spcPct val="90000"/>
        </a:lnSpc>
        <a:spcBef>
          <a:spcPts val="750"/>
        </a:spcBef>
        <a:buFont typeface="Arial" charset="0"/>
        <a:buChar char="•"/>
        <a:defRPr sz="2697" kern="1200">
          <a:solidFill>
            <a:schemeClr val="tx1"/>
          </a:solidFill>
          <a:latin typeface="Calibri"/>
          <a:ea typeface="宋体"/>
        </a:defRPr>
      </a:lvl8pPr>
      <a:lvl9pPr marL="5817762" lvl="8" indent="-342557" algn="l" defTabSz="1368326">
        <a:lnSpc>
          <a:spcPct val="90000"/>
        </a:lnSpc>
        <a:spcBef>
          <a:spcPts val="750"/>
        </a:spcBef>
        <a:buFont typeface="Arial" charset="0"/>
        <a:buChar char="•"/>
        <a:defRPr sz="2697" kern="1200">
          <a:solidFill>
            <a:schemeClr val="tx1"/>
          </a:solidFill>
          <a:latin typeface="Calibri"/>
          <a:ea typeface="宋体"/>
        </a:defRPr>
      </a:lvl9pPr>
    </p:bodyStyle>
    <p:otherStyle>
      <a:lvl1pPr marL="0" lvl="0" algn="l" defTabSz="1368326">
        <a:defRPr sz="2697" kern="1200">
          <a:solidFill>
            <a:schemeClr val="tx1"/>
          </a:solidFill>
          <a:latin typeface="Calibri"/>
          <a:ea typeface="宋体"/>
        </a:defRPr>
      </a:lvl1pPr>
      <a:lvl2pPr marL="684164" lvl="1" algn="l" defTabSz="1368326">
        <a:defRPr sz="2697" kern="1200">
          <a:solidFill>
            <a:schemeClr val="tx1"/>
          </a:solidFill>
          <a:latin typeface="Calibri"/>
          <a:ea typeface="宋体"/>
        </a:defRPr>
      </a:lvl2pPr>
      <a:lvl3pPr marL="1369278" lvl="2" algn="l" defTabSz="1368326">
        <a:defRPr sz="2697" kern="1200">
          <a:solidFill>
            <a:schemeClr val="tx1"/>
          </a:solidFill>
          <a:latin typeface="Calibri"/>
          <a:ea typeface="宋体"/>
        </a:defRPr>
      </a:lvl3pPr>
      <a:lvl4pPr marL="2053440" lvl="3" algn="l" defTabSz="1368326">
        <a:defRPr sz="2697" kern="1200">
          <a:solidFill>
            <a:schemeClr val="tx1"/>
          </a:solidFill>
          <a:latin typeface="Calibri"/>
          <a:ea typeface="宋体"/>
        </a:defRPr>
      </a:lvl4pPr>
      <a:lvl5pPr marL="2737602" lvl="4" algn="l" defTabSz="1368326">
        <a:defRPr sz="2697" kern="1200">
          <a:solidFill>
            <a:schemeClr val="tx1"/>
          </a:solidFill>
          <a:latin typeface="Calibri"/>
          <a:ea typeface="宋体"/>
        </a:defRPr>
      </a:lvl5pPr>
      <a:lvl6pPr marL="3421766" lvl="5" algn="l" defTabSz="1368326">
        <a:defRPr sz="2697" kern="1200">
          <a:solidFill>
            <a:schemeClr val="tx1"/>
          </a:solidFill>
          <a:latin typeface="Calibri"/>
          <a:ea typeface="宋体"/>
        </a:defRPr>
      </a:lvl6pPr>
      <a:lvl7pPr marL="4106879" lvl="6" algn="l" defTabSz="1368326">
        <a:defRPr sz="2697" kern="1200">
          <a:solidFill>
            <a:schemeClr val="tx1"/>
          </a:solidFill>
          <a:latin typeface="Calibri"/>
          <a:ea typeface="宋体"/>
        </a:defRPr>
      </a:lvl7pPr>
      <a:lvl8pPr marL="4791042" lvl="7" algn="l" defTabSz="1368326">
        <a:defRPr sz="2697" kern="1200">
          <a:solidFill>
            <a:schemeClr val="tx1"/>
          </a:solidFill>
          <a:latin typeface="Calibri"/>
          <a:ea typeface="宋体"/>
        </a:defRPr>
      </a:lvl8pPr>
      <a:lvl9pPr marL="5475204" lvl="8" algn="l" defTabSz="1368326">
        <a:defRPr sz="2697" kern="1200">
          <a:solidFill>
            <a:schemeClr val="tx1"/>
          </a:solidFill>
          <a:latin typeface="Calibri"/>
          <a:ea typeface="宋体"/>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09" y="365125"/>
            <a:ext cx="1051697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2385C7BD-767B-E14D-9FB2-3B05672BBF75}" type="datetimeFigureOut">
              <a:rPr kumimoji="1" lang="zh-CN" altLang="en-US" smtClean="0"/>
              <a:t>2022/12/2</a:t>
            </a:fld>
            <a:endParaRPr kumimoji="1" lang="zh-CN" altLang="en-US"/>
          </a:p>
        </p:txBody>
      </p:sp>
      <p:sp>
        <p:nvSpPr>
          <p:cNvPr id="5" name="Footer Placeholder 4"/>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0410223D-FBEA-4844-A063-E6CA64EE6CE7}" type="slidenum">
              <a:rPr kumimoji="1" lang="zh-CN" altLang="en-US" smtClean="0"/>
              <a:t>‹#›</a:t>
            </a:fld>
            <a:endParaRPr kumimoji="1" lang="zh-CN" altLang="en-US"/>
          </a:p>
        </p:txBody>
      </p:sp>
      <p:pic>
        <p:nvPicPr>
          <p:cNvPr id="8" name="图片 7">
            <a:extLst>
              <a:ext uri="{FF2B5EF4-FFF2-40B4-BE49-F238E27FC236}">
                <a16:creationId xmlns:a16="http://schemas.microsoft.com/office/drawing/2014/main" id="{F2691E96-0B4C-0176-3DD7-D3E326BAF6C3}"/>
              </a:ext>
            </a:extLst>
          </p:cNvPr>
          <p:cNvPicPr>
            <a:picLocks noChangeAspect="1"/>
          </p:cNvPicPr>
          <p:nvPr userDrawn="1"/>
        </p:nvPicPr>
        <p:blipFill>
          <a:blip r:embed="rId9"/>
          <a:stretch>
            <a:fillRect/>
          </a:stretch>
        </p:blipFill>
        <p:spPr>
          <a:xfrm>
            <a:off x="0" y="0"/>
            <a:ext cx="12197136" cy="6858000"/>
          </a:xfrm>
          <a:prstGeom prst="rect">
            <a:avLst/>
          </a:prstGeom>
        </p:spPr>
      </p:pic>
      <p:pic>
        <p:nvPicPr>
          <p:cNvPr id="9" name="图片 8">
            <a:extLst>
              <a:ext uri="{FF2B5EF4-FFF2-40B4-BE49-F238E27FC236}">
                <a16:creationId xmlns:a16="http://schemas.microsoft.com/office/drawing/2014/main" id="{E29C528C-BD57-0DC9-8939-504B268E9211}"/>
              </a:ext>
            </a:extLst>
          </p:cNvPr>
          <p:cNvPicPr>
            <a:picLocks noChangeAspect="1"/>
          </p:cNvPicPr>
          <p:nvPr userDrawn="1"/>
        </p:nvPicPr>
        <p:blipFill>
          <a:blip r:embed="rId10">
            <a:alphaModFix amt="50000"/>
          </a:blip>
          <a:stretch>
            <a:fillRect/>
          </a:stretch>
        </p:blipFill>
        <p:spPr>
          <a:xfrm>
            <a:off x="356698" y="537881"/>
            <a:ext cx="2742277" cy="548884"/>
          </a:xfrm>
          <a:prstGeom prst="rect">
            <a:avLst/>
          </a:prstGeom>
        </p:spPr>
      </p:pic>
    </p:spTree>
    <p:extLst>
      <p:ext uri="{BB962C8B-B14F-4D97-AF65-F5344CB8AC3E}">
        <p14:creationId xmlns:p14="http://schemas.microsoft.com/office/powerpoint/2010/main" val="209669858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txStyles>
    <p:titleStyle>
      <a:lvl1pPr algn="l" defTabSz="913486"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486" rtl="0" eaLnBrk="1" latinLnBrk="0" hangingPunct="1">
        <a:defRPr sz="1798" kern="1200">
          <a:solidFill>
            <a:schemeClr val="tx1"/>
          </a:solidFill>
          <a:latin typeface="+mn-lt"/>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8" algn="l" defTabSz="913486" rtl="0" eaLnBrk="1" latinLnBrk="0" hangingPunct="1">
        <a:defRPr sz="1798" kern="1200">
          <a:solidFill>
            <a:schemeClr val="tx1"/>
          </a:solidFill>
          <a:latin typeface="+mn-lt"/>
          <a:ea typeface="+mn-ea"/>
          <a:cs typeface="+mn-cs"/>
        </a:defRPr>
      </a:lvl4pPr>
      <a:lvl5pPr marL="1826971" algn="l" defTabSz="913486" rtl="0" eaLnBrk="1" latinLnBrk="0" hangingPunct="1">
        <a:defRPr sz="1798" kern="1200">
          <a:solidFill>
            <a:schemeClr val="tx1"/>
          </a:solidFill>
          <a:latin typeface="+mn-lt"/>
          <a:ea typeface="+mn-ea"/>
          <a:cs typeface="+mn-cs"/>
        </a:defRPr>
      </a:lvl5pPr>
      <a:lvl6pPr marL="2283714"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0" algn="l" defTabSz="913486" rtl="0" eaLnBrk="1" latinLnBrk="0" hangingPunct="1">
        <a:defRPr sz="1798" kern="1200">
          <a:solidFill>
            <a:schemeClr val="tx1"/>
          </a:solidFill>
          <a:latin typeface="+mn-lt"/>
          <a:ea typeface="+mn-ea"/>
          <a:cs typeface="+mn-cs"/>
        </a:defRPr>
      </a:lvl8pPr>
      <a:lvl9pPr marL="3653942" algn="l" defTabSz="913486"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3" Type="http://schemas.openxmlformats.org/officeDocument/2006/relationships/image" Target="../media/image38.png"/><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45.jpg"/><Relationship Id="rId11" Type="http://schemas.openxmlformats.org/officeDocument/2006/relationships/image" Target="../media/image55.png"/><Relationship Id="rId5" Type="http://schemas.openxmlformats.org/officeDocument/2006/relationships/image" Target="../media/image48.png"/><Relationship Id="rId10" Type="http://schemas.openxmlformats.org/officeDocument/2006/relationships/image" Target="../media/image61.png"/><Relationship Id="rId4" Type="http://schemas.openxmlformats.org/officeDocument/2006/relationships/image" Target="../media/image40.png"/><Relationship Id="rId9" Type="http://schemas.openxmlformats.org/officeDocument/2006/relationships/image" Target="../media/image60.png"/><Relationship Id="rId14" Type="http://schemas.openxmlformats.org/officeDocument/2006/relationships/image" Target="../media/image6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89.png"/><Relationship Id="rId21" Type="http://schemas.openxmlformats.org/officeDocument/2006/relationships/image" Target="../media/image84.png"/><Relationship Id="rId34" Type="http://schemas.openxmlformats.org/officeDocument/2006/relationships/image" Target="../media/image97.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33" Type="http://schemas.openxmlformats.org/officeDocument/2006/relationships/image" Target="../media/image96.png"/><Relationship Id="rId38" Type="http://schemas.openxmlformats.org/officeDocument/2006/relationships/image" Target="../media/image101.png"/><Relationship Id="rId2" Type="http://schemas.openxmlformats.org/officeDocument/2006/relationships/notesSlide" Target="../notesSlides/notesSlide13.xml"/><Relationship Id="rId16" Type="http://schemas.openxmlformats.org/officeDocument/2006/relationships/image" Target="../media/image79.png"/><Relationship Id="rId20" Type="http://schemas.openxmlformats.org/officeDocument/2006/relationships/image" Target="../media/image83.png"/><Relationship Id="rId29" Type="http://schemas.openxmlformats.org/officeDocument/2006/relationships/image" Target="../media/image92.png"/><Relationship Id="rId1" Type="http://schemas.openxmlformats.org/officeDocument/2006/relationships/slideLayout" Target="../slideLayouts/slideLayout25.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png"/><Relationship Id="rId32" Type="http://schemas.openxmlformats.org/officeDocument/2006/relationships/image" Target="../media/image95.png"/><Relationship Id="rId37" Type="http://schemas.openxmlformats.org/officeDocument/2006/relationships/image" Target="../media/image100.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png"/><Relationship Id="rId36" Type="http://schemas.openxmlformats.org/officeDocument/2006/relationships/image" Target="../media/image99.png"/><Relationship Id="rId10" Type="http://schemas.openxmlformats.org/officeDocument/2006/relationships/image" Target="../media/image73.png"/><Relationship Id="rId19" Type="http://schemas.openxmlformats.org/officeDocument/2006/relationships/image" Target="../media/image82.png"/><Relationship Id="rId31" Type="http://schemas.openxmlformats.org/officeDocument/2006/relationships/image" Target="../media/image94.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png"/><Relationship Id="rId30" Type="http://schemas.openxmlformats.org/officeDocument/2006/relationships/image" Target="../media/image93.png"/><Relationship Id="rId35" Type="http://schemas.openxmlformats.org/officeDocument/2006/relationships/image" Target="../media/image98.png"/><Relationship Id="rId8" Type="http://schemas.openxmlformats.org/officeDocument/2006/relationships/image" Target="../media/image71.png"/><Relationship Id="rId3"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6.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notesSlide" Target="../notesSlides/notesSlide15.xml"/><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25.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22.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1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7.xml"/><Relationship Id="rId16" Type="http://schemas.openxmlformats.org/officeDocument/2006/relationships/image" Target="../media/image51.png"/><Relationship Id="rId1" Type="http://schemas.openxmlformats.org/officeDocument/2006/relationships/slideLayout" Target="../slideLayouts/slideLayout2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jp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45.jpg"/><Relationship Id="rId5"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37BB639-6AE2-B501-77D1-5971D2D77FDF}"/>
              </a:ext>
            </a:extLst>
          </p:cNvPr>
          <p:cNvSpPr>
            <a:spLocks noGrp="1"/>
          </p:cNvSpPr>
          <p:nvPr>
            <p:ph type="body" idx="10"/>
          </p:nvPr>
        </p:nvSpPr>
        <p:spPr/>
        <p:txBody>
          <a:bodyPr/>
          <a:lstStyle/>
          <a:p>
            <a:r>
              <a:rPr kumimoji="1" lang="zh-CN" altLang="en-US" dirty="0">
                <a:latin typeface="Microsoft YaHei" panose="020B0503020204020204" pitchFamily="34" charset="-122"/>
                <a:ea typeface="Microsoft YaHei" panose="020B0503020204020204" pitchFamily="34" charset="-122"/>
              </a:rPr>
              <a:t>云产品部</a:t>
            </a:r>
            <a:r>
              <a:rPr kumimoji="1" lang="en-US" altLang="zh-CN" dirty="0" err="1">
                <a:latin typeface="Microsoft YaHei" panose="020B0503020204020204" pitchFamily="34" charset="-122"/>
                <a:ea typeface="Microsoft YaHei" panose="020B0503020204020204" pitchFamily="34" charset="-122"/>
              </a:rPr>
              <a:t>xxxx</a:t>
            </a:r>
            <a:endParaRPr kumimoji="1"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12487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表格 57">
            <a:extLst>
              <a:ext uri="{FF2B5EF4-FFF2-40B4-BE49-F238E27FC236}">
                <a16:creationId xmlns:a16="http://schemas.microsoft.com/office/drawing/2014/main" id="{08314381-B9EE-3EBD-95EE-1C2BC81F2AFC}"/>
              </a:ext>
            </a:extLst>
          </p:cNvPr>
          <p:cNvGraphicFramePr/>
          <p:nvPr>
            <p:extLst>
              <p:ext uri="{D42A27DB-BD31-4B8C-83A1-F6EECF244321}">
                <p14:modId xmlns:p14="http://schemas.microsoft.com/office/powerpoint/2010/main" val="3634051295"/>
              </p:ext>
            </p:extLst>
          </p:nvPr>
        </p:nvGraphicFramePr>
        <p:xfrm>
          <a:off x="197931" y="908050"/>
          <a:ext cx="11931767" cy="5378513"/>
        </p:xfrm>
        <a:graphic>
          <a:graphicData uri="http://schemas.openxmlformats.org/drawingml/2006/table">
            <a:tbl>
              <a:tblPr>
                <a:tableStyleId>{58542034-FE4F-4ADA-92B8-4CA66D0F0DF3}</a:tableStyleId>
              </a:tblPr>
              <a:tblGrid>
                <a:gridCol w="638591">
                  <a:extLst>
                    <a:ext uri="{9D8B030D-6E8A-4147-A177-3AD203B41FA5}">
                      <a16:colId xmlns:a16="http://schemas.microsoft.com/office/drawing/2014/main" val="20000"/>
                    </a:ext>
                  </a:extLst>
                </a:gridCol>
                <a:gridCol w="1679249">
                  <a:extLst>
                    <a:ext uri="{9D8B030D-6E8A-4147-A177-3AD203B41FA5}">
                      <a16:colId xmlns:a16="http://schemas.microsoft.com/office/drawing/2014/main" val="20001"/>
                    </a:ext>
                  </a:extLst>
                </a:gridCol>
                <a:gridCol w="1935407">
                  <a:extLst>
                    <a:ext uri="{9D8B030D-6E8A-4147-A177-3AD203B41FA5}">
                      <a16:colId xmlns:a16="http://schemas.microsoft.com/office/drawing/2014/main" val="20003"/>
                    </a:ext>
                  </a:extLst>
                </a:gridCol>
                <a:gridCol w="4551622">
                  <a:extLst>
                    <a:ext uri="{9D8B030D-6E8A-4147-A177-3AD203B41FA5}">
                      <a16:colId xmlns:a16="http://schemas.microsoft.com/office/drawing/2014/main" val="20004"/>
                    </a:ext>
                  </a:extLst>
                </a:gridCol>
                <a:gridCol w="3126898">
                  <a:extLst>
                    <a:ext uri="{9D8B030D-6E8A-4147-A177-3AD203B41FA5}">
                      <a16:colId xmlns:a16="http://schemas.microsoft.com/office/drawing/2014/main" val="1327483756"/>
                    </a:ext>
                  </a:extLst>
                </a:gridCol>
              </a:tblGrid>
              <a:tr h="424808">
                <a:tc>
                  <a:txBody>
                    <a:bodyPr/>
                    <a:lstStyle/>
                    <a:p>
                      <a:pPr algn="ctr"/>
                      <a:r>
                        <a:rPr lang="zh-CN" sz="1600" b="1" i="0" strike="noStrike" spc="0" dirty="0">
                          <a:solidFill>
                            <a:srgbClr val="FFFFFF"/>
                          </a:solidFill>
                          <a:latin typeface="Microsoft YaHei"/>
                          <a:ea typeface="Microsoft YaHei"/>
                        </a:rPr>
                        <a:t>行业</a:t>
                      </a:r>
                    </a:p>
                  </a:txBody>
                  <a:tcPr anchor="ctr">
                    <a:lnL w="6350" cap="flat" cmpd="sng" algn="ctr">
                      <a:solidFill>
                        <a:srgbClr val="000000"/>
                      </a:solidFill>
                      <a:prstDash val="solid"/>
                      <a:round/>
                      <a:headEnd type="none" w="med" len="med"/>
                      <a:tailEnd type="none" w="med" len="med"/>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solidFill>
                      <a:srgbClr val="0060FF"/>
                    </a:solidFill>
                  </a:tcPr>
                </a:tc>
                <a:tc>
                  <a:txBody>
                    <a:bodyPr/>
                    <a:lstStyle/>
                    <a:p>
                      <a:pPr algn="ctr"/>
                      <a:r>
                        <a:rPr lang="zh-CN" sz="1600" b="1" i="0" strike="noStrike" spc="0" dirty="0">
                          <a:solidFill>
                            <a:srgbClr val="FFFFFF"/>
                          </a:solidFill>
                          <a:latin typeface="Microsoft YaHei"/>
                          <a:ea typeface="Microsoft YaHei"/>
                        </a:rPr>
                        <a:t>标杆场景</a:t>
                      </a:r>
                    </a:p>
                  </a:txBody>
                  <a:tcPr anchor="ctr">
                    <a:lnL w="6350">
                      <a:solidFill>
                        <a:srgbClr val="000000"/>
                      </a:solidFill>
                    </a:lnL>
                    <a:lnR w="6350">
                      <a:solidFill>
                        <a:srgbClr val="000000"/>
                      </a:solidFill>
                    </a:lnR>
                    <a:lnT w="6350">
                      <a:solidFill>
                        <a:srgbClr val="000000"/>
                      </a:solidFill>
                    </a:lnT>
                    <a:lnB w="6350">
                      <a:solidFill>
                        <a:srgbClr val="000000"/>
                      </a:solidFill>
                    </a:lnB>
                    <a:solidFill>
                      <a:srgbClr val="0060FF"/>
                    </a:solidFill>
                  </a:tcPr>
                </a:tc>
                <a:tc>
                  <a:txBody>
                    <a:bodyPr/>
                    <a:lstStyle/>
                    <a:p>
                      <a:pPr algn="ctr"/>
                      <a:r>
                        <a:rPr lang="zh-CN" altLang="en-US" sz="1600" b="1" i="0" strike="noStrike" spc="0" dirty="0">
                          <a:solidFill>
                            <a:srgbClr val="FFFFFF"/>
                          </a:solidFill>
                          <a:latin typeface="Microsoft YaHei"/>
                          <a:ea typeface="Microsoft YaHei"/>
                        </a:rPr>
                        <a:t>标杆客户</a:t>
                      </a:r>
                      <a:endParaRPr lang="zh-CN" sz="1600" b="1" i="0" strike="noStrike" spc="0" dirty="0">
                        <a:solidFill>
                          <a:srgbClr val="FFFFFF"/>
                        </a:solidFill>
                        <a:latin typeface="Microsoft YaHei"/>
                        <a:ea typeface="Microsoft YaHei"/>
                      </a:endParaRPr>
                    </a:p>
                  </a:txBody>
                  <a:tcPr anchor="ctr">
                    <a:lnL w="6350" cap="flat" cmpd="sng" algn="ctr">
                      <a:solidFill>
                        <a:srgbClr val="000000"/>
                      </a:solidFill>
                      <a:prstDash val="solid"/>
                      <a:round/>
                      <a:headEnd type="none" w="med" len="med"/>
                      <a:tailEnd type="none" w="med" len="med"/>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solidFill>
                      <a:srgbClr val="0060FF"/>
                    </a:solidFill>
                  </a:tcPr>
                </a:tc>
                <a:tc>
                  <a:txBody>
                    <a:bodyPr/>
                    <a:lstStyle/>
                    <a:p>
                      <a:pPr algn="ctr"/>
                      <a:r>
                        <a:rPr lang="zh-CN" sz="1600" b="1" i="0" strike="noStrike" spc="0" dirty="0">
                          <a:solidFill>
                            <a:srgbClr val="FFFFFF"/>
                          </a:solidFill>
                          <a:latin typeface="Microsoft YaHei"/>
                          <a:ea typeface="Microsoft YaHei"/>
                        </a:rPr>
                        <a:t>打法策略</a:t>
                      </a:r>
                    </a:p>
                  </a:txBody>
                  <a:tcPr anchor="ctr">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solidFill>
                      <a:srgbClr val="0060FF"/>
                    </a:solidFill>
                  </a:tcPr>
                </a:tc>
                <a:tc>
                  <a:txBody>
                    <a:bodyPr/>
                    <a:lstStyle/>
                    <a:p>
                      <a:pPr marL="0" marR="0" lvl="0" indent="0" algn="ctr" defTabSz="412750" eaLnBrk="1" fontAlgn="auto" latinLnBrk="0" hangingPunct="1">
                        <a:lnSpc>
                          <a:spcPct val="100000"/>
                        </a:lnSpc>
                        <a:spcBef>
                          <a:spcPts val="0"/>
                        </a:spcBef>
                        <a:spcAft>
                          <a:spcPts val="0"/>
                        </a:spcAft>
                        <a:buClrTx/>
                        <a:buSzTx/>
                        <a:buFontTx/>
                        <a:buNone/>
                        <a:tabLst/>
                        <a:defRPr/>
                      </a:pPr>
                      <a:r>
                        <a:rPr lang="zh-CN" altLang="zh-CN" sz="1600" b="1" dirty="0">
                          <a:solidFill>
                            <a:srgbClr val="FFFFFF"/>
                          </a:solidFill>
                          <a:ea typeface="Microsoft YaHei"/>
                        </a:rPr>
                        <a:t>客户案例</a:t>
                      </a:r>
                    </a:p>
                  </a:txBody>
                  <a:tcPr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solidFill>
                      <a:srgbClr val="0060FF"/>
                    </a:solidFill>
                  </a:tcPr>
                </a:tc>
                <a:extLst>
                  <a:ext uri="{0D108BD9-81ED-4DB2-BD59-A6C34878D82A}">
                    <a16:rowId xmlns:a16="http://schemas.microsoft.com/office/drawing/2014/main" val="10000"/>
                  </a:ext>
                </a:extLst>
              </a:tr>
              <a:tr h="587598">
                <a:tc>
                  <a:txBody>
                    <a:bodyPr/>
                    <a:lstStyle/>
                    <a:p>
                      <a:r>
                        <a:rPr lang="zh-CN" altLang="en-US" sz="1400" b="1" dirty="0">
                          <a:solidFill>
                            <a:srgbClr val="000000"/>
                          </a:solidFill>
                          <a:latin typeface="Microsoft YaHei" panose="020B0503020204020204" pitchFamily="34" charset="-122"/>
                          <a:ea typeface="Microsoft YaHei" panose="020B0503020204020204" pitchFamily="34" charset="-122"/>
                        </a:rPr>
                        <a:t>信创</a:t>
                      </a:r>
                      <a:endParaRPr 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l"/>
                      <a:r>
                        <a:rPr lang="zh-CN" altLang="en-US" sz="1400" b="0" i="0" strike="noStrike" spc="0" dirty="0">
                          <a:ln/>
                          <a:solidFill>
                            <a:srgbClr val="000000"/>
                          </a:solidFill>
                          <a:latin typeface="Microsoft YaHei"/>
                          <a:ea typeface="Microsoft YaHei"/>
                        </a:rPr>
                        <a:t>国产数据库</a:t>
                      </a:r>
                      <a:r>
                        <a:rPr lang="zh-CN" altLang="zh-CN" sz="1400" b="0" i="0" strike="noStrike" spc="0" dirty="0">
                          <a:ln/>
                          <a:solidFill>
                            <a:srgbClr val="000000"/>
                          </a:solidFill>
                          <a:latin typeface="Microsoft YaHei"/>
                          <a:ea typeface="Microsoft YaHei"/>
                        </a:rPr>
                        <a:t>替换央国企综合办公系统</a:t>
                      </a:r>
                    </a:p>
                  </a:txBody>
                  <a:tcPr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tcPr>
                </a:tc>
                <a:tc>
                  <a:txBody>
                    <a:bodyPr/>
                    <a:lstStyle/>
                    <a:p>
                      <a:pPr algn="l">
                        <a:lnSpc>
                          <a:spcPct val="150000"/>
                        </a:lnSpc>
                      </a:pPr>
                      <a:r>
                        <a:rPr lang="zh-CN" altLang="zh-CN" sz="1400" b="0" i="0" strike="noStrike" spc="0" dirty="0">
                          <a:ln/>
                          <a:solidFill>
                            <a:srgbClr val="000000"/>
                          </a:solidFill>
                          <a:latin typeface="Microsoft YaHei"/>
                          <a:ea typeface="Microsoft YaHei"/>
                        </a:rPr>
                        <a:t>央国企集团</a:t>
                      </a:r>
                      <a:endParaRPr 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12750" eaLnBrk="1" fontAlgn="auto" latinLnBrk="0" hangingPunct="1">
                        <a:lnSpc>
                          <a:spcPct val="150000"/>
                        </a:lnSpc>
                        <a:spcBef>
                          <a:spcPts val="0"/>
                        </a:spcBef>
                        <a:spcAft>
                          <a:spcPts val="0"/>
                        </a:spcAft>
                        <a:buClrTx/>
                        <a:buSzTx/>
                        <a:buFontTx/>
                        <a:buNone/>
                        <a:tabLst/>
                        <a:defRPr/>
                      </a:pPr>
                      <a:r>
                        <a:rPr lang="zh-CN" altLang="zh-CN" sz="1400" b="0" i="0" strike="noStrike" spc="0" dirty="0">
                          <a:ln/>
                          <a:solidFill>
                            <a:srgbClr val="000000"/>
                          </a:solidFill>
                          <a:latin typeface="Microsoft YaHei"/>
                          <a:ea typeface="Microsoft YaHei"/>
                        </a:rPr>
                        <a:t>推出</a:t>
                      </a:r>
                      <a:r>
                        <a:rPr lang="en-US" altLang="zh-CN" sz="1400" b="1" i="0" strike="noStrike" spc="0" dirty="0">
                          <a:ln/>
                          <a:solidFill>
                            <a:srgbClr val="0060FF"/>
                          </a:solidFill>
                          <a:latin typeface="Microsoft YaHei"/>
                          <a:ea typeface="Microsoft YaHei"/>
                        </a:rPr>
                        <a:t>TDSQL-</a:t>
                      </a:r>
                      <a:r>
                        <a:rPr lang="zh-CN" altLang="zh-CN" sz="1400" b="1" i="0" strike="noStrike" spc="0" dirty="0">
                          <a:ln/>
                          <a:solidFill>
                            <a:srgbClr val="0060FF"/>
                          </a:solidFill>
                          <a:latin typeface="Microsoft YaHei"/>
                          <a:ea typeface="Microsoft YaHei"/>
                        </a:rPr>
                        <a:t>信创版</a:t>
                      </a:r>
                      <a:r>
                        <a:rPr lang="zh-CN" altLang="en-US" sz="1400" b="0" i="0" strike="noStrike" spc="0" dirty="0">
                          <a:ln/>
                          <a:solidFill>
                            <a:srgbClr val="000000"/>
                          </a:solidFill>
                          <a:latin typeface="Microsoft YaHei"/>
                          <a:ea typeface="Microsoft YaHei"/>
                        </a:rPr>
                        <a:t>，</a:t>
                      </a:r>
                      <a:r>
                        <a:rPr lang="zh-CN" altLang="zh-CN" sz="1400" b="0" i="0" strike="noStrike" spc="0" dirty="0">
                          <a:ln/>
                          <a:solidFill>
                            <a:srgbClr val="000000"/>
                          </a:solidFill>
                          <a:latin typeface="Microsoft YaHei"/>
                          <a:ea typeface="Microsoft YaHei"/>
                        </a:rPr>
                        <a:t>小型化</a:t>
                      </a:r>
                      <a:r>
                        <a:rPr lang="zh-CN" altLang="en-US" sz="1400" b="0" i="0" strike="noStrike" spc="0" dirty="0">
                          <a:ln/>
                          <a:solidFill>
                            <a:srgbClr val="000000"/>
                          </a:solidFill>
                          <a:latin typeface="Microsoft YaHei"/>
                          <a:ea typeface="Microsoft YaHei"/>
                        </a:rPr>
                        <a:t>、</a:t>
                      </a:r>
                      <a:r>
                        <a:rPr lang="zh-CN" altLang="zh-CN" sz="1400" b="0" i="0" strike="noStrike" spc="0" dirty="0">
                          <a:ln/>
                          <a:solidFill>
                            <a:srgbClr val="000000"/>
                          </a:solidFill>
                          <a:latin typeface="Microsoft YaHei"/>
                          <a:ea typeface="Microsoft YaHei"/>
                        </a:rPr>
                        <a:t>低单价</a:t>
                      </a:r>
                      <a:r>
                        <a:rPr lang="zh-CN" altLang="en-US" sz="1400" b="0" i="0" strike="noStrike" spc="0" dirty="0">
                          <a:ln/>
                          <a:solidFill>
                            <a:srgbClr val="000000"/>
                          </a:solidFill>
                          <a:latin typeface="Microsoft YaHei"/>
                          <a:ea typeface="Microsoft YaHei"/>
                        </a:rPr>
                        <a:t>、</a:t>
                      </a:r>
                      <a:r>
                        <a:rPr lang="zh-CN" altLang="zh-CN" sz="1400" b="0" i="0" strike="noStrike" spc="0" dirty="0">
                          <a:ln/>
                          <a:solidFill>
                            <a:srgbClr val="000000"/>
                          </a:solidFill>
                          <a:latin typeface="Microsoft YaHei"/>
                          <a:ea typeface="Microsoft YaHei"/>
                        </a:rPr>
                        <a:t>兼容</a:t>
                      </a:r>
                      <a:r>
                        <a:rPr lang="en-US" altLang="zh-CN" sz="1400" b="0" i="0" strike="noStrike" spc="0" dirty="0">
                          <a:ln/>
                          <a:solidFill>
                            <a:srgbClr val="000000"/>
                          </a:solidFill>
                          <a:latin typeface="Microsoft YaHei"/>
                          <a:ea typeface="Microsoft YaHei"/>
                        </a:rPr>
                        <a:t>Oracle</a:t>
                      </a:r>
                      <a:endParaRPr lang="zh-CN" altLang="zh-CN" sz="1400" b="0" i="0" strike="noStrike" spc="0" dirty="0">
                        <a:ln/>
                        <a:solidFill>
                          <a:srgbClr val="000000"/>
                        </a:solidFill>
                        <a:latin typeface="Microsoft YaHei"/>
                        <a:ea typeface="Microsoft YaHei"/>
                      </a:endParaRPr>
                    </a:p>
                  </a:txBody>
                  <a:tcPr marL="72000" marR="72000" marT="358" marB="17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tcPr>
                </a:tc>
                <a:tc rowSpan="7">
                  <a:txBody>
                    <a:bodyPr/>
                    <a:lstStyle/>
                    <a:p>
                      <a:pPr algn="l">
                        <a:lnSpc>
                          <a:spcPct val="150000"/>
                        </a:lnSpc>
                      </a:pPr>
                      <a:endParaRPr lang="zh-CN" altLang="en-US" sz="1200" b="0" i="0" u="none" strike="noStrike" spc="0" baseline="0" dirty="0">
                        <a:solidFill>
                          <a:srgbClr val="000000"/>
                        </a:solidFill>
                        <a:latin typeface="Microsoft YaHei" panose="020B0503020204020204" pitchFamily="34" charset="-122"/>
                        <a:ea typeface="Microsoft YaHei" panose="020B0503020204020204" pitchFamily="34" charset="-122"/>
                        <a:cs typeface="+mn-cs"/>
                      </a:endParaRPr>
                    </a:p>
                  </a:txBody>
                  <a:tcPr anchor="ctr">
                    <a:lnL w="6350" cap="flat" cmpd="sng" algn="ctr">
                      <a:solidFill>
                        <a:srgbClr val="000000"/>
                      </a:solidFill>
                      <a:prstDash val="solid"/>
                      <a:round/>
                      <a:headEnd type="none" w="med" len="med"/>
                      <a:tailEnd type="none" w="med" len="med"/>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4622">
                <a:tc rowSpan="2">
                  <a:txBody>
                    <a:bodyPr/>
                    <a:lstStyle/>
                    <a:p>
                      <a:r>
                        <a:rPr lang="zh-CN" altLang="en-US" sz="1400" b="1" dirty="0">
                          <a:solidFill>
                            <a:srgbClr val="000000"/>
                          </a:solidFill>
                          <a:latin typeface="Microsoft YaHei" panose="020B0503020204020204" pitchFamily="34" charset="-122"/>
                          <a:ea typeface="Microsoft YaHei" panose="020B0503020204020204" pitchFamily="34" charset="-122"/>
                        </a:rPr>
                        <a:t>政务</a:t>
                      </a:r>
                      <a:endParaRPr 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a:r>
                        <a:rPr lang="zh-CN" altLang="en-US" sz="1400" b="0" i="0" strike="noStrike" spc="0" dirty="0">
                          <a:ln/>
                          <a:solidFill>
                            <a:srgbClr val="000000"/>
                          </a:solidFill>
                          <a:latin typeface="Microsoft YaHei"/>
                          <a:ea typeface="Microsoft YaHei"/>
                        </a:rPr>
                        <a:t>国产数据库</a:t>
                      </a:r>
                      <a:r>
                        <a:rPr lang="zh-CN" altLang="zh-CN" sz="1400" b="0" i="0" strike="noStrike" spc="0" dirty="0">
                          <a:ln/>
                          <a:solidFill>
                            <a:srgbClr val="000000"/>
                          </a:solidFill>
                          <a:latin typeface="Microsoft YaHei"/>
                          <a:ea typeface="Microsoft YaHei"/>
                        </a:rPr>
                        <a:t>替换央国企综合办公系统</a:t>
                      </a:r>
                      <a:endParaRPr lang="en-US" alt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tcPr>
                </a:tc>
                <a:tc>
                  <a:txBody>
                    <a:bodyPr/>
                    <a:lstStyle/>
                    <a:p>
                      <a:pPr algn="l">
                        <a:lnSpc>
                          <a:spcPct val="150000"/>
                        </a:lnSpc>
                      </a:pPr>
                      <a:r>
                        <a:rPr lang="zh-CN" altLang="zh-CN" sz="1400" b="0" i="0" strike="noStrike" spc="0" dirty="0">
                          <a:ln/>
                          <a:solidFill>
                            <a:srgbClr val="000000"/>
                          </a:solidFill>
                          <a:latin typeface="Microsoft YaHei"/>
                          <a:ea typeface="Microsoft YaHei"/>
                        </a:rPr>
                        <a:t>国税“金税四期工程</a:t>
                      </a:r>
                      <a:r>
                        <a:rPr lang="zh-CN" altLang="en-US" sz="1400" b="0" i="0" strike="noStrike" spc="0" dirty="0">
                          <a:ln/>
                          <a:solidFill>
                            <a:srgbClr val="000000"/>
                          </a:solidFill>
                          <a:latin typeface="Microsoft YaHei"/>
                          <a:ea typeface="Microsoft YaHei"/>
                        </a:rPr>
                        <a:t>”</a:t>
                      </a:r>
                      <a:endParaRPr 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12750" eaLnBrk="1" fontAlgn="auto" latinLnBrk="0" hangingPunct="1">
                        <a:lnSpc>
                          <a:spcPct val="150000"/>
                        </a:lnSpc>
                        <a:spcBef>
                          <a:spcPts val="0"/>
                        </a:spcBef>
                        <a:spcAft>
                          <a:spcPts val="0"/>
                        </a:spcAft>
                        <a:buClrTx/>
                        <a:buSzTx/>
                        <a:buFontTx/>
                        <a:buNone/>
                        <a:tabLst/>
                        <a:defRPr/>
                      </a:pPr>
                      <a:r>
                        <a:rPr lang="zh-CN" altLang="zh-CN" sz="1400" b="0" dirty="0">
                          <a:latin typeface="Microsoft YaHei"/>
                          <a:ea typeface="Microsoft YaHei"/>
                        </a:rPr>
                        <a:t>加强</a:t>
                      </a:r>
                      <a:r>
                        <a:rPr lang="en-US" altLang="zh-CN" sz="1400" b="1" dirty="0">
                          <a:solidFill>
                            <a:srgbClr val="0060FF"/>
                          </a:solidFill>
                          <a:latin typeface="Microsoft YaHei"/>
                          <a:ea typeface="Microsoft YaHei"/>
                        </a:rPr>
                        <a:t>TDSQL</a:t>
                      </a:r>
                      <a:r>
                        <a:rPr lang="zh-CN" altLang="zh-CN" sz="1400" b="1" dirty="0">
                          <a:solidFill>
                            <a:srgbClr val="0060FF"/>
                          </a:solidFill>
                          <a:latin typeface="Microsoft YaHei"/>
                          <a:ea typeface="Microsoft YaHei"/>
                        </a:rPr>
                        <a:t>生态建设</a:t>
                      </a:r>
                      <a:r>
                        <a:rPr lang="zh-CN" altLang="zh-CN" sz="1400" b="0" dirty="0">
                          <a:latin typeface="Microsoft YaHei"/>
                          <a:ea typeface="Microsoft YaHei"/>
                        </a:rPr>
                        <a:t>，全力投入</a:t>
                      </a:r>
                      <a:r>
                        <a:rPr lang="en-US" altLang="zh-CN" sz="1400" b="0" dirty="0">
                          <a:latin typeface="Microsoft YaHei"/>
                          <a:ea typeface="Microsoft YaHei"/>
                        </a:rPr>
                        <a:t>ISV</a:t>
                      </a:r>
                      <a:r>
                        <a:rPr lang="zh-CN" altLang="zh-CN" sz="1400" b="0" dirty="0">
                          <a:latin typeface="Microsoft YaHei"/>
                          <a:ea typeface="Microsoft YaHei"/>
                        </a:rPr>
                        <a:t>适配</a:t>
                      </a:r>
                      <a:r>
                        <a:rPr lang="zh-CN" altLang="en-US" sz="1400" b="0" dirty="0">
                          <a:latin typeface="Microsoft YaHei"/>
                          <a:ea typeface="Microsoft YaHei"/>
                        </a:rPr>
                        <a:t>，走</a:t>
                      </a:r>
                      <a:r>
                        <a:rPr lang="zh-CN" altLang="zh-CN" sz="1400" b="0" dirty="0">
                          <a:latin typeface="Microsoft YaHei"/>
                          <a:ea typeface="Microsoft YaHei"/>
                        </a:rPr>
                        <a:t>被集成策略</a:t>
                      </a:r>
                      <a:endParaRPr lang="zh-CN" altLang="zh-CN" sz="1400" b="0" i="0" u="none" strike="noStrike" spc="0" baseline="0" dirty="0">
                        <a:solidFill>
                          <a:srgbClr val="000000"/>
                        </a:solidFill>
                        <a:latin typeface="Microsoft YaHei" panose="020B0503020204020204" pitchFamily="34" charset="-122"/>
                        <a:ea typeface="Microsoft YaHei" panose="020B0503020204020204" pitchFamily="34" charset="-122"/>
                        <a:cs typeface="+mn-cs"/>
                      </a:endParaRPr>
                    </a:p>
                  </a:txBody>
                  <a:tcPr marL="72000" marR="72000" marT="358" marB="17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77784548"/>
                  </a:ext>
                </a:extLst>
              </a:tr>
              <a:tr h="298023">
                <a:tc vMerge="1">
                  <a:txBody>
                    <a:bodyPr/>
                    <a:lstStyle/>
                    <a:p>
                      <a:endParaRPr 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CN" altLang="en-US"/>
                    </a:p>
                  </a:txBody>
                  <a:tcPr/>
                </a:tc>
                <a:tc rowSpan="2">
                  <a:txBody>
                    <a:bodyPr/>
                    <a:lstStyle/>
                    <a:p>
                      <a:pPr algn="l">
                        <a:lnSpc>
                          <a:spcPct val="150000"/>
                        </a:lnSpc>
                      </a:pPr>
                      <a:r>
                        <a:rPr lang="zh-CN" altLang="en-US" sz="1400" b="0">
                          <a:solidFill>
                            <a:srgbClr val="000000"/>
                          </a:solidFill>
                          <a:latin typeface="Microsoft YaHei" panose="020B0503020204020204" pitchFamily="34" charset="-122"/>
                          <a:ea typeface="Microsoft YaHei" panose="020B0503020204020204" pitchFamily="34" charset="-122"/>
                        </a:rPr>
                        <a:t>国双</a:t>
                      </a:r>
                      <a:endParaRPr 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0" marR="0" lvl="0" indent="0" algn="l" defTabSz="412750" eaLnBrk="1" fontAlgn="auto" latinLnBrk="0" hangingPunct="1">
                        <a:lnSpc>
                          <a:spcPct val="150000"/>
                        </a:lnSpc>
                        <a:spcBef>
                          <a:spcPts val="0"/>
                        </a:spcBef>
                        <a:spcAft>
                          <a:spcPts val="0"/>
                        </a:spcAft>
                        <a:buClrTx/>
                        <a:buSzTx/>
                        <a:buFontTx/>
                        <a:buNone/>
                        <a:tabLst/>
                        <a:defRPr/>
                      </a:pPr>
                      <a:r>
                        <a:rPr lang="zh-CN" altLang="zh-CN" sz="1400" b="0" i="0" strike="noStrike" spc="0" dirty="0">
                          <a:ln/>
                          <a:solidFill>
                            <a:srgbClr val="000000"/>
                          </a:solidFill>
                          <a:latin typeface="Microsoft YaHei"/>
                          <a:ea typeface="Microsoft YaHei"/>
                        </a:rPr>
                        <a:t>紧跟信创浪潮，以</a:t>
                      </a:r>
                      <a:r>
                        <a:rPr lang="zh-CN" altLang="zh-CN" sz="1400" b="1" i="0" strike="noStrike" spc="0" dirty="0">
                          <a:ln/>
                          <a:solidFill>
                            <a:srgbClr val="0060FF"/>
                          </a:solidFill>
                          <a:latin typeface="Microsoft YaHei"/>
                          <a:ea typeface="Microsoft YaHei"/>
                        </a:rPr>
                        <a:t>能源行业三产科技公司OEM TDSQL</a:t>
                      </a:r>
                      <a:r>
                        <a:rPr lang="zh-CN" altLang="zh-CN" sz="1400" b="0" i="0" strike="noStrike" spc="0" dirty="0">
                          <a:ln/>
                          <a:solidFill>
                            <a:srgbClr val="000000"/>
                          </a:solidFill>
                          <a:latin typeface="Microsoft YaHei"/>
                          <a:ea typeface="Microsoft YaHei"/>
                        </a:rPr>
                        <a:t>为抓手进入能源行业</a:t>
                      </a:r>
                      <a:endParaRPr lang="zh-CN" altLang="zh-CN" sz="1400" b="0" i="0" u="none" strike="noStrike" spc="0" baseline="0" dirty="0">
                        <a:solidFill>
                          <a:srgbClr val="000000"/>
                        </a:solidFill>
                        <a:latin typeface="Microsoft YaHei" panose="020B0503020204020204" pitchFamily="34" charset="-122"/>
                        <a:ea typeface="Microsoft YaHei" panose="020B0503020204020204" pitchFamily="34" charset="-122"/>
                        <a:cs typeface="+mn-cs"/>
                      </a:endParaRPr>
                    </a:p>
                  </a:txBody>
                  <a:tcPr marL="72000" marR="72000" marT="358" marB="17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3322264292"/>
                  </a:ext>
                </a:extLst>
              </a:tr>
              <a:tr h="754923">
                <a:tc>
                  <a:txBody>
                    <a:bodyPr/>
                    <a:lstStyle/>
                    <a:p>
                      <a:r>
                        <a:rPr lang="zh-CN" altLang="en-US" sz="1400" b="1">
                          <a:solidFill>
                            <a:srgbClr val="000000"/>
                          </a:solidFill>
                          <a:latin typeface="Microsoft YaHei" panose="020B0503020204020204" pitchFamily="34" charset="-122"/>
                          <a:ea typeface="Microsoft YaHei" panose="020B0503020204020204" pitchFamily="34" charset="-122"/>
                        </a:rPr>
                        <a:t>能源</a:t>
                      </a:r>
                      <a:endParaRPr 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a:r>
                        <a:rPr lang="zh-CN" altLang="en-US" sz="1400" b="0" i="0" strike="noStrike" spc="0" dirty="0">
                          <a:ln/>
                          <a:solidFill>
                            <a:srgbClr val="000000"/>
                          </a:solidFill>
                          <a:latin typeface="Microsoft YaHei"/>
                          <a:ea typeface="Microsoft YaHei"/>
                        </a:rPr>
                        <a:t>国产数据库</a:t>
                      </a:r>
                      <a:r>
                        <a:rPr lang="zh-CN" altLang="zh-CN" sz="1400" b="0" i="0" strike="noStrike" spc="0" dirty="0">
                          <a:ln/>
                          <a:solidFill>
                            <a:srgbClr val="000000"/>
                          </a:solidFill>
                          <a:latin typeface="Microsoft YaHei"/>
                          <a:ea typeface="Microsoft YaHei"/>
                        </a:rPr>
                        <a:t>替换央国企综合办公系统</a:t>
                      </a:r>
                      <a:endParaRPr lang="en-US" alt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tcPr>
                </a:tc>
                <a:tc vMerge="1">
                  <a:txBody>
                    <a:bodyPr/>
                    <a:lstStyle/>
                    <a:p>
                      <a:pPr algn="l">
                        <a:lnSpc>
                          <a:spcPct val="150000"/>
                        </a:lnSpc>
                      </a:pPr>
                      <a:r>
                        <a:rPr lang="zh-CN" altLang="en-US" sz="1400" b="0">
                          <a:solidFill>
                            <a:srgbClr val="000000"/>
                          </a:solidFill>
                          <a:latin typeface="Microsoft YaHei" panose="020B0503020204020204" pitchFamily="34" charset="-122"/>
                          <a:ea typeface="Microsoft YaHei" panose="020B0503020204020204" pitchFamily="34" charset="-122"/>
                        </a:rPr>
                        <a:t>国双</a:t>
                      </a:r>
                      <a:endParaRPr 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marL="0" marR="0" lvl="0" indent="0" algn="l" defTabSz="412750" eaLnBrk="1" fontAlgn="auto" latinLnBrk="0" hangingPunct="1">
                        <a:lnSpc>
                          <a:spcPct val="150000"/>
                        </a:lnSpc>
                        <a:spcBef>
                          <a:spcPts val="0"/>
                        </a:spcBef>
                        <a:spcAft>
                          <a:spcPts val="0"/>
                        </a:spcAft>
                        <a:buClrTx/>
                        <a:buSzTx/>
                        <a:buFontTx/>
                        <a:buNone/>
                        <a:tabLst/>
                        <a:defRPr/>
                      </a:pPr>
                      <a:r>
                        <a:rPr lang="zh-CN" altLang="zh-CN" sz="1400" b="0" i="0" strike="noStrike" spc="0" dirty="0">
                          <a:ln/>
                          <a:solidFill>
                            <a:srgbClr val="000000"/>
                          </a:solidFill>
                          <a:latin typeface="Microsoft YaHei"/>
                          <a:ea typeface="Microsoft YaHei"/>
                        </a:rPr>
                        <a:t>紧跟信创浪潮，以</a:t>
                      </a:r>
                      <a:r>
                        <a:rPr lang="zh-CN" altLang="zh-CN" sz="1400" b="1" i="0" strike="noStrike" spc="0" dirty="0">
                          <a:ln/>
                          <a:solidFill>
                            <a:srgbClr val="0060FF"/>
                          </a:solidFill>
                          <a:latin typeface="Microsoft YaHei"/>
                          <a:ea typeface="Microsoft YaHei"/>
                        </a:rPr>
                        <a:t>能源行业三产科技公司OEM TDSQL</a:t>
                      </a:r>
                      <a:r>
                        <a:rPr lang="zh-CN" altLang="zh-CN" sz="1400" b="0" i="0" strike="noStrike" spc="0" dirty="0">
                          <a:ln/>
                          <a:solidFill>
                            <a:srgbClr val="000000"/>
                          </a:solidFill>
                          <a:latin typeface="Microsoft YaHei"/>
                          <a:ea typeface="Microsoft YaHei"/>
                        </a:rPr>
                        <a:t>为抓手进入能源行业</a:t>
                      </a:r>
                      <a:endParaRPr lang="zh-CN" altLang="zh-CN" sz="1400" b="0" i="0" u="none" strike="noStrike" spc="0" baseline="0" dirty="0">
                        <a:solidFill>
                          <a:srgbClr val="000000"/>
                        </a:solidFill>
                        <a:latin typeface="Microsoft YaHei" panose="020B0503020204020204" pitchFamily="34" charset="-122"/>
                        <a:ea typeface="Microsoft YaHei" panose="020B0503020204020204" pitchFamily="34" charset="-122"/>
                        <a:cs typeface="+mn-cs"/>
                      </a:endParaRPr>
                    </a:p>
                  </a:txBody>
                  <a:tcPr marL="72000" marR="72000" marT="358" marB="17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267807264"/>
                  </a:ext>
                </a:extLst>
              </a:tr>
              <a:tr h="1022645">
                <a:tc>
                  <a:txBody>
                    <a:bodyPr/>
                    <a:lstStyle/>
                    <a:p>
                      <a:r>
                        <a:rPr lang="zh-CN" altLang="en-US" sz="1400" b="1" dirty="0">
                          <a:solidFill>
                            <a:srgbClr val="000000"/>
                          </a:solidFill>
                          <a:latin typeface="Microsoft YaHei" panose="020B0503020204020204" pitchFamily="34" charset="-122"/>
                          <a:ea typeface="Microsoft YaHei" panose="020B0503020204020204" pitchFamily="34" charset="-122"/>
                        </a:rPr>
                        <a:t>泛互</a:t>
                      </a:r>
                      <a:endParaRPr 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zh-CN" altLang="zh-CN" sz="1400" b="0" dirty="0">
                          <a:latin typeface="Microsoft YaHei"/>
                          <a:ea typeface="Microsoft YaHei"/>
                        </a:rPr>
                        <a:t>降本增效</a:t>
                      </a:r>
                      <a:endParaRPr lang="en-US" altLang="zh-CN" sz="1400" b="0" dirty="0">
                        <a:latin typeface="Microsoft YaHei"/>
                        <a:ea typeface="Microsoft YaHei"/>
                      </a:endParaRPr>
                    </a:p>
                    <a:p>
                      <a:pPr algn="l"/>
                      <a:r>
                        <a:rPr lang="zh-CN" altLang="en-US" sz="1400" b="0" dirty="0">
                          <a:solidFill>
                            <a:srgbClr val="000000"/>
                          </a:solidFill>
                          <a:latin typeface="Microsoft YaHei"/>
                          <a:ea typeface="Microsoft YaHei"/>
                        </a:rPr>
                        <a:t>安全监管</a:t>
                      </a:r>
                      <a:endParaRPr lang="en-US" altLang="zh-CN" sz="1400" b="0" dirty="0">
                        <a:solidFill>
                          <a:srgbClr val="000000"/>
                        </a:solidFill>
                        <a:latin typeface="Microsoft YaHei"/>
                        <a:ea typeface="Microsoft YaHei"/>
                      </a:endParaRPr>
                    </a:p>
                    <a:p>
                      <a:pPr algn="l"/>
                      <a:r>
                        <a:rPr lang="zh-CN" altLang="en-US" sz="1400" b="0" dirty="0">
                          <a:solidFill>
                            <a:srgbClr val="000000"/>
                          </a:solidFill>
                          <a:latin typeface="Microsoft YaHei"/>
                          <a:ea typeface="Microsoft YaHei"/>
                        </a:rPr>
                        <a:t>数据安全</a:t>
                      </a:r>
                      <a:endParaRPr lang="en-US" alt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a:solidFill>
                        <a:srgbClr val="000000"/>
                      </a:solidFill>
                    </a:lnB>
                  </a:tcPr>
                </a:tc>
                <a:tc>
                  <a:txBody>
                    <a:bodyPr/>
                    <a:lstStyle/>
                    <a:p>
                      <a:pPr algn="l">
                        <a:lnSpc>
                          <a:spcPct val="150000"/>
                        </a:lnSpc>
                      </a:pPr>
                      <a:r>
                        <a:rPr lang="zh-CN" altLang="en-US" sz="1400" b="0" dirty="0">
                          <a:solidFill>
                            <a:srgbClr val="000000"/>
                          </a:solidFill>
                          <a:latin typeface="Microsoft YaHei" panose="020B0503020204020204" pitchFamily="34" charset="-122"/>
                          <a:ea typeface="Microsoft YaHei" panose="020B0503020204020204" pitchFamily="34" charset="-122"/>
                        </a:rPr>
                        <a:t>拼多多、富途等</a:t>
                      </a:r>
                      <a:endParaRPr 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lnSpc>
                          <a:spcPct val="130000"/>
                        </a:lnSpc>
                      </a:pPr>
                      <a:r>
                        <a:rPr lang="zh-CN" altLang="zh-CN" sz="1400" b="1" dirty="0">
                          <a:solidFill>
                            <a:srgbClr val="0060FF"/>
                          </a:solidFill>
                          <a:latin typeface="Microsoft YaHei"/>
                          <a:ea typeface="Microsoft YaHei"/>
                        </a:rPr>
                        <a:t>新一代云原生数据库</a:t>
                      </a:r>
                      <a:r>
                        <a:rPr lang="en-US" altLang="zh-CN" sz="1400" b="1" dirty="0">
                          <a:solidFill>
                            <a:srgbClr val="0060FF"/>
                          </a:solidFill>
                          <a:latin typeface="Microsoft YaHei"/>
                          <a:ea typeface="Microsoft YaHei"/>
                        </a:rPr>
                        <a:t>TDSQL-C</a:t>
                      </a:r>
                      <a:r>
                        <a:rPr lang="zh-CN" altLang="zh-CN" sz="1400" b="0" dirty="0">
                          <a:latin typeface="Microsoft YaHei"/>
                          <a:ea typeface="Microsoft YaHei"/>
                        </a:rPr>
                        <a:t>计算存储分离架构，成本降低</a:t>
                      </a:r>
                      <a:r>
                        <a:rPr lang="en-US" altLang="zh-CN" sz="1400" b="0" dirty="0">
                          <a:latin typeface="Microsoft YaHei"/>
                          <a:ea typeface="Microsoft YaHei"/>
                        </a:rPr>
                        <a:t>20%</a:t>
                      </a:r>
                      <a:r>
                        <a:rPr lang="zh-CN" altLang="en-US" sz="1400" b="0" dirty="0">
                          <a:latin typeface="Microsoft YaHei"/>
                          <a:ea typeface="Microsoft YaHei"/>
                        </a:rPr>
                        <a:t>，</a:t>
                      </a:r>
                      <a:r>
                        <a:rPr lang="en-US" altLang="zh-CN" sz="1400" b="0" dirty="0" err="1">
                          <a:latin typeface="Microsoft YaHei"/>
                          <a:ea typeface="Microsoft YaHei"/>
                        </a:rPr>
                        <a:t>winback</a:t>
                      </a:r>
                      <a:r>
                        <a:rPr lang="zh-CN" altLang="en-US" sz="1400" b="0" dirty="0">
                          <a:latin typeface="Microsoft YaHei"/>
                          <a:ea typeface="Microsoft YaHei"/>
                        </a:rPr>
                        <a:t>友商自建数据库</a:t>
                      </a:r>
                      <a:endParaRPr lang="en-US" altLang="zh-CN" sz="1400" b="0" dirty="0">
                        <a:latin typeface="Microsoft YaHei"/>
                        <a:ea typeface="Microsoft YaHei"/>
                      </a:endParaRPr>
                    </a:p>
                    <a:p>
                      <a:pPr algn="l">
                        <a:lnSpc>
                          <a:spcPct val="130000"/>
                        </a:lnSpc>
                      </a:pPr>
                      <a:r>
                        <a:rPr lang="zh-CN" altLang="zh-CN" sz="1400" b="0" i="0" strike="noStrike" spc="0" dirty="0">
                          <a:ln/>
                          <a:solidFill>
                            <a:srgbClr val="000000"/>
                          </a:solidFill>
                          <a:latin typeface="Microsoft YaHei"/>
                          <a:ea typeface="Microsoft YaHei"/>
                        </a:rPr>
                        <a:t>数据库备份、分析实例、归档链路、审计等</a:t>
                      </a:r>
                      <a:r>
                        <a:rPr lang="zh-CN" altLang="zh-CN" sz="1400" b="1" dirty="0">
                          <a:solidFill>
                            <a:srgbClr val="0060FF"/>
                          </a:solidFill>
                          <a:latin typeface="Microsoft YaHei"/>
                          <a:ea typeface="Microsoft YaHei"/>
                        </a:rPr>
                        <a:t>数据库</a:t>
                      </a:r>
                      <a:r>
                        <a:rPr lang="en-US" altLang="zh-CN" sz="1400" b="1" dirty="0">
                          <a:solidFill>
                            <a:srgbClr val="0060FF"/>
                          </a:solidFill>
                          <a:latin typeface="Microsoft YaHei"/>
                          <a:ea typeface="Microsoft YaHei"/>
                        </a:rPr>
                        <a:t>SaaS</a:t>
                      </a:r>
                      <a:r>
                        <a:rPr lang="zh-CN" altLang="zh-CN" sz="1400" b="1" dirty="0">
                          <a:solidFill>
                            <a:srgbClr val="0060FF"/>
                          </a:solidFill>
                          <a:latin typeface="Microsoft YaHei"/>
                          <a:ea typeface="Microsoft YaHei"/>
                        </a:rPr>
                        <a:t>服务</a:t>
                      </a:r>
                      <a:r>
                        <a:rPr lang="zh-CN" altLang="en-US" sz="1400" b="1" dirty="0">
                          <a:solidFill>
                            <a:srgbClr val="0060FF"/>
                          </a:solidFill>
                          <a:latin typeface="Microsoft YaHei"/>
                          <a:ea typeface="Microsoft YaHei"/>
                        </a:rPr>
                        <a:t>商业化</a:t>
                      </a:r>
                      <a:r>
                        <a:rPr lang="zh-CN" altLang="en-US" sz="1400" b="1" dirty="0">
                          <a:latin typeface="Microsoft YaHei"/>
                          <a:ea typeface="Microsoft YaHei"/>
                        </a:rPr>
                        <a:t>，</a:t>
                      </a:r>
                      <a:r>
                        <a:rPr lang="zh-CN" altLang="zh-CN" sz="1400" b="0" i="0" strike="noStrike" spc="0" dirty="0">
                          <a:ln/>
                          <a:solidFill>
                            <a:srgbClr val="000000"/>
                          </a:solidFill>
                          <a:latin typeface="Microsoft YaHei"/>
                          <a:ea typeface="Microsoft YaHei"/>
                        </a:rPr>
                        <a:t>带动存量收入增长</a:t>
                      </a:r>
                      <a:endParaRPr lang="en-US" altLang="zh-CN" sz="1400" b="0" i="0" u="none" strike="noStrike" spc="0" baseline="0" dirty="0">
                        <a:solidFill>
                          <a:srgbClr val="000000"/>
                        </a:solidFill>
                        <a:latin typeface="Microsoft YaHei" panose="020B0503020204020204" pitchFamily="34" charset="-122"/>
                        <a:ea typeface="Microsoft YaHei" panose="020B0503020204020204" pitchFamily="34" charset="-122"/>
                        <a:cs typeface="+mn-cs"/>
                      </a:endParaRPr>
                    </a:p>
                  </a:txBody>
                  <a:tcPr marL="72000" marR="72000" marT="358" marB="17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lnB>
                  </a:tcPr>
                </a:tc>
                <a:tc vMerge="1">
                  <a:txBody>
                    <a:bodyPr/>
                    <a:lstStyle/>
                    <a:p>
                      <a:pPr algn="l">
                        <a:lnSpc>
                          <a:spcPct val="150000"/>
                        </a:lnSpc>
                      </a:pPr>
                      <a:endParaRPr lang="zh-CN" sz="1200"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98675">
                <a:tc>
                  <a:txBody>
                    <a:bodyPr/>
                    <a:lstStyle/>
                    <a:p>
                      <a:r>
                        <a:rPr lang="zh-CN" altLang="en-US" sz="1400" b="1" dirty="0">
                          <a:solidFill>
                            <a:srgbClr val="000000"/>
                          </a:solidFill>
                          <a:latin typeface="Microsoft YaHei" panose="020B0503020204020204" pitchFamily="34" charset="-122"/>
                          <a:ea typeface="Microsoft YaHei" panose="020B0503020204020204" pitchFamily="34" charset="-122"/>
                        </a:rPr>
                        <a:t>出行</a:t>
                      </a:r>
                      <a:endParaRPr 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zh-CN" altLang="zh-CN" sz="1400" b="0" dirty="0">
                          <a:latin typeface="Microsoft YaHei"/>
                          <a:ea typeface="Microsoft YaHei"/>
                        </a:rPr>
                        <a:t>自动驾驶</a:t>
                      </a:r>
                      <a:endParaRPr lang="en-US" alt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lnB>
                  </a:tcPr>
                </a:tc>
                <a:tc>
                  <a:txBody>
                    <a:bodyPr/>
                    <a:lstStyle/>
                    <a:p>
                      <a:pPr algn="l">
                        <a:lnSpc>
                          <a:spcPct val="150000"/>
                        </a:lnSpc>
                      </a:pPr>
                      <a:r>
                        <a:rPr lang="zh-CN" altLang="zh-CN" sz="1400" b="0" i="0" strike="noStrike" spc="0" dirty="0">
                          <a:ln/>
                          <a:solidFill>
                            <a:srgbClr val="000000"/>
                          </a:solidFill>
                          <a:latin typeface="Microsoft YaHei"/>
                          <a:ea typeface="Microsoft YaHei"/>
                        </a:rPr>
                        <a:t>祺宸</a:t>
                      </a:r>
                      <a:r>
                        <a:rPr lang="zh-CN" altLang="en-US" sz="1400" b="0" i="0" strike="noStrike" spc="0" dirty="0">
                          <a:ln/>
                          <a:solidFill>
                            <a:srgbClr val="000000"/>
                          </a:solidFill>
                          <a:latin typeface="Microsoft YaHei"/>
                          <a:ea typeface="Microsoft YaHei"/>
                        </a:rPr>
                        <a:t>、</a:t>
                      </a:r>
                      <a:r>
                        <a:rPr lang="zh-CN" altLang="zh-CN" sz="1400" b="0" i="0" strike="noStrike" spc="0" dirty="0">
                          <a:ln/>
                          <a:solidFill>
                            <a:srgbClr val="000000"/>
                          </a:solidFill>
                          <a:latin typeface="Microsoft YaHei"/>
                          <a:ea typeface="Microsoft YaHei"/>
                        </a:rPr>
                        <a:t>蔚来</a:t>
                      </a:r>
                      <a:r>
                        <a:rPr lang="zh-CN" altLang="en-US" sz="1400" b="0" i="0" strike="noStrike" spc="0" dirty="0">
                          <a:ln/>
                          <a:solidFill>
                            <a:srgbClr val="000000"/>
                          </a:solidFill>
                          <a:latin typeface="Microsoft YaHei"/>
                          <a:ea typeface="Microsoft YaHei"/>
                        </a:rPr>
                        <a:t>、</a:t>
                      </a:r>
                      <a:r>
                        <a:rPr lang="zh-CN" altLang="zh-CN" sz="1400" b="0" i="0" strike="noStrike" spc="0" dirty="0">
                          <a:ln/>
                          <a:solidFill>
                            <a:srgbClr val="000000"/>
                          </a:solidFill>
                          <a:latin typeface="Microsoft YaHei"/>
                          <a:ea typeface="Microsoft YaHei"/>
                        </a:rPr>
                        <a:t>一汽大众等</a:t>
                      </a:r>
                      <a:endParaRPr lang="en-US" sz="1400" b="1"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12750" eaLnBrk="1" fontAlgn="auto" latinLnBrk="0" hangingPunct="1">
                        <a:lnSpc>
                          <a:spcPct val="150000"/>
                        </a:lnSpc>
                        <a:spcBef>
                          <a:spcPts val="0"/>
                        </a:spcBef>
                        <a:spcAft>
                          <a:spcPts val="0"/>
                        </a:spcAft>
                        <a:buClrTx/>
                        <a:buSzTx/>
                        <a:buFontTx/>
                        <a:buNone/>
                        <a:tabLst/>
                        <a:defRPr/>
                      </a:pPr>
                      <a:r>
                        <a:rPr lang="zh-CN" altLang="zh-CN" sz="1400" b="0" dirty="0">
                          <a:latin typeface="Microsoft YaHei"/>
                          <a:ea typeface="Microsoft YaHei"/>
                        </a:rPr>
                        <a:t>通过</a:t>
                      </a:r>
                      <a:r>
                        <a:rPr lang="zh-CN" altLang="zh-CN" sz="1400" b="1" dirty="0">
                          <a:solidFill>
                            <a:srgbClr val="0060FF"/>
                          </a:solidFill>
                          <a:latin typeface="Microsoft YaHei"/>
                          <a:ea typeface="Microsoft YaHei"/>
                        </a:rPr>
                        <a:t>自动驾驶数据库全栈解决方案</a:t>
                      </a:r>
                      <a:r>
                        <a:rPr lang="zh-CN" altLang="zh-CN" sz="1400" b="0" dirty="0">
                          <a:latin typeface="Microsoft YaHei"/>
                          <a:ea typeface="Microsoft YaHei"/>
                        </a:rPr>
                        <a:t>，</a:t>
                      </a:r>
                      <a:r>
                        <a:rPr lang="zh-CN" altLang="en-US" sz="1400" b="0" dirty="0">
                          <a:latin typeface="Microsoft YaHei"/>
                          <a:ea typeface="Microsoft YaHei"/>
                        </a:rPr>
                        <a:t>助力</a:t>
                      </a:r>
                      <a:r>
                        <a:rPr lang="zh-CN" altLang="zh-CN" sz="1400" b="0" dirty="0">
                          <a:latin typeface="Microsoft YaHei"/>
                          <a:ea typeface="Microsoft YaHei"/>
                        </a:rPr>
                        <a:t>训练数据索引优化提速</a:t>
                      </a:r>
                      <a:endParaRPr lang="zh-CN" altLang="zh-CN" sz="1400" b="0" i="0" strike="noStrike" spc="0" dirty="0">
                        <a:ln/>
                        <a:solidFill>
                          <a:srgbClr val="000000"/>
                        </a:solidFill>
                        <a:latin typeface="Microsoft YaHei"/>
                        <a:ea typeface="Microsoft YaHei"/>
                      </a:endParaRPr>
                    </a:p>
                  </a:txBody>
                  <a:tcPr marL="72000" marR="72000" marT="358" marB="17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lnB>
                  </a:tcPr>
                </a:tc>
                <a:tc vMerge="1">
                  <a:txBody>
                    <a:bodyPr/>
                    <a:lstStyle/>
                    <a:p>
                      <a:pPr algn="l">
                        <a:lnSpc>
                          <a:spcPct val="150000"/>
                        </a:lnSpc>
                      </a:pPr>
                      <a:endParaRPr lang="zh-CN" sz="1200" dirty="0">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05367">
                <a:tc>
                  <a:txBody>
                    <a:bodyPr/>
                    <a:lstStyle/>
                    <a:p>
                      <a:r>
                        <a:rPr lang="zh-CN" altLang="en-US" sz="1400" b="1" dirty="0">
                          <a:solidFill>
                            <a:srgbClr val="000000"/>
                          </a:solidFill>
                          <a:latin typeface="Microsoft YaHei" panose="020B0503020204020204" pitchFamily="34" charset="-122"/>
                          <a:ea typeface="Microsoft YaHei" panose="020B0503020204020204" pitchFamily="34" charset="-122"/>
                        </a:rPr>
                        <a:t>商业银行</a:t>
                      </a:r>
                      <a:endParaRPr 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zh-CN" altLang="en-US" sz="1400" b="0" dirty="0">
                          <a:solidFill>
                            <a:srgbClr val="000000"/>
                          </a:solidFill>
                          <a:latin typeface="Microsoft YaHei" panose="020B0503020204020204" pitchFamily="34" charset="-122"/>
                          <a:ea typeface="Microsoft YaHei" panose="020B0503020204020204" pitchFamily="34" charset="-122"/>
                        </a:rPr>
                        <a:t>金融数据库</a:t>
                      </a:r>
                      <a:endParaRPr lang="en-US" alt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lnSpc>
                          <a:spcPct val="150000"/>
                        </a:lnSpc>
                      </a:pPr>
                      <a:r>
                        <a:rPr lang="zh-CN" altLang="zh-CN" sz="1400" b="0" i="0" strike="noStrike" spc="0" dirty="0">
                          <a:ln/>
                          <a:solidFill>
                            <a:srgbClr val="000000"/>
                          </a:solidFill>
                          <a:latin typeface="Microsoft YaHei"/>
                          <a:ea typeface="Microsoft YaHei"/>
                        </a:rPr>
                        <a:t>股份制、农商行、城商行</a:t>
                      </a:r>
                      <a:endParaRPr 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zh-CN" altLang="en-US" sz="1400" b="0" i="0" strike="noStrike" spc="0" dirty="0">
                          <a:ln/>
                          <a:solidFill>
                            <a:srgbClr val="000000"/>
                          </a:solidFill>
                          <a:latin typeface="Microsoft YaHei"/>
                          <a:ea typeface="Microsoft YaHei"/>
                        </a:rPr>
                        <a:t>树立</a:t>
                      </a:r>
                      <a:r>
                        <a:rPr lang="zh-CN" altLang="zh-CN" sz="1400" b="0" i="0" strike="noStrike" spc="0" dirty="0">
                          <a:ln/>
                          <a:solidFill>
                            <a:srgbClr val="000000"/>
                          </a:solidFill>
                          <a:latin typeface="Microsoft YaHei"/>
                          <a:ea typeface="Microsoft YaHei"/>
                        </a:rPr>
                        <a:t>大行标杆持续</a:t>
                      </a:r>
                      <a:r>
                        <a:rPr lang="zh-CN" altLang="zh-CN" sz="1400" b="1" i="0" strike="noStrike" spc="0" dirty="0">
                          <a:ln/>
                          <a:solidFill>
                            <a:srgbClr val="0060FF"/>
                          </a:solidFill>
                          <a:latin typeface="Microsoft YaHei"/>
                          <a:ea typeface="Microsoft YaHei"/>
                        </a:rPr>
                        <a:t>推进商行核心下移和信创专项</a:t>
                      </a:r>
                      <a:endParaRPr lang="en-US" altLang="zh-CN" sz="1400" b="0" i="0" strike="noStrike" spc="0" dirty="0">
                        <a:ln/>
                        <a:solidFill>
                          <a:srgbClr val="000000"/>
                        </a:solidFill>
                        <a:latin typeface="Microsoft YaHei"/>
                        <a:ea typeface="Microsoft YaHei"/>
                      </a:endParaRPr>
                    </a:p>
                    <a:p>
                      <a:pPr algn="l"/>
                      <a:r>
                        <a:rPr lang="zh-CN" altLang="zh-CN" sz="1400" b="0" i="0" strike="noStrike" spc="0" dirty="0">
                          <a:ln/>
                          <a:solidFill>
                            <a:srgbClr val="000000"/>
                          </a:solidFill>
                          <a:latin typeface="Microsoft YaHei"/>
                          <a:ea typeface="Microsoft YaHei"/>
                        </a:rPr>
                        <a:t>增加</a:t>
                      </a:r>
                      <a:r>
                        <a:rPr lang="zh-CN" altLang="en-US" sz="1400" b="0" i="0" strike="noStrike" spc="0" dirty="0">
                          <a:ln/>
                          <a:solidFill>
                            <a:srgbClr val="000000"/>
                          </a:solidFill>
                          <a:latin typeface="Microsoft YaHei"/>
                          <a:ea typeface="Microsoft YaHei"/>
                        </a:rPr>
                        <a:t>产品能力如</a:t>
                      </a:r>
                      <a:r>
                        <a:rPr lang="en-US" altLang="zh-CN" sz="1400" b="0" i="0" strike="noStrike" spc="0" dirty="0">
                          <a:ln/>
                          <a:solidFill>
                            <a:srgbClr val="000000"/>
                          </a:solidFill>
                          <a:latin typeface="Microsoft YaHei"/>
                          <a:ea typeface="Microsoft YaHei"/>
                        </a:rPr>
                        <a:t>HATP</a:t>
                      </a:r>
                      <a:r>
                        <a:rPr lang="zh-CN" altLang="zh-CN" sz="1400" b="0" i="0" strike="noStrike" spc="0" dirty="0">
                          <a:ln/>
                          <a:solidFill>
                            <a:srgbClr val="000000"/>
                          </a:solidFill>
                          <a:latin typeface="Microsoft YaHei"/>
                          <a:ea typeface="Microsoft YaHei"/>
                        </a:rPr>
                        <a:t>、周边迁移、发布、审核工具的建设，覆盖场景扩大到日切、结算等</a:t>
                      </a:r>
                      <a:r>
                        <a:rPr lang="en-US" altLang="zh-CN" sz="1400" b="0" i="0" strike="noStrike" spc="0" dirty="0">
                          <a:ln/>
                          <a:solidFill>
                            <a:srgbClr val="000000"/>
                          </a:solidFill>
                          <a:latin typeface="Microsoft YaHei"/>
                          <a:ea typeface="Microsoft YaHei"/>
                        </a:rPr>
                        <a:t>HATP</a:t>
                      </a:r>
                      <a:r>
                        <a:rPr lang="zh-CN" altLang="zh-CN" sz="1400" b="0" i="0" strike="noStrike" spc="0" dirty="0">
                          <a:ln/>
                          <a:solidFill>
                            <a:srgbClr val="000000"/>
                          </a:solidFill>
                          <a:latin typeface="Microsoft YaHei"/>
                          <a:ea typeface="Microsoft YaHei"/>
                        </a:rPr>
                        <a:t>场景</a:t>
                      </a:r>
                    </a:p>
                  </a:txBody>
                  <a:tcPr marL="72000" marR="72000" marT="358" marB="17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a:lnSpc>
                          <a:spcPct val="150000"/>
                        </a:lnSpc>
                      </a:pPr>
                      <a:endParaRPr lang="zh-CN" sz="1200" b="1"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6" name="文本框 55">
            <a:extLst>
              <a:ext uri="{FF2B5EF4-FFF2-40B4-BE49-F238E27FC236}">
                <a16:creationId xmlns:a16="http://schemas.microsoft.com/office/drawing/2014/main" id="{CB28EC2D-CE2B-A243-03DA-36CD68A039AF}"/>
              </a:ext>
            </a:extLst>
          </p:cNvPr>
          <p:cNvSpPr txBox="1"/>
          <p:nvPr/>
        </p:nvSpPr>
        <p:spPr>
          <a:xfrm>
            <a:off x="7396896" y="3725347"/>
            <a:ext cx="4692104" cy="701676"/>
          </a:xfrm>
          <a:solidFill>
            <a:srgbClr val="E9E9E9"/>
          </a:solidFill>
        </p:spPr>
        <p:txBody>
          <a:bodyPr/>
          <a:lstStyle/>
          <a:p>
            <a:endParaRPr lang="zh-CN" sz="1000" b="0" dirty="0">
              <a:latin typeface="Microsoft YaHei"/>
              <a:ea typeface="Microsoft YaHei"/>
            </a:endParaRPr>
          </a:p>
        </p:txBody>
      </p:sp>
      <p:sp>
        <p:nvSpPr>
          <p:cNvPr id="59" name="文本占位符 25">
            <a:extLst>
              <a:ext uri="{FF2B5EF4-FFF2-40B4-BE49-F238E27FC236}">
                <a16:creationId xmlns:a16="http://schemas.microsoft.com/office/drawing/2014/main" id="{5E3690B2-C1DC-F6EB-055A-3993F72063A8}"/>
              </a:ext>
            </a:extLst>
          </p:cNvPr>
          <p:cNvSpPr>
            <a:spLocks noGrp="1"/>
          </p:cNvSpPr>
          <p:nvPr>
            <p:ph type="body" idx="11"/>
          </p:nvPr>
        </p:nvSpPr>
        <p:spPr>
          <a:xfrm>
            <a:off x="514981" y="304116"/>
            <a:ext cx="11108983" cy="632783"/>
          </a:xfrm>
        </p:spPr>
        <p:txBody>
          <a:bodyPr>
            <a:noAutofit/>
          </a:bodyPr>
          <a:lstStyle/>
          <a:p>
            <a:pPr defTabSz="901700">
              <a:lnSpc>
                <a:spcPct val="100000"/>
              </a:lnSpc>
              <a:buSzTx/>
              <a:defRPr/>
            </a:pPr>
            <a:r>
              <a:rPr lang="zh-CN" altLang="zh-CN" sz="2000" dirty="0">
                <a:latin typeface="Microsoft YaHei"/>
                <a:ea typeface="Microsoft YaHei"/>
              </a:rPr>
              <a:t>数据库客户案例：紧抓信创，深耕</a:t>
            </a:r>
            <a:r>
              <a:rPr lang="zh-CN" altLang="en-US" sz="2000" dirty="0">
                <a:latin typeface="Microsoft YaHei"/>
                <a:ea typeface="Microsoft YaHei"/>
              </a:rPr>
              <a:t>传统</a:t>
            </a:r>
            <a:r>
              <a:rPr lang="zh-CN" altLang="zh-CN" sz="2000" dirty="0">
                <a:latin typeface="Microsoft YaHei"/>
                <a:ea typeface="Microsoft YaHei"/>
              </a:rPr>
              <a:t>行业</a:t>
            </a:r>
          </a:p>
        </p:txBody>
      </p:sp>
      <p:pic>
        <p:nvPicPr>
          <p:cNvPr id="3" name="图片 2">
            <a:extLst>
              <a:ext uri="{FF2B5EF4-FFF2-40B4-BE49-F238E27FC236}">
                <a16:creationId xmlns:a16="http://schemas.microsoft.com/office/drawing/2014/main" id="{8A949976-4677-8FED-946B-4D8B2751BEB1}"/>
              </a:ext>
            </a:extLst>
          </p:cNvPr>
          <p:cNvPicPr>
            <a:picLocks noChangeAspect="1"/>
          </p:cNvPicPr>
          <p:nvPr/>
        </p:nvPicPr>
        <p:blipFill>
          <a:blip r:embed="rId3"/>
          <a:stretch/>
        </p:blipFill>
        <p:spPr>
          <a:xfrm>
            <a:off x="9001821" y="1612066"/>
            <a:ext cx="1542524" cy="529775"/>
          </a:xfrm>
          <a:prstGeom prst="rect">
            <a:avLst/>
          </a:prstGeom>
        </p:spPr>
      </p:pic>
      <p:pic>
        <p:nvPicPr>
          <p:cNvPr id="4" name="图片 3">
            <a:extLst>
              <a:ext uri="{FF2B5EF4-FFF2-40B4-BE49-F238E27FC236}">
                <a16:creationId xmlns:a16="http://schemas.microsoft.com/office/drawing/2014/main" id="{622630E2-7259-8B3A-883F-EEC3B1A4D6D1}"/>
              </a:ext>
            </a:extLst>
          </p:cNvPr>
          <p:cNvPicPr>
            <a:picLocks noChangeAspect="1"/>
          </p:cNvPicPr>
          <p:nvPr/>
        </p:nvPicPr>
        <p:blipFill>
          <a:blip r:embed="rId4"/>
          <a:srcRect t="31688" b="37596"/>
          <a:stretch/>
        </p:blipFill>
        <p:spPr>
          <a:xfrm>
            <a:off x="10736997" y="2349736"/>
            <a:ext cx="1373464" cy="395706"/>
          </a:xfrm>
          <a:prstGeom prst="rect">
            <a:avLst/>
          </a:prstGeom>
        </p:spPr>
      </p:pic>
      <p:pic>
        <p:nvPicPr>
          <p:cNvPr id="6" name="图片 5">
            <a:extLst>
              <a:ext uri="{FF2B5EF4-FFF2-40B4-BE49-F238E27FC236}">
                <a16:creationId xmlns:a16="http://schemas.microsoft.com/office/drawing/2014/main" id="{2F5337AC-DDBB-966F-4C5F-3D03D4A9C666}"/>
              </a:ext>
            </a:extLst>
          </p:cNvPr>
          <p:cNvPicPr>
            <a:picLocks noChangeAspect="1"/>
          </p:cNvPicPr>
          <p:nvPr/>
        </p:nvPicPr>
        <p:blipFill>
          <a:blip r:embed="rId5"/>
          <a:stretch/>
        </p:blipFill>
        <p:spPr>
          <a:xfrm>
            <a:off x="9233127" y="4989346"/>
            <a:ext cx="1249883" cy="360255"/>
          </a:xfrm>
          <a:prstGeom prst="rect">
            <a:avLst/>
          </a:prstGeom>
        </p:spPr>
      </p:pic>
      <p:pic>
        <p:nvPicPr>
          <p:cNvPr id="7" name="图片 6">
            <a:extLst>
              <a:ext uri="{FF2B5EF4-FFF2-40B4-BE49-F238E27FC236}">
                <a16:creationId xmlns:a16="http://schemas.microsoft.com/office/drawing/2014/main" id="{C6F272E4-D778-084C-62F8-90B3984EB70A}"/>
              </a:ext>
            </a:extLst>
          </p:cNvPr>
          <p:cNvPicPr>
            <a:picLocks noChangeAspect="1"/>
          </p:cNvPicPr>
          <p:nvPr/>
        </p:nvPicPr>
        <p:blipFill>
          <a:blip r:embed="rId6"/>
          <a:srcRect l="6479" r="6749"/>
          <a:stretch/>
        </p:blipFill>
        <p:spPr>
          <a:xfrm>
            <a:off x="10709242" y="1686635"/>
            <a:ext cx="1373464" cy="340778"/>
          </a:xfrm>
          <a:prstGeom prst="rect">
            <a:avLst/>
          </a:prstGeom>
        </p:spPr>
      </p:pic>
      <p:pic>
        <p:nvPicPr>
          <p:cNvPr id="10" name="图片 9">
            <a:extLst>
              <a:ext uri="{FF2B5EF4-FFF2-40B4-BE49-F238E27FC236}">
                <a16:creationId xmlns:a16="http://schemas.microsoft.com/office/drawing/2014/main" id="{597CE6D3-ED04-A8DA-CC8F-76C4F3D2BDA0}"/>
              </a:ext>
            </a:extLst>
          </p:cNvPr>
          <p:cNvPicPr>
            <a:picLocks noChangeAspect="1"/>
          </p:cNvPicPr>
          <p:nvPr/>
        </p:nvPicPr>
        <p:blipFill>
          <a:blip r:embed="rId7"/>
          <a:stretch/>
        </p:blipFill>
        <p:spPr>
          <a:xfrm>
            <a:off x="9072407" y="3844414"/>
            <a:ext cx="1538411" cy="444839"/>
          </a:xfrm>
          <a:prstGeom prst="rect">
            <a:avLst/>
          </a:prstGeom>
        </p:spPr>
      </p:pic>
      <p:pic>
        <p:nvPicPr>
          <p:cNvPr id="12" name="图片 11">
            <a:extLst>
              <a:ext uri="{FF2B5EF4-FFF2-40B4-BE49-F238E27FC236}">
                <a16:creationId xmlns:a16="http://schemas.microsoft.com/office/drawing/2014/main" id="{CF7B17EC-E114-A896-6781-EEFAB19516D1}"/>
              </a:ext>
            </a:extLst>
          </p:cNvPr>
          <p:cNvPicPr>
            <a:picLocks noChangeAspect="1"/>
          </p:cNvPicPr>
          <p:nvPr/>
        </p:nvPicPr>
        <p:blipFill>
          <a:blip r:embed="rId8"/>
          <a:stretch/>
        </p:blipFill>
        <p:spPr>
          <a:xfrm>
            <a:off x="10668164" y="4853160"/>
            <a:ext cx="1335926" cy="597880"/>
          </a:xfrm>
          <a:prstGeom prst="rect">
            <a:avLst/>
          </a:prstGeom>
        </p:spPr>
      </p:pic>
      <p:pic>
        <p:nvPicPr>
          <p:cNvPr id="13" name="图片 12">
            <a:extLst>
              <a:ext uri="{FF2B5EF4-FFF2-40B4-BE49-F238E27FC236}">
                <a16:creationId xmlns:a16="http://schemas.microsoft.com/office/drawing/2014/main" id="{12D0C9A9-C75F-91D4-8878-3DEB4CF39A88}"/>
              </a:ext>
            </a:extLst>
          </p:cNvPr>
          <p:cNvPicPr>
            <a:picLocks noChangeAspect="1"/>
          </p:cNvPicPr>
          <p:nvPr/>
        </p:nvPicPr>
        <p:blipFill>
          <a:blip r:embed="rId9"/>
          <a:stretch/>
        </p:blipFill>
        <p:spPr>
          <a:xfrm>
            <a:off x="9279429" y="4377961"/>
            <a:ext cx="2724661" cy="434975"/>
          </a:xfrm>
          <a:prstGeom prst="rect">
            <a:avLst/>
          </a:prstGeom>
        </p:spPr>
      </p:pic>
      <p:pic>
        <p:nvPicPr>
          <p:cNvPr id="14" name="图片 13">
            <a:extLst>
              <a:ext uri="{FF2B5EF4-FFF2-40B4-BE49-F238E27FC236}">
                <a16:creationId xmlns:a16="http://schemas.microsoft.com/office/drawing/2014/main" id="{FBFCC106-1AEE-0B02-3D94-6A8C44B49CCB}"/>
              </a:ext>
            </a:extLst>
          </p:cNvPr>
          <p:cNvPicPr>
            <a:picLocks noChangeAspect="1"/>
          </p:cNvPicPr>
          <p:nvPr/>
        </p:nvPicPr>
        <p:blipFill>
          <a:blip r:embed="rId10"/>
          <a:stretch/>
        </p:blipFill>
        <p:spPr>
          <a:xfrm>
            <a:off x="9233127" y="3057455"/>
            <a:ext cx="2564986" cy="439571"/>
          </a:xfrm>
          <a:prstGeom prst="rect">
            <a:avLst/>
          </a:prstGeom>
        </p:spPr>
      </p:pic>
      <p:pic>
        <p:nvPicPr>
          <p:cNvPr id="15" name="图片 14">
            <a:extLst>
              <a:ext uri="{FF2B5EF4-FFF2-40B4-BE49-F238E27FC236}">
                <a16:creationId xmlns:a16="http://schemas.microsoft.com/office/drawing/2014/main" id="{E3E2E750-7503-CAA3-A005-B1BF2EDFCE55}"/>
              </a:ext>
            </a:extLst>
          </p:cNvPr>
          <p:cNvPicPr>
            <a:picLocks noChangeAspect="1"/>
          </p:cNvPicPr>
          <p:nvPr/>
        </p:nvPicPr>
        <p:blipFill>
          <a:blip r:embed="rId11"/>
          <a:stretch/>
        </p:blipFill>
        <p:spPr>
          <a:xfrm>
            <a:off x="9006896" y="2413326"/>
            <a:ext cx="1702346" cy="322733"/>
          </a:xfrm>
          <a:prstGeom prst="rect">
            <a:avLst/>
          </a:prstGeom>
        </p:spPr>
      </p:pic>
      <p:pic>
        <p:nvPicPr>
          <p:cNvPr id="16" name="图片 15">
            <a:extLst>
              <a:ext uri="{FF2B5EF4-FFF2-40B4-BE49-F238E27FC236}">
                <a16:creationId xmlns:a16="http://schemas.microsoft.com/office/drawing/2014/main" id="{EC556B2A-27BD-38E3-3D0B-77254C3540D9}"/>
              </a:ext>
            </a:extLst>
          </p:cNvPr>
          <p:cNvPicPr>
            <a:picLocks noChangeAspect="1"/>
          </p:cNvPicPr>
          <p:nvPr/>
        </p:nvPicPr>
        <p:blipFill>
          <a:blip r:embed="rId12"/>
          <a:stretch/>
        </p:blipFill>
        <p:spPr>
          <a:xfrm>
            <a:off x="10744939" y="3892484"/>
            <a:ext cx="1259151" cy="308062"/>
          </a:xfrm>
          <a:prstGeom prst="rect">
            <a:avLst/>
          </a:prstGeom>
        </p:spPr>
      </p:pic>
      <p:pic>
        <p:nvPicPr>
          <p:cNvPr id="17" name="图片 16">
            <a:extLst>
              <a:ext uri="{FF2B5EF4-FFF2-40B4-BE49-F238E27FC236}">
                <a16:creationId xmlns:a16="http://schemas.microsoft.com/office/drawing/2014/main" id="{D80CE512-294D-E26B-C039-BD6B5C43BDDE}"/>
              </a:ext>
            </a:extLst>
          </p:cNvPr>
          <p:cNvPicPr>
            <a:picLocks noChangeAspect="1"/>
          </p:cNvPicPr>
          <p:nvPr/>
        </p:nvPicPr>
        <p:blipFill>
          <a:blip r:embed="rId13"/>
          <a:stretch/>
        </p:blipFill>
        <p:spPr>
          <a:xfrm>
            <a:off x="10751292" y="5607393"/>
            <a:ext cx="1335926" cy="404299"/>
          </a:xfrm>
          <a:prstGeom prst="rect">
            <a:avLst/>
          </a:prstGeom>
        </p:spPr>
      </p:pic>
      <p:pic>
        <p:nvPicPr>
          <p:cNvPr id="18" name="图片 17">
            <a:extLst>
              <a:ext uri="{FF2B5EF4-FFF2-40B4-BE49-F238E27FC236}">
                <a16:creationId xmlns:a16="http://schemas.microsoft.com/office/drawing/2014/main" id="{0C86EE47-3801-F7F9-2513-5AE8865530F9}"/>
              </a:ext>
            </a:extLst>
          </p:cNvPr>
          <p:cNvPicPr>
            <a:picLocks noChangeAspect="1"/>
          </p:cNvPicPr>
          <p:nvPr/>
        </p:nvPicPr>
        <p:blipFill>
          <a:blip r:embed="rId14"/>
          <a:stretch/>
        </p:blipFill>
        <p:spPr>
          <a:xfrm>
            <a:off x="9255873" y="5571882"/>
            <a:ext cx="1335926" cy="367550"/>
          </a:xfrm>
          <a:prstGeom prst="rect">
            <a:avLst/>
          </a:prstGeom>
        </p:spPr>
      </p:pic>
    </p:spTree>
    <p:extLst>
      <p:ext uri="{BB962C8B-B14F-4D97-AF65-F5344CB8AC3E}">
        <p14:creationId xmlns:p14="http://schemas.microsoft.com/office/powerpoint/2010/main" val="1244182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占位符 25">
            <a:extLst>
              <a:ext uri="{FF2B5EF4-FFF2-40B4-BE49-F238E27FC236}">
                <a16:creationId xmlns:a16="http://schemas.microsoft.com/office/drawing/2014/main" id="{5E3690B2-C1DC-F6EB-055A-3993F72063A8}"/>
              </a:ext>
            </a:extLst>
          </p:cNvPr>
          <p:cNvSpPr>
            <a:spLocks noGrp="1"/>
          </p:cNvSpPr>
          <p:nvPr>
            <p:ph type="body" idx="11"/>
          </p:nvPr>
        </p:nvSpPr>
        <p:spPr>
          <a:xfrm>
            <a:off x="514981" y="304116"/>
            <a:ext cx="11108983" cy="632783"/>
          </a:xfrm>
        </p:spPr>
        <p:txBody>
          <a:bodyPr>
            <a:noAutofit/>
          </a:bodyPr>
          <a:lstStyle/>
          <a:p>
            <a:pPr defTabSz="901700">
              <a:lnSpc>
                <a:spcPct val="100000"/>
              </a:lnSpc>
              <a:buSzTx/>
              <a:defRPr/>
            </a:pPr>
            <a:r>
              <a:rPr lang="zh-CN" altLang="en-US" sz="2000" dirty="0">
                <a:latin typeface="Microsoft YaHei"/>
                <a:ea typeface="Microsoft YaHei"/>
              </a:rPr>
              <a:t>全真互联：</a:t>
            </a:r>
            <a:r>
              <a:rPr lang="en" altLang="zh-CN" sz="2000" dirty="0">
                <a:latin typeface="Microsoft YaHei"/>
                <a:ea typeface="Microsoft YaHei"/>
              </a:rPr>
              <a:t>CDN+</a:t>
            </a:r>
            <a:r>
              <a:rPr lang="zh-CN" altLang="en-US" sz="2000" dirty="0">
                <a:latin typeface="Microsoft YaHei"/>
                <a:ea typeface="Microsoft YaHei"/>
              </a:rPr>
              <a:t>音视频 ，边端“</a:t>
            </a:r>
            <a:r>
              <a:rPr lang="en" altLang="zh-CN" sz="2000" dirty="0" err="1">
                <a:latin typeface="Microsoft YaHei"/>
                <a:ea typeface="Microsoft YaHei"/>
              </a:rPr>
              <a:t>IaaS+PaaS</a:t>
            </a:r>
            <a:r>
              <a:rPr lang="en" altLang="zh-CN" sz="2000" dirty="0">
                <a:latin typeface="Microsoft YaHei"/>
                <a:ea typeface="Microsoft YaHei"/>
              </a:rPr>
              <a:t>”</a:t>
            </a:r>
            <a:r>
              <a:rPr lang="zh-CN" altLang="en-US" sz="2000" dirty="0">
                <a:latin typeface="Microsoft YaHei"/>
                <a:ea typeface="Microsoft YaHei"/>
              </a:rPr>
              <a:t>产品组合优势，把握数实融合增长机会</a:t>
            </a:r>
          </a:p>
        </p:txBody>
      </p:sp>
      <p:sp>
        <p:nvSpPr>
          <p:cNvPr id="3" name="矩形 2">
            <a:extLst>
              <a:ext uri="{FF2B5EF4-FFF2-40B4-BE49-F238E27FC236}">
                <a16:creationId xmlns:a16="http://schemas.microsoft.com/office/drawing/2014/main" id="{A5650D28-6865-EDBD-BA26-25DF703F6630}"/>
              </a:ext>
            </a:extLst>
          </p:cNvPr>
          <p:cNvSpPr/>
          <p:nvPr/>
        </p:nvSpPr>
        <p:spPr>
          <a:xfrm>
            <a:off x="473740" y="994410"/>
            <a:ext cx="11148686" cy="1568168"/>
          </a:xfrm>
          <a:prstGeom prst="rect">
            <a:avLst/>
          </a:prstGeom>
          <a:noFill/>
          <a:ln w="25400" cap="flat" cmpd="sng">
            <a:solidFill>
              <a:srgbClr val="0060FF"/>
            </a:solidFill>
            <a:prstDash val="solid"/>
          </a:ln>
        </p:spPr>
        <p:txBody>
          <a:bodyPr anchor="ctr"/>
          <a:lstStyle/>
          <a:p>
            <a:pPr algn="ctr"/>
            <a:endParaRPr lang="zh-CN">
              <a:solidFill>
                <a:srgbClr val="FFFFFF"/>
              </a:solidFill>
              <a:latin typeface="Microsoft YaHei"/>
              <a:ea typeface="Microsoft YaHei"/>
            </a:endParaRPr>
          </a:p>
        </p:txBody>
      </p:sp>
      <p:sp>
        <p:nvSpPr>
          <p:cNvPr id="105" name="文本框 104">
            <a:extLst>
              <a:ext uri="{FF2B5EF4-FFF2-40B4-BE49-F238E27FC236}">
                <a16:creationId xmlns:a16="http://schemas.microsoft.com/office/drawing/2014/main" id="{16EFB799-3C19-040F-2E20-77EC5D55F61E}"/>
              </a:ext>
            </a:extLst>
          </p:cNvPr>
          <p:cNvSpPr txBox="1"/>
          <p:nvPr/>
        </p:nvSpPr>
        <p:spPr>
          <a:xfrm>
            <a:off x="4723644" y="1762776"/>
            <a:ext cx="2826584" cy="430887"/>
          </a:xfrm>
          <a:prstGeom prst="rect">
            <a:avLst/>
          </a:prstGeom>
          <a:ln w="12700">
            <a:prstDash val="solid"/>
          </a:ln>
        </p:spPr>
        <p:txBody>
          <a:bodyPr wrap="square">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1100" b="1" i="0" strike="noStrike" spc="0" dirty="0">
                <a:ln/>
                <a:solidFill>
                  <a:srgbClr val="000000"/>
                </a:solidFill>
                <a:latin typeface="Microsoft YaHei" panose="020B0503020204020204" pitchFamily="34" charset="-122"/>
                <a:ea typeface="Microsoft YaHei" panose="020B0503020204020204" pitchFamily="34" charset="-122"/>
              </a:rPr>
              <a:t>渗透90%音视频行业客户</a:t>
            </a:r>
          </a:p>
          <a:p>
            <a:r>
              <a:rPr lang="zh-CN" sz="1100" b="1" i="0" strike="noStrike" spc="0" dirty="0">
                <a:ln/>
                <a:solidFill>
                  <a:srgbClr val="000000"/>
                </a:solidFill>
                <a:latin typeface="Microsoft YaHei" panose="020B0503020204020204" pitchFamily="34" charset="-122"/>
                <a:ea typeface="Microsoft YaHei" panose="020B0503020204020204" pitchFamily="34" charset="-122"/>
              </a:rPr>
              <a:t>泛娱/教育/电商/ CPaaS分</a:t>
            </a:r>
            <a:r>
              <a:rPr lang="zh-CN" sz="1100" b="1" i="0" strike="noStrike" spc="0" dirty="0">
                <a:ln/>
                <a:solidFill>
                  <a:srgbClr val="0060FF"/>
                </a:solidFill>
                <a:latin typeface="Microsoft YaHei" panose="020B0503020204020204" pitchFamily="34" charset="-122"/>
                <a:ea typeface="Microsoft YaHei" panose="020B0503020204020204" pitchFamily="34" charset="-122"/>
              </a:rPr>
              <a:t>赛道排名第一</a:t>
            </a:r>
          </a:p>
        </p:txBody>
      </p:sp>
      <p:sp>
        <p:nvSpPr>
          <p:cNvPr id="106" name="文本框 105">
            <a:extLst>
              <a:ext uri="{FF2B5EF4-FFF2-40B4-BE49-F238E27FC236}">
                <a16:creationId xmlns:a16="http://schemas.microsoft.com/office/drawing/2014/main" id="{19B66E2D-BF24-20B8-FC79-3A3A928B1CD0}"/>
              </a:ext>
            </a:extLst>
          </p:cNvPr>
          <p:cNvSpPr txBox="1"/>
          <p:nvPr/>
        </p:nvSpPr>
        <p:spPr>
          <a:xfrm>
            <a:off x="5981910" y="1762776"/>
            <a:ext cx="1778000" cy="228600"/>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en-US" sz="900">
                <a:latin typeface="Microsoft YaHei" panose="020B0503020204020204" pitchFamily="34" charset="-122"/>
                <a:ea typeface="Microsoft YaHei" panose="020B0503020204020204" pitchFamily="34" charset="-122"/>
              </a:rPr>
              <a:t>1</a:t>
            </a:r>
          </a:p>
        </p:txBody>
      </p:sp>
      <p:sp>
        <p:nvSpPr>
          <p:cNvPr id="108" name="文本框 107">
            <a:extLst>
              <a:ext uri="{FF2B5EF4-FFF2-40B4-BE49-F238E27FC236}">
                <a16:creationId xmlns:a16="http://schemas.microsoft.com/office/drawing/2014/main" id="{C0A7CEE6-61CA-A4D2-62E4-C49E4CCB46C8}"/>
              </a:ext>
            </a:extLst>
          </p:cNvPr>
          <p:cNvSpPr txBox="1"/>
          <p:nvPr/>
        </p:nvSpPr>
        <p:spPr>
          <a:xfrm>
            <a:off x="2301915" y="1262987"/>
            <a:ext cx="1778000" cy="523220"/>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2800" b="1" i="0" strike="noStrike" spc="0" dirty="0">
                <a:ln/>
                <a:solidFill>
                  <a:srgbClr val="0060FF"/>
                </a:solidFill>
                <a:latin typeface="Microsoft YaHei" panose="020B0503020204020204" pitchFamily="34" charset="-122"/>
                <a:ea typeface="Microsoft YaHei" panose="020B0503020204020204" pitchFamily="34" charset="-122"/>
              </a:rPr>
              <a:t>最早最全</a:t>
            </a:r>
          </a:p>
        </p:txBody>
      </p:sp>
      <p:sp>
        <p:nvSpPr>
          <p:cNvPr id="109" name="文本框 108">
            <a:extLst>
              <a:ext uri="{FF2B5EF4-FFF2-40B4-BE49-F238E27FC236}">
                <a16:creationId xmlns:a16="http://schemas.microsoft.com/office/drawing/2014/main" id="{074F9ACC-438C-B87A-FD15-9CF221F1CA81}"/>
              </a:ext>
            </a:extLst>
          </p:cNvPr>
          <p:cNvSpPr txBox="1"/>
          <p:nvPr/>
        </p:nvSpPr>
        <p:spPr>
          <a:xfrm>
            <a:off x="1703074" y="1762776"/>
            <a:ext cx="2661320" cy="430887"/>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1100" b="1" i="0" strike="noStrike" spc="0" dirty="0">
                <a:ln/>
                <a:solidFill>
                  <a:srgbClr val="000000"/>
                </a:solidFill>
                <a:latin typeface="Microsoft YaHei" panose="020B0503020204020204" pitchFamily="34" charset="-122"/>
                <a:ea typeface="Microsoft YaHei" panose="020B0503020204020204" pitchFamily="34" charset="-122"/>
              </a:rPr>
              <a:t>集成腾讯23年技术实践</a:t>
            </a:r>
          </a:p>
          <a:p>
            <a:r>
              <a:rPr lang="zh-CN" sz="1100" b="1" i="0" strike="noStrike" spc="0" dirty="0">
                <a:ln/>
                <a:solidFill>
                  <a:srgbClr val="000000"/>
                </a:solidFill>
                <a:latin typeface="Microsoft YaHei" panose="020B0503020204020204" pitchFamily="34" charset="-122"/>
                <a:ea typeface="Microsoft YaHei" panose="020B0503020204020204" pitchFamily="34" charset="-122"/>
              </a:rPr>
              <a:t>已打造业内</a:t>
            </a:r>
            <a:r>
              <a:rPr lang="zh-CN" sz="1100" b="1" i="0" strike="noStrike" spc="0" dirty="0">
                <a:ln/>
                <a:solidFill>
                  <a:srgbClr val="0060FF"/>
                </a:solidFill>
                <a:latin typeface="Microsoft YaHei" panose="020B0503020204020204" pitchFamily="34" charset="-122"/>
                <a:ea typeface="Microsoft YaHei" panose="020B0503020204020204" pitchFamily="34" charset="-122"/>
              </a:rPr>
              <a:t>最完整产品矩阵</a:t>
            </a:r>
          </a:p>
        </p:txBody>
      </p:sp>
      <p:sp>
        <p:nvSpPr>
          <p:cNvPr id="110" name="文本框 109">
            <a:extLst>
              <a:ext uri="{FF2B5EF4-FFF2-40B4-BE49-F238E27FC236}">
                <a16:creationId xmlns:a16="http://schemas.microsoft.com/office/drawing/2014/main" id="{B9413589-664B-15A3-1164-A1E5DAB00507}"/>
              </a:ext>
            </a:extLst>
          </p:cNvPr>
          <p:cNvSpPr txBox="1"/>
          <p:nvPr/>
        </p:nvSpPr>
        <p:spPr>
          <a:xfrm>
            <a:off x="5277809" y="1262987"/>
            <a:ext cx="1778000" cy="523220"/>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2800" b="1" i="0" strike="noStrike" spc="0">
                <a:ln/>
                <a:solidFill>
                  <a:srgbClr val="0060FF"/>
                </a:solidFill>
                <a:latin typeface="Microsoft YaHei" panose="020B0503020204020204" pitchFamily="34" charset="-122"/>
                <a:ea typeface="Microsoft YaHei" panose="020B0503020204020204" pitchFamily="34" charset="-122"/>
              </a:rPr>
              <a:t>市占第一</a:t>
            </a:r>
          </a:p>
        </p:txBody>
      </p:sp>
      <p:sp>
        <p:nvSpPr>
          <p:cNvPr id="111" name="文本框 110">
            <a:extLst>
              <a:ext uri="{FF2B5EF4-FFF2-40B4-BE49-F238E27FC236}">
                <a16:creationId xmlns:a16="http://schemas.microsoft.com/office/drawing/2014/main" id="{B8F3660A-68A9-E9FD-7B46-67D457A95E43}"/>
              </a:ext>
            </a:extLst>
          </p:cNvPr>
          <p:cNvSpPr txBox="1"/>
          <p:nvPr/>
        </p:nvSpPr>
        <p:spPr>
          <a:xfrm>
            <a:off x="8348496" y="1262987"/>
            <a:ext cx="1778000" cy="523220"/>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2800" b="1" i="0" strike="noStrike" spc="0">
                <a:ln/>
                <a:solidFill>
                  <a:srgbClr val="0060FF"/>
                </a:solidFill>
                <a:latin typeface="Microsoft YaHei" panose="020B0503020204020204" pitchFamily="34" charset="-122"/>
                <a:ea typeface="Microsoft YaHei" panose="020B0503020204020204" pitchFamily="34" charset="-122"/>
              </a:rPr>
              <a:t>系统优势</a:t>
            </a:r>
          </a:p>
        </p:txBody>
      </p:sp>
      <p:sp>
        <p:nvSpPr>
          <p:cNvPr id="112" name="文本框 111">
            <a:extLst>
              <a:ext uri="{FF2B5EF4-FFF2-40B4-BE49-F238E27FC236}">
                <a16:creationId xmlns:a16="http://schemas.microsoft.com/office/drawing/2014/main" id="{2EA8D20B-B2C1-5DE5-6B1D-67D52F41D833}"/>
              </a:ext>
            </a:extLst>
          </p:cNvPr>
          <p:cNvSpPr txBox="1"/>
          <p:nvPr/>
        </p:nvSpPr>
        <p:spPr>
          <a:xfrm>
            <a:off x="7882188" y="1762776"/>
            <a:ext cx="2667000" cy="430887"/>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1100" b="1" i="0" strike="noStrike" spc="0" dirty="0">
                <a:ln/>
                <a:solidFill>
                  <a:srgbClr val="000000"/>
                </a:solidFill>
                <a:latin typeface="Microsoft YaHei" panose="020B0503020204020204" pitchFamily="34" charset="-122"/>
                <a:ea typeface="Microsoft YaHei" panose="020B0503020204020204" pitchFamily="34" charset="-122"/>
              </a:rPr>
              <a:t>金融/企服/医疗等产业互联网探索</a:t>
            </a:r>
          </a:p>
          <a:p>
            <a:r>
              <a:rPr lang="zh-CN" sz="1100" b="1" i="0" strike="noStrike" spc="0" dirty="0">
                <a:ln/>
                <a:solidFill>
                  <a:srgbClr val="000000"/>
                </a:solidFill>
                <a:latin typeface="Microsoft YaHei" panose="020B0503020204020204" pitchFamily="34" charset="-122"/>
                <a:ea typeface="Microsoft YaHei" panose="020B0503020204020204" pitchFamily="34" charset="-122"/>
              </a:rPr>
              <a:t>ToC泛娱乐多年沉淀</a:t>
            </a:r>
          </a:p>
        </p:txBody>
      </p:sp>
      <p:sp>
        <p:nvSpPr>
          <p:cNvPr id="113" name="矩形 112">
            <a:extLst>
              <a:ext uri="{FF2B5EF4-FFF2-40B4-BE49-F238E27FC236}">
                <a16:creationId xmlns:a16="http://schemas.microsoft.com/office/drawing/2014/main" id="{73B842C4-5E5F-8D60-EDED-A2F0C8C180E7}"/>
              </a:ext>
            </a:extLst>
          </p:cNvPr>
          <p:cNvSpPr/>
          <p:nvPr/>
        </p:nvSpPr>
        <p:spPr>
          <a:xfrm>
            <a:off x="5020976" y="2719902"/>
            <a:ext cx="2701087" cy="1809213"/>
          </a:xfrm>
          <a:prstGeom prst="rect">
            <a:avLst/>
          </a:prstGeom>
          <a:noFill/>
          <a:ln w="12700">
            <a:solidFill>
              <a:srgbClr val="000000"/>
            </a:solidFill>
            <a:prstDash val="solid"/>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endParaRPr>
              <a:latin typeface="Microsoft YaHei" panose="020B0503020204020204" pitchFamily="34" charset="-122"/>
              <a:ea typeface="Microsoft YaHei" panose="020B0503020204020204" pitchFamily="34" charset="-122"/>
            </a:endParaRPr>
          </a:p>
        </p:txBody>
      </p:sp>
      <p:sp>
        <p:nvSpPr>
          <p:cNvPr id="114" name="文本框 113">
            <a:extLst>
              <a:ext uri="{FF2B5EF4-FFF2-40B4-BE49-F238E27FC236}">
                <a16:creationId xmlns:a16="http://schemas.microsoft.com/office/drawing/2014/main" id="{2F6AC2AD-433E-7CBF-6A36-14DFF2272C30}"/>
              </a:ext>
            </a:extLst>
          </p:cNvPr>
          <p:cNvSpPr txBox="1"/>
          <p:nvPr/>
        </p:nvSpPr>
        <p:spPr>
          <a:xfrm>
            <a:off x="5638471" y="3463440"/>
            <a:ext cx="1466850" cy="895350"/>
          </a:xfrm>
          <a:prstGeom prst="rect">
            <a:avLst/>
          </a:prstGeom>
          <a:ln w="12700">
            <a:prstDash val="solid"/>
          </a:ln>
        </p:spPr>
        <p:txBody>
          <a:bodyPr vert="horz" wrap="square" anchor="t">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marL="0" indent="0" algn="ctr" defTabSz="25400">
              <a:lnSpc>
                <a:spcPct val="100000"/>
              </a:lnSpc>
              <a:buNone/>
            </a:pPr>
            <a:r>
              <a:rPr lang="en-US" sz="3200" b="1" i="0" strike="noStrike" spc="0" dirty="0">
                <a:ln/>
                <a:solidFill>
                  <a:srgbClr val="0060FF"/>
                </a:solidFill>
                <a:latin typeface="Microsoft YaHei" panose="020B0503020204020204" pitchFamily="34" charset="-122"/>
                <a:ea typeface="Microsoft YaHei" panose="020B0503020204020204" pitchFamily="34" charset="-122"/>
              </a:rPr>
              <a:t>49%</a:t>
            </a:r>
          </a:p>
          <a:p>
            <a:pPr marL="0" indent="0" algn="ctr" defTabSz="25400">
              <a:lnSpc>
                <a:spcPct val="100000"/>
              </a:lnSpc>
              <a:buNone/>
            </a:pPr>
            <a:r>
              <a:rPr lang="zh-CN" sz="1000" b="1" i="0" strike="noStrike" spc="0" dirty="0">
                <a:ln/>
                <a:solidFill>
                  <a:srgbClr val="000000"/>
                </a:solidFill>
                <a:latin typeface="Microsoft YaHei" panose="020B0503020204020204" pitchFamily="34" charset="-122"/>
                <a:ea typeface="Microsoft YaHei" panose="020B0503020204020204" pitchFamily="34" charset="-122"/>
              </a:rPr>
              <a:t>中国</a:t>
            </a:r>
            <a:r>
              <a:rPr lang="en-US" sz="1000" b="1" i="0" strike="noStrike" spc="0" dirty="0">
                <a:ln/>
                <a:solidFill>
                  <a:srgbClr val="000000"/>
                </a:solidFill>
                <a:latin typeface="Microsoft YaHei" panose="020B0503020204020204" pitchFamily="34" charset="-122"/>
                <a:ea typeface="Microsoft YaHei" panose="020B0503020204020204" pitchFamily="34" charset="-122"/>
              </a:rPr>
              <a:t>TRTC</a:t>
            </a:r>
          </a:p>
          <a:p>
            <a:pPr marL="0" indent="0" algn="ctr" defTabSz="25400">
              <a:lnSpc>
                <a:spcPct val="100000"/>
              </a:lnSpc>
              <a:buNone/>
            </a:pPr>
            <a:r>
              <a:rPr lang="zh-CN" sz="1000" b="1" i="0" strike="noStrike" spc="0" dirty="0">
                <a:ln/>
                <a:solidFill>
                  <a:srgbClr val="000000"/>
                </a:solidFill>
                <a:latin typeface="Microsoft YaHei" panose="020B0503020204020204" pitchFamily="34" charset="-122"/>
                <a:ea typeface="Microsoft YaHei" panose="020B0503020204020204" pitchFamily="34" charset="-122"/>
              </a:rPr>
              <a:t>头部厂商增速最快</a:t>
            </a:r>
          </a:p>
        </p:txBody>
      </p:sp>
      <p:sp>
        <p:nvSpPr>
          <p:cNvPr id="115" name="文本框 114">
            <a:extLst>
              <a:ext uri="{FF2B5EF4-FFF2-40B4-BE49-F238E27FC236}">
                <a16:creationId xmlns:a16="http://schemas.microsoft.com/office/drawing/2014/main" id="{CB85900E-5865-1BAA-AA93-510A141E38D2}"/>
              </a:ext>
            </a:extLst>
          </p:cNvPr>
          <p:cNvSpPr txBox="1"/>
          <p:nvPr/>
        </p:nvSpPr>
        <p:spPr>
          <a:xfrm>
            <a:off x="503027" y="3089141"/>
            <a:ext cx="1841500" cy="584775"/>
          </a:xfrm>
          <a:prstGeom prst="rect">
            <a:avLst/>
          </a:prstGeom>
          <a:ln w="12700">
            <a:prstDash val="solid"/>
          </a:ln>
        </p:spPr>
        <p:txBody>
          <a:bodyPr>
            <a:spAutoFit/>
          </a:bodyPr>
          <a:lstStyle/>
          <a:p>
            <a:pPr marL="0" indent="0" algn="ctr" defTabSz="203200">
              <a:lnSpc>
                <a:spcPct val="100000"/>
              </a:lnSpc>
              <a:buNone/>
            </a:pPr>
            <a:r>
              <a:rPr lang="zh-CN" sz="1600" b="1" i="0" strike="noStrike" spc="0">
                <a:ln/>
                <a:solidFill>
                  <a:srgbClr val="2049FF"/>
                </a:solidFill>
                <a:latin typeface="Microsoft YaHei" panose="020B0503020204020204" pitchFamily="34" charset="-122"/>
                <a:ea typeface="Microsoft YaHei" panose="020B0503020204020204" pitchFamily="34" charset="-122"/>
              </a:rPr>
              <a:t>音视频</a:t>
            </a:r>
            <a:r>
              <a:rPr lang="en-US" sz="1600" b="1" i="0" strike="noStrike" spc="0">
                <a:ln/>
                <a:solidFill>
                  <a:srgbClr val="2049FF"/>
                </a:solidFill>
                <a:latin typeface="Microsoft YaHei" panose="020B0503020204020204" pitchFamily="34" charset="-122"/>
                <a:ea typeface="Microsoft YaHei" panose="020B0503020204020204" pitchFamily="34" charset="-122"/>
              </a:rPr>
              <a:t>PaaS</a:t>
            </a:r>
          </a:p>
          <a:p>
            <a:pPr marL="0" indent="0" algn="ctr" defTabSz="203200">
              <a:lnSpc>
                <a:spcPct val="100000"/>
              </a:lnSpc>
              <a:buNone/>
            </a:pPr>
            <a:r>
              <a:rPr lang="zh-CN" sz="1600" b="1" i="0" strike="noStrike" spc="0">
                <a:ln/>
                <a:solidFill>
                  <a:srgbClr val="2049FF"/>
                </a:solidFill>
                <a:latin typeface="Microsoft YaHei" panose="020B0503020204020204" pitchFamily="34" charset="-122"/>
                <a:ea typeface="Microsoft YaHei" panose="020B0503020204020204" pitchFamily="34" charset="-122"/>
              </a:rPr>
              <a:t>非流量产品</a:t>
            </a:r>
          </a:p>
        </p:txBody>
      </p:sp>
      <p:sp>
        <p:nvSpPr>
          <p:cNvPr id="116" name="文本框 115">
            <a:extLst>
              <a:ext uri="{FF2B5EF4-FFF2-40B4-BE49-F238E27FC236}">
                <a16:creationId xmlns:a16="http://schemas.microsoft.com/office/drawing/2014/main" id="{6A9684DE-DDFA-2AB4-4CBE-F36517F4F6E7}"/>
              </a:ext>
            </a:extLst>
          </p:cNvPr>
          <p:cNvSpPr txBox="1"/>
          <p:nvPr/>
        </p:nvSpPr>
        <p:spPr>
          <a:xfrm>
            <a:off x="-124357" y="3624508"/>
            <a:ext cx="2667000" cy="430887"/>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1100" b="1" i="0" strike="noStrike" spc="0">
                <a:ln/>
                <a:solidFill>
                  <a:srgbClr val="000000"/>
                </a:solidFill>
                <a:latin typeface="Microsoft YaHei" panose="020B0503020204020204" pitchFamily="34" charset="-122"/>
                <a:ea typeface="Microsoft YaHei" panose="020B0503020204020204" pitchFamily="34" charset="-122"/>
              </a:rPr>
              <a:t>市场占有率高，增速高、</a:t>
            </a:r>
            <a:r>
              <a:rPr lang="zh-CN" sz="1100" b="1" i="0" strike="noStrike" spc="0">
                <a:ln/>
                <a:solidFill>
                  <a:srgbClr val="2049FF"/>
                </a:solidFill>
                <a:latin typeface="Microsoft YaHei" panose="020B0503020204020204" pitchFamily="34" charset="-122"/>
                <a:ea typeface="Microsoft YaHei" panose="020B0503020204020204" pitchFamily="34" charset="-122"/>
              </a:rPr>
              <a:t>高毛利</a:t>
            </a:r>
          </a:p>
          <a:p>
            <a:r>
              <a:rPr lang="zh-CN" sz="1100" b="1" i="1" strike="noStrike" spc="0">
                <a:ln/>
                <a:solidFill>
                  <a:srgbClr val="000000"/>
                </a:solidFill>
                <a:latin typeface="Microsoft YaHei" panose="020B0503020204020204" pitchFamily="34" charset="-122"/>
                <a:ea typeface="Microsoft YaHei" panose="020B0503020204020204" pitchFamily="34" charset="-122"/>
              </a:rPr>
              <a:t>（成长期）</a:t>
            </a:r>
          </a:p>
        </p:txBody>
      </p:sp>
      <p:sp>
        <p:nvSpPr>
          <p:cNvPr id="117" name="文本框 116">
            <a:extLst>
              <a:ext uri="{FF2B5EF4-FFF2-40B4-BE49-F238E27FC236}">
                <a16:creationId xmlns:a16="http://schemas.microsoft.com/office/drawing/2014/main" id="{454F2139-A737-E5AF-ABD9-C33A6DDBA551}"/>
              </a:ext>
            </a:extLst>
          </p:cNvPr>
          <p:cNvSpPr txBox="1"/>
          <p:nvPr/>
        </p:nvSpPr>
        <p:spPr>
          <a:xfrm>
            <a:off x="464007" y="4720228"/>
            <a:ext cx="1841500" cy="584775"/>
          </a:xfrm>
          <a:prstGeom prst="rect">
            <a:avLst/>
          </a:prstGeom>
          <a:ln w="12700">
            <a:prstDash val="solid"/>
          </a:ln>
        </p:spPr>
        <p:txBody>
          <a:bodyPr>
            <a:spAutoFit/>
          </a:bodyPr>
          <a:lstStyle/>
          <a:p>
            <a:pPr marL="0" indent="0" algn="ctr" defTabSz="203200">
              <a:lnSpc>
                <a:spcPct val="100000"/>
              </a:lnSpc>
              <a:buNone/>
            </a:pPr>
            <a:r>
              <a:rPr lang="en-US" sz="1600" b="1" i="0" strike="noStrike" spc="0">
                <a:ln/>
                <a:solidFill>
                  <a:srgbClr val="2049FF"/>
                </a:solidFill>
                <a:latin typeface="Microsoft YaHei" panose="020B0503020204020204" pitchFamily="34" charset="-122"/>
                <a:ea typeface="Microsoft YaHei" panose="020B0503020204020204" pitchFamily="34" charset="-122"/>
              </a:rPr>
              <a:t>CDN IaaS</a:t>
            </a:r>
          </a:p>
          <a:p>
            <a:pPr marL="0" indent="0" algn="ctr" defTabSz="203200">
              <a:lnSpc>
                <a:spcPct val="100000"/>
              </a:lnSpc>
              <a:buNone/>
            </a:pPr>
            <a:r>
              <a:rPr lang="zh-CN" sz="1600" b="1" i="0" strike="noStrike" spc="0">
                <a:ln/>
                <a:solidFill>
                  <a:srgbClr val="2049FF"/>
                </a:solidFill>
                <a:latin typeface="Microsoft YaHei" panose="020B0503020204020204" pitchFamily="34" charset="-122"/>
                <a:ea typeface="Microsoft YaHei" panose="020B0503020204020204" pitchFamily="34" charset="-122"/>
              </a:rPr>
              <a:t>流量产品</a:t>
            </a:r>
          </a:p>
        </p:txBody>
      </p:sp>
      <p:sp>
        <p:nvSpPr>
          <p:cNvPr id="118" name="文本框 117">
            <a:extLst>
              <a:ext uri="{FF2B5EF4-FFF2-40B4-BE49-F238E27FC236}">
                <a16:creationId xmlns:a16="http://schemas.microsoft.com/office/drawing/2014/main" id="{702195BB-DD9B-FAEB-91F9-6E0FC47B5162}"/>
              </a:ext>
            </a:extLst>
          </p:cNvPr>
          <p:cNvSpPr txBox="1"/>
          <p:nvPr/>
        </p:nvSpPr>
        <p:spPr>
          <a:xfrm>
            <a:off x="51257" y="5250453"/>
            <a:ext cx="2667000" cy="430887"/>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1100" b="1" i="0" strike="noStrike" spc="0">
                <a:ln/>
                <a:solidFill>
                  <a:srgbClr val="000000"/>
                </a:solidFill>
                <a:latin typeface="Microsoft YaHei" panose="020B0503020204020204" pitchFamily="34" charset="-122"/>
                <a:ea typeface="Microsoft YaHei" panose="020B0503020204020204" pitchFamily="34" charset="-122"/>
              </a:rPr>
              <a:t>市场占有率高，增速低</a:t>
            </a:r>
          </a:p>
          <a:p>
            <a:r>
              <a:rPr lang="zh-CN" sz="1100" b="1" i="1" strike="noStrike" spc="0">
                <a:ln/>
                <a:solidFill>
                  <a:srgbClr val="000000"/>
                </a:solidFill>
                <a:latin typeface="Microsoft YaHei" panose="020B0503020204020204" pitchFamily="34" charset="-122"/>
                <a:ea typeface="Microsoft YaHei" panose="020B0503020204020204" pitchFamily="34" charset="-122"/>
              </a:rPr>
              <a:t>（成熟期）</a:t>
            </a:r>
          </a:p>
        </p:txBody>
      </p:sp>
      <p:sp>
        <p:nvSpPr>
          <p:cNvPr id="119" name="文本框 118">
            <a:extLst>
              <a:ext uri="{FF2B5EF4-FFF2-40B4-BE49-F238E27FC236}">
                <a16:creationId xmlns:a16="http://schemas.microsoft.com/office/drawing/2014/main" id="{A02ACFB9-1C5A-B8D0-8ADF-7CCB29705A62}"/>
              </a:ext>
            </a:extLst>
          </p:cNvPr>
          <p:cNvSpPr txBox="1"/>
          <p:nvPr/>
        </p:nvSpPr>
        <p:spPr>
          <a:xfrm>
            <a:off x="5308854" y="2790504"/>
            <a:ext cx="2286000" cy="338554"/>
          </a:xfrm>
          <a:prstGeom prst="rect">
            <a:avLst/>
          </a:prstGeom>
          <a:ln w="12700">
            <a:prstDash val="solid"/>
          </a:ln>
        </p:spPr>
        <p:txBody>
          <a:bodyPr vert="horz" wrap="square" anchor="t">
            <a:spAutoFit/>
          </a:bodyPr>
          <a:lstStyle/>
          <a:p>
            <a:pPr marL="0" indent="0" algn="ctr" defTabSz="50800">
              <a:lnSpc>
                <a:spcPct val="100000"/>
              </a:lnSpc>
              <a:buNone/>
            </a:pPr>
            <a:r>
              <a:rPr lang="zh-CN" sz="1600" b="1" i="0" strike="noStrike" spc="0">
                <a:ln/>
                <a:solidFill>
                  <a:srgbClr val="000000"/>
                </a:solidFill>
                <a:latin typeface="Microsoft YaHei" panose="020B0503020204020204" pitchFamily="34" charset="-122"/>
                <a:ea typeface="Microsoft YaHei" panose="020B0503020204020204" pitchFamily="34" charset="-122"/>
              </a:rPr>
              <a:t>实时互动</a:t>
            </a:r>
          </a:p>
        </p:txBody>
      </p:sp>
      <p:sp>
        <p:nvSpPr>
          <p:cNvPr id="120" name="文本框 119">
            <a:extLst>
              <a:ext uri="{FF2B5EF4-FFF2-40B4-BE49-F238E27FC236}">
                <a16:creationId xmlns:a16="http://schemas.microsoft.com/office/drawing/2014/main" id="{881A31DD-B9A1-CC84-E315-5012839C436C}"/>
              </a:ext>
            </a:extLst>
          </p:cNvPr>
          <p:cNvSpPr txBox="1"/>
          <p:nvPr/>
        </p:nvSpPr>
        <p:spPr>
          <a:xfrm>
            <a:off x="5268530" y="3120704"/>
            <a:ext cx="2184400" cy="430887"/>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1100" b="1" i="0" strike="noStrike" spc="0">
                <a:ln/>
                <a:solidFill>
                  <a:srgbClr val="000000"/>
                </a:solidFill>
                <a:latin typeface="Microsoft YaHei" panose="020B0503020204020204" pitchFamily="34" charset="-122"/>
                <a:ea typeface="Microsoft YaHei" panose="020B0503020204020204" pitchFamily="34" charset="-122"/>
              </a:rPr>
              <a:t>TRTC、IM，音视频</a:t>
            </a:r>
            <a:r>
              <a:rPr lang="en-US" sz="1100" b="1" i="0" strike="noStrike" spc="0">
                <a:ln/>
                <a:solidFill>
                  <a:srgbClr val="000000"/>
                </a:solidFill>
                <a:latin typeface="Microsoft YaHei" panose="020B0503020204020204" pitchFamily="34" charset="-122"/>
                <a:ea typeface="Microsoft YaHei" panose="020B0503020204020204" pitchFamily="34" charset="-122"/>
              </a:rPr>
              <a:t>aPaaS</a:t>
            </a:r>
            <a:r>
              <a:rPr lang="zh-CN" sz="1100" b="1" i="0" strike="noStrike" spc="0">
                <a:ln/>
                <a:solidFill>
                  <a:srgbClr val="000000"/>
                </a:solidFill>
                <a:latin typeface="Microsoft YaHei" panose="020B0503020204020204" pitchFamily="34" charset="-122"/>
                <a:ea typeface="Microsoft YaHei" panose="020B0503020204020204" pitchFamily="34" charset="-122"/>
              </a:rPr>
              <a:t>开发套件降低开发门槛</a:t>
            </a:r>
          </a:p>
        </p:txBody>
      </p:sp>
      <p:cxnSp>
        <p:nvCxnSpPr>
          <p:cNvPr id="121" name="直线箭头连接符 120">
            <a:extLst>
              <a:ext uri="{FF2B5EF4-FFF2-40B4-BE49-F238E27FC236}">
                <a16:creationId xmlns:a16="http://schemas.microsoft.com/office/drawing/2014/main" id="{5FECCD32-069D-442F-2AD3-6D10DF00D51A}"/>
              </a:ext>
            </a:extLst>
          </p:cNvPr>
          <p:cNvCxnSpPr/>
          <p:nvPr/>
        </p:nvCxnSpPr>
        <p:spPr>
          <a:xfrm>
            <a:off x="5237058" y="3140860"/>
            <a:ext cx="2269676" cy="12268"/>
          </a:xfrm>
          <a:prstGeom prst="straightConnector1">
            <a:avLst/>
          </a:prstGeom>
          <a:noFill/>
          <a:ln w="25400">
            <a:solidFill>
              <a:srgbClr val="000000"/>
            </a:solidFill>
            <a:prstDash val="solid"/>
            <a:headEnd/>
            <a:tailEnd/>
          </a:ln>
        </p:spPr>
      </p:cxnSp>
      <p:sp>
        <p:nvSpPr>
          <p:cNvPr id="122" name="文本框 121">
            <a:extLst>
              <a:ext uri="{FF2B5EF4-FFF2-40B4-BE49-F238E27FC236}">
                <a16:creationId xmlns:a16="http://schemas.microsoft.com/office/drawing/2014/main" id="{59DFB9C5-FEDD-1F49-BBA1-7B2639F27F51}"/>
              </a:ext>
            </a:extLst>
          </p:cNvPr>
          <p:cNvSpPr txBox="1"/>
          <p:nvPr/>
        </p:nvSpPr>
        <p:spPr>
          <a:xfrm>
            <a:off x="2766951" y="3463440"/>
            <a:ext cx="1593850" cy="895350"/>
          </a:xfrm>
          <a:prstGeom prst="rect">
            <a:avLst/>
          </a:prstGeom>
          <a:ln w="12700">
            <a:prstDash val="solid"/>
          </a:ln>
        </p:spPr>
        <p:txBody>
          <a:bodyPr vert="horz" wrap="square" anchor="t">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marL="0" indent="0" algn="ctr" defTabSz="25400">
              <a:lnSpc>
                <a:spcPct val="100000"/>
              </a:lnSpc>
              <a:buNone/>
            </a:pPr>
            <a:r>
              <a:rPr lang="en-US" sz="3200" b="1" i="0" strike="noStrike" spc="0" dirty="0">
                <a:ln/>
                <a:solidFill>
                  <a:srgbClr val="0060FF"/>
                </a:solidFill>
                <a:latin typeface="Microsoft YaHei" panose="020B0503020204020204" pitchFamily="34" charset="-122"/>
                <a:ea typeface="Microsoft YaHei" panose="020B0503020204020204" pitchFamily="34" charset="-122"/>
              </a:rPr>
              <a:t>40%</a:t>
            </a:r>
          </a:p>
          <a:p>
            <a:pPr marL="0" indent="0" algn="ctr" defTabSz="25400">
              <a:lnSpc>
                <a:spcPct val="100000"/>
              </a:lnSpc>
              <a:buNone/>
            </a:pPr>
            <a:r>
              <a:rPr lang="zh-CN" sz="1000" b="1" i="0" strike="noStrike" spc="0" dirty="0">
                <a:ln/>
                <a:solidFill>
                  <a:srgbClr val="000000"/>
                </a:solidFill>
                <a:latin typeface="Microsoft YaHei" panose="020B0503020204020204" pitchFamily="34" charset="-122"/>
                <a:ea typeface="Microsoft YaHei" panose="020B0503020204020204" pitchFamily="34" charset="-122"/>
              </a:rPr>
              <a:t>支撑全网实时媒体处理量</a:t>
            </a:r>
          </a:p>
          <a:p>
            <a:pPr marL="0" indent="0" algn="ctr" defTabSz="25400">
              <a:lnSpc>
                <a:spcPct val="100000"/>
              </a:lnSpc>
              <a:buNone/>
            </a:pPr>
            <a:r>
              <a:rPr lang="zh-CN" sz="1000" b="1" i="0" strike="noStrike" spc="0" dirty="0">
                <a:ln/>
                <a:solidFill>
                  <a:srgbClr val="000000"/>
                </a:solidFill>
                <a:latin typeface="Microsoft YaHei" panose="020B0503020204020204" pitchFamily="34" charset="-122"/>
                <a:ea typeface="Microsoft YaHei" panose="020B0503020204020204" pitchFamily="34" charset="-122"/>
              </a:rPr>
              <a:t>头部客户全覆盖</a:t>
            </a:r>
          </a:p>
        </p:txBody>
      </p:sp>
      <p:sp>
        <p:nvSpPr>
          <p:cNvPr id="123" name="文本框 122">
            <a:extLst>
              <a:ext uri="{FF2B5EF4-FFF2-40B4-BE49-F238E27FC236}">
                <a16:creationId xmlns:a16="http://schemas.microsoft.com/office/drawing/2014/main" id="{5EB5A56E-E12F-42B4-94E8-359D8C01080C}"/>
              </a:ext>
            </a:extLst>
          </p:cNvPr>
          <p:cNvSpPr txBox="1"/>
          <p:nvPr/>
        </p:nvSpPr>
        <p:spPr>
          <a:xfrm>
            <a:off x="2483149" y="2790504"/>
            <a:ext cx="2286000" cy="338554"/>
          </a:xfrm>
          <a:prstGeom prst="rect">
            <a:avLst/>
          </a:prstGeom>
          <a:ln w="12700">
            <a:prstDash val="solid"/>
          </a:ln>
        </p:spPr>
        <p:txBody>
          <a:bodyPr vert="horz" wrap="square" anchor="t">
            <a:spAutoFit/>
          </a:bodyPr>
          <a:lstStyle/>
          <a:p>
            <a:pPr marL="0" indent="0" algn="ctr" defTabSz="50800">
              <a:lnSpc>
                <a:spcPct val="100000"/>
              </a:lnSpc>
              <a:buNone/>
            </a:pPr>
            <a:r>
              <a:rPr lang="zh-CN" sz="1600" b="1" i="0" strike="noStrike" spc="0">
                <a:ln/>
                <a:solidFill>
                  <a:srgbClr val="000000"/>
                </a:solidFill>
                <a:latin typeface="Microsoft YaHei" panose="020B0503020204020204" pitchFamily="34" charset="-122"/>
                <a:ea typeface="Microsoft YaHei" panose="020B0503020204020204" pitchFamily="34" charset="-122"/>
              </a:rPr>
              <a:t>媒体处理</a:t>
            </a:r>
          </a:p>
        </p:txBody>
      </p:sp>
      <p:sp>
        <p:nvSpPr>
          <p:cNvPr id="124" name="文本框 123">
            <a:extLst>
              <a:ext uri="{FF2B5EF4-FFF2-40B4-BE49-F238E27FC236}">
                <a16:creationId xmlns:a16="http://schemas.microsoft.com/office/drawing/2014/main" id="{FB866BC0-BB0C-063B-AB7F-5CCE8C2CB833}"/>
              </a:ext>
            </a:extLst>
          </p:cNvPr>
          <p:cNvSpPr txBox="1"/>
          <p:nvPr/>
        </p:nvSpPr>
        <p:spPr>
          <a:xfrm>
            <a:off x="2586968" y="3120704"/>
            <a:ext cx="2101850" cy="430887"/>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1100" b="1" i="0" strike="noStrike" spc="0">
                <a:ln/>
                <a:solidFill>
                  <a:srgbClr val="000000"/>
                </a:solidFill>
                <a:latin typeface="Microsoft YaHei" panose="020B0503020204020204" pitchFamily="34" charset="-122"/>
                <a:ea typeface="Microsoft YaHei" panose="020B0503020204020204" pitchFamily="34" charset="-122"/>
              </a:rPr>
              <a:t>云转码/录制、实时渲染</a:t>
            </a:r>
          </a:p>
          <a:p>
            <a:r>
              <a:rPr lang="zh-CN" sz="1100" b="1" i="0" strike="noStrike" spc="0">
                <a:ln/>
                <a:solidFill>
                  <a:srgbClr val="000000"/>
                </a:solidFill>
                <a:latin typeface="Microsoft YaHei" panose="020B0503020204020204" pitchFamily="34" charset="-122"/>
                <a:ea typeface="Microsoft YaHei" panose="020B0503020204020204" pitchFamily="34" charset="-122"/>
              </a:rPr>
              <a:t>覆盖多媒体处理需求</a:t>
            </a:r>
          </a:p>
        </p:txBody>
      </p:sp>
      <p:cxnSp>
        <p:nvCxnSpPr>
          <p:cNvPr id="125" name="直线箭头连接符 124">
            <a:extLst>
              <a:ext uri="{FF2B5EF4-FFF2-40B4-BE49-F238E27FC236}">
                <a16:creationId xmlns:a16="http://schemas.microsoft.com/office/drawing/2014/main" id="{CD372AB1-5DF4-659F-E7E2-5F65A3C51F2E}"/>
              </a:ext>
            </a:extLst>
          </p:cNvPr>
          <p:cNvCxnSpPr/>
          <p:nvPr/>
        </p:nvCxnSpPr>
        <p:spPr>
          <a:xfrm>
            <a:off x="2411354" y="3140860"/>
            <a:ext cx="2269676" cy="12268"/>
          </a:xfrm>
          <a:prstGeom prst="straightConnector1">
            <a:avLst/>
          </a:prstGeom>
          <a:noFill/>
          <a:ln w="25400">
            <a:solidFill>
              <a:srgbClr val="000000"/>
            </a:solidFill>
            <a:prstDash val="solid"/>
            <a:headEnd/>
            <a:tailEnd/>
          </a:ln>
        </p:spPr>
      </p:cxnSp>
      <p:sp>
        <p:nvSpPr>
          <p:cNvPr id="126" name="矩形 125">
            <a:extLst>
              <a:ext uri="{FF2B5EF4-FFF2-40B4-BE49-F238E27FC236}">
                <a16:creationId xmlns:a16="http://schemas.microsoft.com/office/drawing/2014/main" id="{54D4BE67-EFAA-7DE3-77A3-84BB12A69F48}"/>
              </a:ext>
            </a:extLst>
          </p:cNvPr>
          <p:cNvSpPr/>
          <p:nvPr/>
        </p:nvSpPr>
        <p:spPr>
          <a:xfrm>
            <a:off x="7869842" y="2719902"/>
            <a:ext cx="2699978" cy="1809213"/>
          </a:xfrm>
          <a:prstGeom prst="rect">
            <a:avLst/>
          </a:prstGeom>
          <a:noFill/>
          <a:ln w="12700">
            <a:solidFill>
              <a:srgbClr val="000000"/>
            </a:solidFill>
            <a:prstDash val="solid"/>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endParaRPr>
              <a:latin typeface="Microsoft YaHei" panose="020B0503020204020204" pitchFamily="34" charset="-122"/>
              <a:ea typeface="Microsoft YaHei" panose="020B0503020204020204" pitchFamily="34" charset="-122"/>
            </a:endParaRPr>
          </a:p>
        </p:txBody>
      </p:sp>
      <p:sp>
        <p:nvSpPr>
          <p:cNvPr id="127" name="文本框 126">
            <a:extLst>
              <a:ext uri="{FF2B5EF4-FFF2-40B4-BE49-F238E27FC236}">
                <a16:creationId xmlns:a16="http://schemas.microsoft.com/office/drawing/2014/main" id="{29283435-F313-A209-6FE8-A44169EB4239}"/>
              </a:ext>
            </a:extLst>
          </p:cNvPr>
          <p:cNvSpPr txBox="1"/>
          <p:nvPr/>
        </p:nvSpPr>
        <p:spPr>
          <a:xfrm>
            <a:off x="8469250" y="3463440"/>
            <a:ext cx="1466850" cy="895350"/>
          </a:xfrm>
          <a:prstGeom prst="rect">
            <a:avLst/>
          </a:prstGeom>
          <a:ln w="12700">
            <a:prstDash val="solid"/>
          </a:ln>
        </p:spPr>
        <p:txBody>
          <a:bodyPr vert="horz" wrap="square" anchor="t">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marL="0" indent="0" algn="ctr" defTabSz="25400">
              <a:lnSpc>
                <a:spcPct val="100000"/>
              </a:lnSpc>
              <a:buNone/>
            </a:pPr>
            <a:r>
              <a:rPr lang="en-US" sz="3200" b="1" i="0" strike="noStrike" spc="0" dirty="0">
                <a:ln/>
                <a:solidFill>
                  <a:srgbClr val="0060FF"/>
                </a:solidFill>
                <a:latin typeface="Microsoft YaHei" panose="020B0503020204020204" pitchFamily="34" charset="-122"/>
                <a:ea typeface="Microsoft YaHei" panose="020B0503020204020204" pitchFamily="34" charset="-122"/>
              </a:rPr>
              <a:t>29%</a:t>
            </a:r>
          </a:p>
          <a:p>
            <a:pPr marL="0" indent="0" algn="ctr" defTabSz="25400">
              <a:lnSpc>
                <a:spcPct val="100000"/>
              </a:lnSpc>
              <a:buNone/>
            </a:pPr>
            <a:r>
              <a:rPr lang="zh-CN" sz="1000" b="1" i="0" strike="noStrike" spc="0" dirty="0">
                <a:ln/>
                <a:solidFill>
                  <a:srgbClr val="000000"/>
                </a:solidFill>
                <a:latin typeface="Microsoft YaHei" panose="020B0503020204020204" pitchFamily="34" charset="-122"/>
                <a:ea typeface="Microsoft YaHei" panose="020B0503020204020204" pitchFamily="34" charset="-122"/>
              </a:rPr>
              <a:t>点播VOD</a:t>
            </a:r>
          </a:p>
          <a:p>
            <a:pPr marL="0" indent="0" algn="ctr" defTabSz="25400">
              <a:lnSpc>
                <a:spcPct val="100000"/>
              </a:lnSpc>
              <a:buNone/>
            </a:pPr>
            <a:r>
              <a:rPr lang="zh-CN" sz="1000" b="1" i="0" strike="noStrike" spc="0" dirty="0">
                <a:ln/>
                <a:solidFill>
                  <a:srgbClr val="000000"/>
                </a:solidFill>
                <a:latin typeface="Microsoft YaHei" panose="020B0503020204020204" pitchFamily="34" charset="-122"/>
                <a:ea typeface="Microsoft YaHei" panose="020B0503020204020204" pitchFamily="34" charset="-122"/>
              </a:rPr>
              <a:t>市占第一</a:t>
            </a:r>
          </a:p>
        </p:txBody>
      </p:sp>
      <p:sp>
        <p:nvSpPr>
          <p:cNvPr id="128" name="文本框 127">
            <a:extLst>
              <a:ext uri="{FF2B5EF4-FFF2-40B4-BE49-F238E27FC236}">
                <a16:creationId xmlns:a16="http://schemas.microsoft.com/office/drawing/2014/main" id="{003FD604-CDD0-9CD1-1CAD-16F0A8137F31}"/>
              </a:ext>
            </a:extLst>
          </p:cNvPr>
          <p:cNvSpPr txBox="1"/>
          <p:nvPr/>
        </p:nvSpPr>
        <p:spPr>
          <a:xfrm>
            <a:off x="8073086" y="2790504"/>
            <a:ext cx="2286000" cy="338554"/>
          </a:xfrm>
          <a:prstGeom prst="rect">
            <a:avLst/>
          </a:prstGeom>
          <a:ln w="12700">
            <a:prstDash val="solid"/>
          </a:ln>
        </p:spPr>
        <p:txBody>
          <a:bodyPr vert="horz" wrap="square" anchor="t">
            <a:spAutoFit/>
          </a:bodyPr>
          <a:lstStyle/>
          <a:p>
            <a:pPr marL="0" indent="0" algn="ctr" defTabSz="50800">
              <a:lnSpc>
                <a:spcPct val="100000"/>
              </a:lnSpc>
              <a:buNone/>
            </a:pPr>
            <a:r>
              <a:rPr lang="zh-CN" sz="1600" b="1" i="0" strike="noStrike" spc="0">
                <a:ln/>
                <a:solidFill>
                  <a:srgbClr val="000000"/>
                </a:solidFill>
                <a:latin typeface="Microsoft YaHei" panose="020B0503020204020204" pitchFamily="34" charset="-122"/>
                <a:ea typeface="Microsoft YaHei" panose="020B0503020204020204" pitchFamily="34" charset="-122"/>
              </a:rPr>
              <a:t>点播云创</a:t>
            </a:r>
          </a:p>
        </p:txBody>
      </p:sp>
      <p:sp>
        <p:nvSpPr>
          <p:cNvPr id="129" name="文本框 128">
            <a:extLst>
              <a:ext uri="{FF2B5EF4-FFF2-40B4-BE49-F238E27FC236}">
                <a16:creationId xmlns:a16="http://schemas.microsoft.com/office/drawing/2014/main" id="{F17B4CD2-D30B-EFD3-F2F1-6CE9FBA977D2}"/>
              </a:ext>
            </a:extLst>
          </p:cNvPr>
          <p:cNvSpPr txBox="1"/>
          <p:nvPr/>
        </p:nvSpPr>
        <p:spPr>
          <a:xfrm>
            <a:off x="7893550" y="3120704"/>
            <a:ext cx="2508250" cy="430887"/>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1100" b="1" i="0" strike="noStrike" spc="0">
                <a:ln/>
                <a:solidFill>
                  <a:srgbClr val="000000"/>
                </a:solidFill>
                <a:latin typeface="Microsoft YaHei" panose="020B0503020204020204" pitchFamily="34" charset="-122"/>
                <a:ea typeface="Microsoft YaHei" panose="020B0503020204020204" pitchFamily="34" charset="-122"/>
              </a:rPr>
              <a:t>云点播、腾讯智能创作平台</a:t>
            </a:r>
          </a:p>
          <a:p>
            <a:r>
              <a:rPr lang="zh-CN" sz="1100" b="1" i="0" strike="noStrike" spc="0">
                <a:ln/>
                <a:solidFill>
                  <a:srgbClr val="000000"/>
                </a:solidFill>
                <a:latin typeface="Microsoft YaHei" panose="020B0503020204020204" pitchFamily="34" charset="-122"/>
                <a:ea typeface="Microsoft YaHei" panose="020B0503020204020204" pitchFamily="34" charset="-122"/>
              </a:rPr>
              <a:t>覆盖内容生产制作全流程</a:t>
            </a:r>
          </a:p>
        </p:txBody>
      </p:sp>
      <p:cxnSp>
        <p:nvCxnSpPr>
          <p:cNvPr id="130" name="直线箭头连接符 129">
            <a:extLst>
              <a:ext uri="{FF2B5EF4-FFF2-40B4-BE49-F238E27FC236}">
                <a16:creationId xmlns:a16="http://schemas.microsoft.com/office/drawing/2014/main" id="{62336E72-0A27-EB92-6C0C-827A0B669B52}"/>
              </a:ext>
            </a:extLst>
          </p:cNvPr>
          <p:cNvCxnSpPr/>
          <p:nvPr/>
        </p:nvCxnSpPr>
        <p:spPr>
          <a:xfrm>
            <a:off x="8001292" y="3140860"/>
            <a:ext cx="2269676" cy="12268"/>
          </a:xfrm>
          <a:prstGeom prst="straightConnector1">
            <a:avLst/>
          </a:prstGeom>
          <a:noFill/>
          <a:ln w="25400">
            <a:solidFill>
              <a:srgbClr val="000000"/>
            </a:solidFill>
            <a:prstDash val="solid"/>
            <a:headEnd/>
            <a:tailEnd/>
          </a:ln>
        </p:spPr>
      </p:cxnSp>
      <p:sp>
        <p:nvSpPr>
          <p:cNvPr id="131" name="矩形 130">
            <a:extLst>
              <a:ext uri="{FF2B5EF4-FFF2-40B4-BE49-F238E27FC236}">
                <a16:creationId xmlns:a16="http://schemas.microsoft.com/office/drawing/2014/main" id="{2357612A-831A-5F7B-526F-905E846D6BAE}"/>
              </a:ext>
            </a:extLst>
          </p:cNvPr>
          <p:cNvSpPr/>
          <p:nvPr/>
        </p:nvSpPr>
        <p:spPr>
          <a:xfrm>
            <a:off x="2232236" y="4649300"/>
            <a:ext cx="4015602" cy="1485219"/>
          </a:xfrm>
          <a:prstGeom prst="rect">
            <a:avLst/>
          </a:prstGeom>
          <a:noFill/>
          <a:ln w="12700">
            <a:solidFill>
              <a:srgbClr val="000000"/>
            </a:solidFill>
            <a:prstDash val="solid"/>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endParaRPr>
              <a:latin typeface="Microsoft YaHei" panose="020B0503020204020204" pitchFamily="34" charset="-122"/>
              <a:ea typeface="Microsoft YaHei" panose="020B0503020204020204" pitchFamily="34" charset="-122"/>
            </a:endParaRPr>
          </a:p>
        </p:txBody>
      </p:sp>
      <p:sp>
        <p:nvSpPr>
          <p:cNvPr id="132" name="文本框 131">
            <a:extLst>
              <a:ext uri="{FF2B5EF4-FFF2-40B4-BE49-F238E27FC236}">
                <a16:creationId xmlns:a16="http://schemas.microsoft.com/office/drawing/2014/main" id="{99536C7B-9E11-F8FD-FDBD-A492D78C6087}"/>
              </a:ext>
            </a:extLst>
          </p:cNvPr>
          <p:cNvSpPr txBox="1"/>
          <p:nvPr/>
        </p:nvSpPr>
        <p:spPr>
          <a:xfrm>
            <a:off x="2542643" y="5250453"/>
            <a:ext cx="1466850" cy="736600"/>
          </a:xfrm>
          <a:prstGeom prst="rect">
            <a:avLst/>
          </a:prstGeom>
          <a:ln w="12700">
            <a:prstDash val="solid"/>
          </a:ln>
        </p:spPr>
        <p:txBody>
          <a:bodyPr vert="horz" wrap="square" anchor="t">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marL="0" indent="0" algn="ctr" defTabSz="12700">
              <a:lnSpc>
                <a:spcPct val="100000"/>
              </a:lnSpc>
              <a:buNone/>
            </a:pPr>
            <a:r>
              <a:rPr lang="en-US" sz="3200" b="1" i="0" strike="noStrike" spc="0" dirty="0">
                <a:ln/>
                <a:solidFill>
                  <a:srgbClr val="0060FF"/>
                </a:solidFill>
                <a:latin typeface="Microsoft YaHei" panose="020B0503020204020204" pitchFamily="34" charset="-122"/>
                <a:ea typeface="Microsoft YaHei" panose="020B0503020204020204" pitchFamily="34" charset="-122"/>
              </a:rPr>
              <a:t>45%</a:t>
            </a:r>
          </a:p>
          <a:p>
            <a:pPr marL="0" indent="0" algn="ctr" defTabSz="25400">
              <a:lnSpc>
                <a:spcPct val="100000"/>
              </a:lnSpc>
              <a:buNone/>
            </a:pPr>
            <a:r>
              <a:rPr lang="zh-CN" sz="1000" b="1" i="0" strike="noStrike" spc="0" dirty="0">
                <a:ln/>
                <a:solidFill>
                  <a:srgbClr val="000000"/>
                </a:solidFill>
                <a:latin typeface="Microsoft YaHei" panose="020B0503020204020204" pitchFamily="34" charset="-122"/>
                <a:ea typeface="Microsoft YaHei" panose="020B0503020204020204" pitchFamily="34" charset="-122"/>
              </a:rPr>
              <a:t>云直播稳占第一</a:t>
            </a:r>
          </a:p>
        </p:txBody>
      </p:sp>
      <p:sp>
        <p:nvSpPr>
          <p:cNvPr id="133" name="文本框 132">
            <a:extLst>
              <a:ext uri="{FF2B5EF4-FFF2-40B4-BE49-F238E27FC236}">
                <a16:creationId xmlns:a16="http://schemas.microsoft.com/office/drawing/2014/main" id="{0F73C211-479F-EA92-AE3C-51B1146720EE}"/>
              </a:ext>
            </a:extLst>
          </p:cNvPr>
          <p:cNvSpPr txBox="1"/>
          <p:nvPr/>
        </p:nvSpPr>
        <p:spPr>
          <a:xfrm>
            <a:off x="3939792" y="5250453"/>
            <a:ext cx="1764282" cy="736600"/>
          </a:xfrm>
          <a:prstGeom prst="rect">
            <a:avLst/>
          </a:prstGeom>
          <a:noFill/>
          <a:ln w="12700">
            <a:prstDash val="solid"/>
          </a:ln>
        </p:spPr>
        <p:txBody>
          <a:bodyPr vert="horz" wrap="square" anchor="t">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marL="0" indent="0" algn="ctr" defTabSz="0">
              <a:lnSpc>
                <a:spcPct val="100000"/>
              </a:lnSpc>
              <a:buNone/>
            </a:pPr>
            <a:r>
              <a:rPr lang="en-US" sz="3200" b="1" i="0" strike="noStrike" spc="0" dirty="0">
                <a:ln/>
                <a:solidFill>
                  <a:srgbClr val="0060FF"/>
                </a:solidFill>
                <a:latin typeface="Microsoft YaHei" panose="020B0503020204020204" pitchFamily="34" charset="-122"/>
                <a:ea typeface="Microsoft YaHei" panose="020B0503020204020204" pitchFamily="34" charset="-122"/>
              </a:rPr>
              <a:t>200%+</a:t>
            </a:r>
          </a:p>
          <a:p>
            <a:pPr marL="0" indent="0" algn="ctr" defTabSz="12700">
              <a:lnSpc>
                <a:spcPct val="100000"/>
              </a:lnSpc>
              <a:buNone/>
            </a:pPr>
            <a:r>
              <a:rPr lang="zh-CN" sz="1000" b="1" i="0" strike="noStrike" spc="0" dirty="0">
                <a:ln/>
                <a:solidFill>
                  <a:srgbClr val="000000"/>
                </a:solidFill>
                <a:latin typeface="Microsoft YaHei" panose="020B0503020204020204" pitchFamily="34" charset="-122"/>
                <a:ea typeface="Microsoft YaHei" panose="020B0503020204020204" pitchFamily="34" charset="-122"/>
              </a:rPr>
              <a:t>快直播增收毛利</a:t>
            </a:r>
          </a:p>
        </p:txBody>
      </p:sp>
      <p:sp>
        <p:nvSpPr>
          <p:cNvPr id="134" name="文本框 133">
            <a:extLst>
              <a:ext uri="{FF2B5EF4-FFF2-40B4-BE49-F238E27FC236}">
                <a16:creationId xmlns:a16="http://schemas.microsoft.com/office/drawing/2014/main" id="{E3C21EE0-FC08-9F93-8C94-DFB539554C38}"/>
              </a:ext>
            </a:extLst>
          </p:cNvPr>
          <p:cNvSpPr txBox="1"/>
          <p:nvPr/>
        </p:nvSpPr>
        <p:spPr>
          <a:xfrm>
            <a:off x="3080717" y="4719903"/>
            <a:ext cx="2286000" cy="338554"/>
          </a:xfrm>
          <a:prstGeom prst="rect">
            <a:avLst/>
          </a:prstGeom>
          <a:ln w="12700">
            <a:prstDash val="solid"/>
          </a:ln>
        </p:spPr>
        <p:txBody>
          <a:bodyPr vert="horz" wrap="square" anchor="t">
            <a:spAutoFit/>
          </a:bodyPr>
          <a:lstStyle/>
          <a:p>
            <a:pPr marL="0" indent="0" algn="ctr" defTabSz="50800">
              <a:lnSpc>
                <a:spcPct val="100000"/>
              </a:lnSpc>
              <a:buNone/>
            </a:pPr>
            <a:r>
              <a:rPr lang="zh-CN" sz="1600" b="1" i="0" strike="noStrike" spc="0">
                <a:ln/>
                <a:solidFill>
                  <a:srgbClr val="000000"/>
                </a:solidFill>
                <a:latin typeface="Microsoft YaHei" panose="020B0503020204020204" pitchFamily="34" charset="-122"/>
                <a:ea typeface="Microsoft YaHei" panose="020B0503020204020204" pitchFamily="34" charset="-122"/>
              </a:rPr>
              <a:t>云直播</a:t>
            </a:r>
          </a:p>
        </p:txBody>
      </p:sp>
      <p:sp>
        <p:nvSpPr>
          <p:cNvPr id="135" name="文本框 134">
            <a:extLst>
              <a:ext uri="{FF2B5EF4-FFF2-40B4-BE49-F238E27FC236}">
                <a16:creationId xmlns:a16="http://schemas.microsoft.com/office/drawing/2014/main" id="{D63B31B2-C02A-1014-6061-7563EAEEDDB8}"/>
              </a:ext>
            </a:extLst>
          </p:cNvPr>
          <p:cNvSpPr txBox="1"/>
          <p:nvPr/>
        </p:nvSpPr>
        <p:spPr>
          <a:xfrm>
            <a:off x="2614438" y="5044078"/>
            <a:ext cx="2932270" cy="261610"/>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1100" b="1" i="0" strike="noStrike" spc="0">
                <a:ln/>
                <a:solidFill>
                  <a:srgbClr val="000000"/>
                </a:solidFill>
                <a:latin typeface="Microsoft YaHei" panose="020B0503020204020204" pitchFamily="34" charset="-122"/>
                <a:ea typeface="Microsoft YaHei" panose="020B0503020204020204" pitchFamily="34" charset="-122"/>
              </a:rPr>
              <a:t>标准直播、快直播，技术竞争力带来溢价</a:t>
            </a:r>
          </a:p>
        </p:txBody>
      </p:sp>
      <p:cxnSp>
        <p:nvCxnSpPr>
          <p:cNvPr id="136" name="直线箭头连接符 135">
            <a:extLst>
              <a:ext uri="{FF2B5EF4-FFF2-40B4-BE49-F238E27FC236}">
                <a16:creationId xmlns:a16="http://schemas.microsoft.com/office/drawing/2014/main" id="{F8E209D6-8519-59E4-3A97-7D3E4DF291D8}"/>
              </a:ext>
            </a:extLst>
          </p:cNvPr>
          <p:cNvCxnSpPr/>
          <p:nvPr/>
        </p:nvCxnSpPr>
        <p:spPr>
          <a:xfrm>
            <a:off x="3008922" y="5070259"/>
            <a:ext cx="2269676" cy="12268"/>
          </a:xfrm>
          <a:prstGeom prst="straightConnector1">
            <a:avLst/>
          </a:prstGeom>
          <a:noFill/>
          <a:ln w="25400">
            <a:solidFill>
              <a:srgbClr val="000000"/>
            </a:solidFill>
            <a:prstDash val="solid"/>
            <a:headEnd/>
            <a:tailEnd/>
          </a:ln>
        </p:spPr>
      </p:cxnSp>
      <p:sp>
        <p:nvSpPr>
          <p:cNvPr id="137" name="文本框 136">
            <a:extLst>
              <a:ext uri="{FF2B5EF4-FFF2-40B4-BE49-F238E27FC236}">
                <a16:creationId xmlns:a16="http://schemas.microsoft.com/office/drawing/2014/main" id="{43C32B81-F61B-17AC-48EF-9B79E116BBAB}"/>
              </a:ext>
            </a:extLst>
          </p:cNvPr>
          <p:cNvSpPr txBox="1"/>
          <p:nvPr/>
        </p:nvSpPr>
        <p:spPr>
          <a:xfrm>
            <a:off x="7446914" y="5250453"/>
            <a:ext cx="1739900" cy="736600"/>
          </a:xfrm>
          <a:prstGeom prst="rect">
            <a:avLst/>
          </a:prstGeom>
          <a:ln w="12700">
            <a:prstDash val="solid"/>
          </a:ln>
        </p:spPr>
        <p:txBody>
          <a:bodyPr vert="horz" wrap="square" anchor="t">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marL="0" indent="0" algn="ctr">
              <a:lnSpc>
                <a:spcPct val="100000"/>
              </a:lnSpc>
              <a:buNone/>
            </a:pPr>
            <a:r>
              <a:rPr lang="en-US" sz="3200" b="1" i="0" strike="noStrike" spc="0" dirty="0">
                <a:ln/>
                <a:solidFill>
                  <a:srgbClr val="0060FF"/>
                </a:solidFill>
                <a:latin typeface="Microsoft YaHei" panose="020B0503020204020204" pitchFamily="34" charset="-122"/>
                <a:ea typeface="Microsoft YaHei" panose="020B0503020204020204" pitchFamily="34" charset="-122"/>
              </a:rPr>
              <a:t>23.8%</a:t>
            </a:r>
          </a:p>
          <a:p>
            <a:pPr marL="0" indent="0" algn="ctr" defTabSz="25400">
              <a:lnSpc>
                <a:spcPct val="100000"/>
              </a:lnSpc>
              <a:buNone/>
            </a:pPr>
            <a:r>
              <a:rPr lang="zh-CN" sz="1000" b="1" i="0" strike="noStrike" spc="0" dirty="0">
                <a:ln/>
                <a:solidFill>
                  <a:srgbClr val="000000"/>
                </a:solidFill>
                <a:latin typeface="Microsoft YaHei" panose="020B0503020204020204" pitchFamily="34" charset="-122"/>
                <a:ea typeface="Microsoft YaHei" panose="020B0503020204020204" pitchFamily="34" charset="-122"/>
              </a:rPr>
              <a:t>3年提升份额至，市占第二</a:t>
            </a:r>
          </a:p>
        </p:txBody>
      </p:sp>
      <p:sp>
        <p:nvSpPr>
          <p:cNvPr id="138" name="文本框 137">
            <a:extLst>
              <a:ext uri="{FF2B5EF4-FFF2-40B4-BE49-F238E27FC236}">
                <a16:creationId xmlns:a16="http://schemas.microsoft.com/office/drawing/2014/main" id="{B12503BB-42F5-011A-6E20-F2EA23DF8FC9}"/>
              </a:ext>
            </a:extLst>
          </p:cNvPr>
          <p:cNvSpPr txBox="1"/>
          <p:nvPr/>
        </p:nvSpPr>
        <p:spPr>
          <a:xfrm>
            <a:off x="7313124" y="4719903"/>
            <a:ext cx="2286000" cy="338554"/>
          </a:xfrm>
          <a:prstGeom prst="rect">
            <a:avLst/>
          </a:prstGeom>
          <a:ln w="12700">
            <a:prstDash val="solid"/>
          </a:ln>
        </p:spPr>
        <p:txBody>
          <a:bodyPr vert="horz" wrap="square" anchor="t">
            <a:spAutoFit/>
          </a:bodyPr>
          <a:lstStyle/>
          <a:p>
            <a:pPr marL="0" indent="0" algn="ctr" defTabSz="50800">
              <a:lnSpc>
                <a:spcPct val="100000"/>
              </a:lnSpc>
              <a:buNone/>
            </a:pPr>
            <a:r>
              <a:rPr lang="zh-CN" sz="1600" b="1" i="0" strike="noStrike" spc="0">
                <a:ln/>
                <a:solidFill>
                  <a:srgbClr val="000000"/>
                </a:solidFill>
                <a:latin typeface="Microsoft YaHei" panose="020B0503020204020204" pitchFamily="34" charset="-122"/>
                <a:ea typeface="Microsoft YaHei" panose="020B0503020204020204" pitchFamily="34" charset="-122"/>
              </a:rPr>
              <a:t>加速产品</a:t>
            </a:r>
          </a:p>
        </p:txBody>
      </p:sp>
      <p:sp>
        <p:nvSpPr>
          <p:cNvPr id="139" name="文本框 138">
            <a:extLst>
              <a:ext uri="{FF2B5EF4-FFF2-40B4-BE49-F238E27FC236}">
                <a16:creationId xmlns:a16="http://schemas.microsoft.com/office/drawing/2014/main" id="{3C967003-6812-2588-5348-659FA0165B99}"/>
              </a:ext>
            </a:extLst>
          </p:cNvPr>
          <p:cNvSpPr txBox="1"/>
          <p:nvPr/>
        </p:nvSpPr>
        <p:spPr>
          <a:xfrm>
            <a:off x="7042668" y="5050103"/>
            <a:ext cx="2667000" cy="260350"/>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1100" b="1" i="0" strike="noStrike" spc="0">
                <a:ln/>
                <a:solidFill>
                  <a:srgbClr val="000000"/>
                </a:solidFill>
                <a:latin typeface="Microsoft YaHei" panose="020B0503020204020204" pitchFamily="34" charset="-122"/>
                <a:ea typeface="Microsoft YaHei" panose="020B0503020204020204" pitchFamily="34" charset="-122"/>
              </a:rPr>
              <a:t>降本、增利、往海外走</a:t>
            </a:r>
          </a:p>
        </p:txBody>
      </p:sp>
      <p:cxnSp>
        <p:nvCxnSpPr>
          <p:cNvPr id="140" name="直线箭头连接符 139">
            <a:extLst>
              <a:ext uri="{FF2B5EF4-FFF2-40B4-BE49-F238E27FC236}">
                <a16:creationId xmlns:a16="http://schemas.microsoft.com/office/drawing/2014/main" id="{69F2A5C3-D387-0F3A-DDD4-F217CDFE392A}"/>
              </a:ext>
            </a:extLst>
          </p:cNvPr>
          <p:cNvCxnSpPr/>
          <p:nvPr/>
        </p:nvCxnSpPr>
        <p:spPr>
          <a:xfrm>
            <a:off x="7241330" y="5070259"/>
            <a:ext cx="2269676" cy="12268"/>
          </a:xfrm>
          <a:prstGeom prst="straightConnector1">
            <a:avLst/>
          </a:prstGeom>
          <a:noFill/>
          <a:ln w="25400">
            <a:solidFill>
              <a:srgbClr val="000000"/>
            </a:solidFill>
            <a:prstDash val="solid"/>
            <a:headEnd/>
            <a:tailEnd/>
          </a:ln>
        </p:spPr>
      </p:cxnSp>
      <p:sp>
        <p:nvSpPr>
          <p:cNvPr id="141" name="矩形 140">
            <a:extLst>
              <a:ext uri="{FF2B5EF4-FFF2-40B4-BE49-F238E27FC236}">
                <a16:creationId xmlns:a16="http://schemas.microsoft.com/office/drawing/2014/main" id="{64F614D4-DFA0-9D84-61B7-38FC36FBB761}"/>
              </a:ext>
            </a:extLst>
          </p:cNvPr>
          <p:cNvSpPr/>
          <p:nvPr/>
        </p:nvSpPr>
        <p:spPr>
          <a:xfrm>
            <a:off x="6461898" y="4649300"/>
            <a:ext cx="4107922" cy="1485219"/>
          </a:xfrm>
          <a:prstGeom prst="rect">
            <a:avLst/>
          </a:prstGeom>
          <a:noFill/>
          <a:ln w="12700">
            <a:solidFill>
              <a:srgbClr val="000000"/>
            </a:solidFill>
            <a:prstDash val="solid"/>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endParaRPr>
              <a:latin typeface="Microsoft YaHei" panose="020B0503020204020204" pitchFamily="34" charset="-122"/>
              <a:ea typeface="Microsoft YaHei" panose="020B0503020204020204" pitchFamily="34" charset="-122"/>
            </a:endParaRPr>
          </a:p>
        </p:txBody>
      </p:sp>
      <p:sp>
        <p:nvSpPr>
          <p:cNvPr id="142" name="椭圆 141">
            <a:extLst>
              <a:ext uri="{FF2B5EF4-FFF2-40B4-BE49-F238E27FC236}">
                <a16:creationId xmlns:a16="http://schemas.microsoft.com/office/drawing/2014/main" id="{05B13659-E3C2-949F-1A30-D1129F1FDBF8}"/>
              </a:ext>
            </a:extLst>
          </p:cNvPr>
          <p:cNvSpPr/>
          <p:nvPr/>
        </p:nvSpPr>
        <p:spPr>
          <a:xfrm>
            <a:off x="2232236" y="2719902"/>
            <a:ext cx="2701087" cy="1809213"/>
          </a:xfrm>
          <a:prstGeom prst="ellipse">
            <a:avLst/>
          </a:prstGeom>
          <a:noFill/>
          <a:ln w="12700">
            <a:solidFill>
              <a:srgbClr val="000000"/>
            </a:solidFill>
            <a:prstDash val="solid"/>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endParaRPr>
              <a:latin typeface="Microsoft YaHei" panose="020B0503020204020204" pitchFamily="34" charset="-122"/>
              <a:ea typeface="Microsoft YaHei" panose="020B0503020204020204" pitchFamily="34" charset="-122"/>
            </a:endParaRPr>
          </a:p>
        </p:txBody>
      </p:sp>
      <p:sp>
        <p:nvSpPr>
          <p:cNvPr id="143" name="椭圆 142">
            <a:extLst>
              <a:ext uri="{FF2B5EF4-FFF2-40B4-BE49-F238E27FC236}">
                <a16:creationId xmlns:a16="http://schemas.microsoft.com/office/drawing/2014/main" id="{1E6DFCD5-B929-56B5-10CF-1F346B531819}"/>
              </a:ext>
            </a:extLst>
          </p:cNvPr>
          <p:cNvSpPr/>
          <p:nvPr/>
        </p:nvSpPr>
        <p:spPr>
          <a:xfrm>
            <a:off x="-1707463" y="3948212"/>
            <a:ext cx="985234" cy="975575"/>
          </a:xfrm>
          <a:prstGeom prst="ellipse">
            <a:avLst/>
          </a:prstGeom>
          <a:solidFill>
            <a:srgbClr val="0060FF"/>
          </a:solidFill>
          <a:ln w="0">
            <a:solidFill>
              <a:srgbClr val="0060FF"/>
            </a:solidFill>
          </a:ln>
        </p:spPr>
        <p:txBody>
          <a:bodyPr anchor="ctr"/>
          <a:lstStyle/>
          <a:p>
            <a:pPr algn="ctr"/>
            <a:r>
              <a:rPr lang="en-US" altLang="zh-CN" sz="1600" dirty="0">
                <a:solidFill>
                  <a:srgbClr val="FFFFFF"/>
                </a:solidFill>
                <a:latin typeface="Microsoft YaHei"/>
              </a:rPr>
              <a:t>40%</a:t>
            </a:r>
            <a:endParaRPr lang="en-US" sz="1600" dirty="0">
              <a:solidFill>
                <a:srgbClr val="FFFFFF"/>
              </a:solidFill>
              <a:latin typeface="Microsoft YaHei"/>
            </a:endParaRPr>
          </a:p>
        </p:txBody>
      </p:sp>
    </p:spTree>
    <p:extLst>
      <p:ext uri="{BB962C8B-B14F-4D97-AF65-F5344CB8AC3E}">
        <p14:creationId xmlns:p14="http://schemas.microsoft.com/office/powerpoint/2010/main" val="2597343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占位符 25">
            <a:extLst>
              <a:ext uri="{FF2B5EF4-FFF2-40B4-BE49-F238E27FC236}">
                <a16:creationId xmlns:a16="http://schemas.microsoft.com/office/drawing/2014/main" id="{5E3690B2-C1DC-F6EB-055A-3993F72063A8}"/>
              </a:ext>
            </a:extLst>
          </p:cNvPr>
          <p:cNvSpPr>
            <a:spLocks noGrp="1"/>
          </p:cNvSpPr>
          <p:nvPr>
            <p:ph type="body" idx="11"/>
          </p:nvPr>
        </p:nvSpPr>
        <p:spPr>
          <a:xfrm>
            <a:off x="514981" y="304116"/>
            <a:ext cx="11108983" cy="632783"/>
          </a:xfrm>
        </p:spPr>
        <p:txBody>
          <a:bodyPr>
            <a:noAutofit/>
          </a:bodyPr>
          <a:lstStyle/>
          <a:p>
            <a:pPr lvl="0" defTabSz="901700">
              <a:lnSpc>
                <a:spcPct val="100000"/>
              </a:lnSpc>
              <a:buSzTx/>
              <a:defRPr/>
            </a:pPr>
            <a:r>
              <a:rPr lang="zh-CN" altLang="en-US" sz="2000" dirty="0">
                <a:latin typeface="Microsoft YaHei" panose="020B0503020204020204" pitchFamily="34" charset="-122"/>
                <a:ea typeface="Microsoft YaHei" panose="020B0503020204020204" pitchFamily="34" charset="-122"/>
              </a:rPr>
              <a:t>全真互联：“云</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端”一体化战略，强化系统优势</a:t>
            </a:r>
          </a:p>
          <a:p>
            <a:pPr lvl="0" defTabSz="901700">
              <a:lnSpc>
                <a:spcPct val="100000"/>
              </a:lnSpc>
              <a:buSzTx/>
              <a:defRPr/>
            </a:pPr>
            <a:r>
              <a:rPr lang="en" altLang="zh-CN" sz="2000" dirty="0">
                <a:latin typeface="Microsoft YaHei" panose="020B0503020204020204" pitchFamily="34" charset="-122"/>
                <a:ea typeface="Microsoft YaHei" panose="020B0503020204020204" pitchFamily="34" charset="-122"/>
              </a:rPr>
              <a:t>RT-ONE</a:t>
            </a:r>
            <a:r>
              <a:rPr lang="zh-CN" altLang="en-US" sz="2000" dirty="0">
                <a:latin typeface="Microsoft YaHei" panose="020B0503020204020204" pitchFamily="34" charset="-122"/>
                <a:ea typeface="Microsoft YaHei" panose="020B0503020204020204" pitchFamily="34" charset="-122"/>
              </a:rPr>
              <a:t>网络配套视立方终端</a:t>
            </a:r>
            <a:r>
              <a:rPr lang="en" altLang="zh-CN" sz="2000" dirty="0">
                <a:latin typeface="Microsoft YaHei" panose="020B0503020204020204" pitchFamily="34" charset="-122"/>
                <a:ea typeface="Microsoft YaHei" panose="020B0503020204020204" pitchFamily="34" charset="-122"/>
              </a:rPr>
              <a:t>SDK</a:t>
            </a:r>
            <a:r>
              <a:rPr lang="zh-CN" altLang="e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构建更强的一体化竞争力</a:t>
            </a:r>
          </a:p>
        </p:txBody>
      </p:sp>
      <p:pic>
        <p:nvPicPr>
          <p:cNvPr id="3" name="图片 2">
            <a:extLst>
              <a:ext uri="{FF2B5EF4-FFF2-40B4-BE49-F238E27FC236}">
                <a16:creationId xmlns:a16="http://schemas.microsoft.com/office/drawing/2014/main" id="{A65935C1-B243-9CD0-DB99-0A2A933BC2DE}"/>
              </a:ext>
            </a:extLst>
          </p:cNvPr>
          <p:cNvPicPr>
            <a:picLocks noChangeAspect="1"/>
          </p:cNvPicPr>
          <p:nvPr/>
        </p:nvPicPr>
        <p:blipFill>
          <a:blip r:embed="rId3"/>
          <a:stretch/>
        </p:blipFill>
        <p:spPr>
          <a:xfrm>
            <a:off x="584880" y="1342747"/>
            <a:ext cx="8864600" cy="4368800"/>
          </a:xfrm>
          <a:prstGeom prst="rect">
            <a:avLst/>
          </a:prstGeom>
        </p:spPr>
      </p:pic>
      <p:sp>
        <p:nvSpPr>
          <p:cNvPr id="4" name="文本框 3">
            <a:extLst>
              <a:ext uri="{FF2B5EF4-FFF2-40B4-BE49-F238E27FC236}">
                <a16:creationId xmlns:a16="http://schemas.microsoft.com/office/drawing/2014/main" id="{55980CB2-0B6B-2611-AF02-E03F1FFD1DF6}"/>
              </a:ext>
            </a:extLst>
          </p:cNvPr>
          <p:cNvSpPr txBox="1"/>
          <p:nvPr/>
        </p:nvSpPr>
        <p:spPr>
          <a:xfrm>
            <a:off x="9270357" y="1631195"/>
            <a:ext cx="2876550" cy="338554"/>
          </a:xfrm>
          <a:prstGeom prst="rect">
            <a:avLst/>
          </a:prstGeom>
          <a:ln w="12700">
            <a:prstDash val="solid"/>
          </a:ln>
        </p:spPr>
        <p:txBody>
          <a:bodyPr>
            <a:spAutoFit/>
          </a:bodyPr>
          <a:lstStyle/>
          <a:p>
            <a:pPr marL="0" indent="0" algn="ctr" defTabSz="203200">
              <a:lnSpc>
                <a:spcPct val="100000"/>
              </a:lnSpc>
              <a:buNone/>
            </a:pPr>
            <a:r>
              <a:rPr lang="zh-CN" sz="1600" b="1" i="0" strike="noStrike" spc="0">
                <a:ln/>
                <a:solidFill>
                  <a:srgbClr val="000000"/>
                </a:solidFill>
                <a:latin typeface="Microsoft YaHei" panose="020B0503020204020204" pitchFamily="34" charset="-122"/>
                <a:ea typeface="Microsoft YaHei" panose="020B0503020204020204" pitchFamily="34" charset="-122"/>
              </a:rPr>
              <a:t>腾讯云视立方终端</a:t>
            </a:r>
            <a:r>
              <a:rPr lang="en-US" sz="1600" b="1" i="0" strike="noStrike" spc="0">
                <a:ln/>
                <a:solidFill>
                  <a:srgbClr val="000000"/>
                </a:solidFill>
                <a:latin typeface="Microsoft YaHei" panose="020B0503020204020204" pitchFamily="34" charset="-122"/>
                <a:ea typeface="Microsoft YaHei" panose="020B0503020204020204" pitchFamily="34" charset="-122"/>
              </a:rPr>
              <a:t>SDK</a:t>
            </a:r>
          </a:p>
        </p:txBody>
      </p:sp>
      <p:sp>
        <p:nvSpPr>
          <p:cNvPr id="6" name="文本框 5">
            <a:extLst>
              <a:ext uri="{FF2B5EF4-FFF2-40B4-BE49-F238E27FC236}">
                <a16:creationId xmlns:a16="http://schemas.microsoft.com/office/drawing/2014/main" id="{DC17FC55-6FB2-268C-F343-4BB89DD61D5B}"/>
              </a:ext>
            </a:extLst>
          </p:cNvPr>
          <p:cNvSpPr txBox="1"/>
          <p:nvPr/>
        </p:nvSpPr>
        <p:spPr>
          <a:xfrm>
            <a:off x="9317102" y="2054204"/>
            <a:ext cx="2876550" cy="704850"/>
          </a:xfrm>
          <a:prstGeom prst="rect">
            <a:avLst/>
          </a:prstGeom>
          <a:ln w="12700">
            <a:prstDash val="solid"/>
          </a:ln>
        </p:spPr>
        <p:txBody>
          <a:bodyPr>
            <a:spAutoFit/>
          </a:bodyPr>
          <a:lstStyle/>
          <a:p>
            <a:pPr marL="0" indent="0" algn="ctr" defTabSz="203200">
              <a:lnSpc>
                <a:spcPct val="100000"/>
              </a:lnSpc>
              <a:buNone/>
            </a:pPr>
            <a:r>
              <a:rPr lang="en-US" sz="2800" b="1" i="0" strike="noStrike" spc="0" dirty="0">
                <a:ln/>
                <a:solidFill>
                  <a:srgbClr val="0060FF"/>
                </a:solidFill>
                <a:latin typeface="Microsoft YaHei" panose="020B0503020204020204" pitchFamily="34" charset="-122"/>
                <a:ea typeface="Microsoft YaHei" panose="020B0503020204020204" pitchFamily="34" charset="-122"/>
              </a:rPr>
              <a:t>3000+</a:t>
            </a:r>
          </a:p>
          <a:p>
            <a:pPr marL="0" indent="0" algn="ctr" defTabSz="203200">
              <a:lnSpc>
                <a:spcPct val="100000"/>
              </a:lnSpc>
              <a:buNone/>
            </a:pPr>
            <a:r>
              <a:rPr lang="zh-CN" sz="1200" b="1" i="0" strike="noStrike" spc="0" dirty="0">
                <a:ln/>
                <a:solidFill>
                  <a:srgbClr val="000000"/>
                </a:solidFill>
                <a:latin typeface="Microsoft YaHei" panose="020B0503020204020204" pitchFamily="34" charset="-122"/>
                <a:ea typeface="Microsoft YaHei" panose="020B0503020204020204" pitchFamily="34" charset="-122"/>
              </a:rPr>
              <a:t>已接入开发者</a:t>
            </a:r>
          </a:p>
        </p:txBody>
      </p:sp>
      <p:sp>
        <p:nvSpPr>
          <p:cNvPr id="7" name="文本框 6">
            <a:extLst>
              <a:ext uri="{FF2B5EF4-FFF2-40B4-BE49-F238E27FC236}">
                <a16:creationId xmlns:a16="http://schemas.microsoft.com/office/drawing/2014/main" id="{8CB33C1B-4504-8C48-FA0D-83B9A8599FF1}"/>
              </a:ext>
            </a:extLst>
          </p:cNvPr>
          <p:cNvSpPr txBox="1"/>
          <p:nvPr/>
        </p:nvSpPr>
        <p:spPr>
          <a:xfrm>
            <a:off x="9317102" y="2899259"/>
            <a:ext cx="2876550" cy="707886"/>
          </a:xfrm>
          <a:prstGeom prst="rect">
            <a:avLst/>
          </a:prstGeom>
          <a:ln w="12700">
            <a:prstDash val="solid"/>
          </a:ln>
        </p:spPr>
        <p:txBody>
          <a:bodyPr>
            <a:spAutoFit/>
          </a:bodyPr>
          <a:lstStyle/>
          <a:p>
            <a:pPr marL="0" indent="0" algn="ctr" defTabSz="203200">
              <a:lnSpc>
                <a:spcPct val="100000"/>
              </a:lnSpc>
              <a:buNone/>
            </a:pPr>
            <a:r>
              <a:rPr lang="en-US" sz="2800" b="1" i="0" strike="noStrike" spc="0" dirty="0">
                <a:ln/>
                <a:solidFill>
                  <a:srgbClr val="0060FF"/>
                </a:solidFill>
                <a:latin typeface="Microsoft YaHei" panose="020B0503020204020204" pitchFamily="34" charset="-122"/>
                <a:ea typeface="Microsoft YaHei" panose="020B0503020204020204" pitchFamily="34" charset="-122"/>
              </a:rPr>
              <a:t>5000+</a:t>
            </a:r>
          </a:p>
          <a:p>
            <a:pPr marL="0" indent="0" algn="ctr" defTabSz="203200">
              <a:lnSpc>
                <a:spcPct val="100000"/>
              </a:lnSpc>
              <a:buNone/>
            </a:pPr>
            <a:r>
              <a:rPr lang="zh-CN" sz="1200" b="1" i="0" strike="noStrike" spc="0" dirty="0">
                <a:ln/>
                <a:solidFill>
                  <a:srgbClr val="000000"/>
                </a:solidFill>
                <a:latin typeface="Microsoft YaHei" panose="020B0503020204020204" pitchFamily="34" charset="-122"/>
                <a:ea typeface="Microsoft YaHei" panose="020B0503020204020204" pitchFamily="34" charset="-122"/>
              </a:rPr>
              <a:t>项目提供研发测试</a:t>
            </a:r>
          </a:p>
        </p:txBody>
      </p:sp>
      <p:sp>
        <p:nvSpPr>
          <p:cNvPr id="8" name="文本框 7">
            <a:extLst>
              <a:ext uri="{FF2B5EF4-FFF2-40B4-BE49-F238E27FC236}">
                <a16:creationId xmlns:a16="http://schemas.microsoft.com/office/drawing/2014/main" id="{37514B83-453F-419E-74E8-C6DD77584AEC}"/>
              </a:ext>
            </a:extLst>
          </p:cNvPr>
          <p:cNvSpPr txBox="1"/>
          <p:nvPr/>
        </p:nvSpPr>
        <p:spPr>
          <a:xfrm>
            <a:off x="9270357" y="3758330"/>
            <a:ext cx="2876550" cy="707886"/>
          </a:xfrm>
          <a:prstGeom prst="rect">
            <a:avLst/>
          </a:prstGeom>
          <a:ln w="12700">
            <a:prstDash val="solid"/>
          </a:ln>
        </p:spPr>
        <p:txBody>
          <a:bodyPr>
            <a:spAutoFit/>
          </a:bodyPr>
          <a:lstStyle/>
          <a:p>
            <a:pPr marL="0" indent="0" algn="ctr" defTabSz="203200">
              <a:lnSpc>
                <a:spcPct val="100000"/>
              </a:lnSpc>
              <a:buNone/>
            </a:pPr>
            <a:r>
              <a:rPr lang="zh-CN" sz="2800" b="1" i="0" strike="noStrike" spc="0" dirty="0">
                <a:ln/>
                <a:solidFill>
                  <a:srgbClr val="0060FF"/>
                </a:solidFill>
                <a:latin typeface="Microsoft YaHei" panose="020B0503020204020204" pitchFamily="34" charset="-122"/>
                <a:ea typeface="Microsoft YaHei" panose="020B0503020204020204" pitchFamily="34" charset="-122"/>
              </a:rPr>
              <a:t>上万名</a:t>
            </a:r>
            <a:r>
              <a:rPr lang="en-US" sz="2800" b="1" i="0" strike="noStrike" spc="0" dirty="0">
                <a:ln/>
                <a:solidFill>
                  <a:srgbClr val="0060FF"/>
                </a:solidFill>
                <a:latin typeface="Microsoft YaHei" panose="020B0503020204020204" pitchFamily="34" charset="-122"/>
                <a:ea typeface="Microsoft YaHei" panose="020B0503020204020204" pitchFamily="34" charset="-122"/>
              </a:rPr>
              <a:t>+</a:t>
            </a:r>
          </a:p>
          <a:p>
            <a:pPr marL="0" indent="0" algn="ctr" defTabSz="203200">
              <a:lnSpc>
                <a:spcPct val="100000"/>
              </a:lnSpc>
              <a:buNone/>
            </a:pPr>
            <a:r>
              <a:rPr lang="zh-CN" sz="1200" b="1" i="0" strike="noStrike" spc="0" dirty="0">
                <a:ln/>
                <a:solidFill>
                  <a:srgbClr val="000000"/>
                </a:solidFill>
                <a:latin typeface="Microsoft YaHei" panose="020B0503020204020204" pitchFamily="34" charset="-122"/>
                <a:ea typeface="Microsoft YaHei" panose="020B0503020204020204" pitchFamily="34" charset="-122"/>
              </a:rPr>
              <a:t>服务视频开发者</a:t>
            </a:r>
          </a:p>
        </p:txBody>
      </p:sp>
      <p:sp>
        <p:nvSpPr>
          <p:cNvPr id="9" name="矩形 8">
            <a:extLst>
              <a:ext uri="{FF2B5EF4-FFF2-40B4-BE49-F238E27FC236}">
                <a16:creationId xmlns:a16="http://schemas.microsoft.com/office/drawing/2014/main" id="{C9C021AA-291A-417F-BF7A-A18463FF66CE}"/>
              </a:ext>
            </a:extLst>
          </p:cNvPr>
          <p:cNvSpPr/>
          <p:nvPr/>
        </p:nvSpPr>
        <p:spPr>
          <a:xfrm>
            <a:off x="360315" y="1198861"/>
            <a:ext cx="9139703" cy="3590137"/>
          </a:xfrm>
          <a:prstGeom prst="rect">
            <a:avLst/>
          </a:prstGeom>
          <a:noFill/>
          <a:ln w="12700">
            <a:solidFill>
              <a:srgbClr val="5C5C5C"/>
            </a:solidFill>
            <a:prstDash val="sysDash"/>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10" name="右箭头 9">
            <a:extLst>
              <a:ext uri="{FF2B5EF4-FFF2-40B4-BE49-F238E27FC236}">
                <a16:creationId xmlns:a16="http://schemas.microsoft.com/office/drawing/2014/main" id="{365715AE-3A80-118D-CB75-76C560B37E1A}"/>
              </a:ext>
            </a:extLst>
          </p:cNvPr>
          <p:cNvSpPr/>
          <p:nvPr/>
        </p:nvSpPr>
        <p:spPr>
          <a:xfrm>
            <a:off x="9408251" y="1786153"/>
            <a:ext cx="221059" cy="176847"/>
          </a:xfrm>
          <a:prstGeom prst="rightArrow">
            <a:avLst/>
          </a:prstGeom>
          <a:solidFill>
            <a:srgbClr val="0188FB"/>
          </a:solidFill>
          <a:ln w="12700">
            <a:solidFill>
              <a:srgbClr val="5C5C5C"/>
            </a:solidFill>
            <a:prstDash val="solid"/>
          </a:ln>
        </p:spPr>
        <p:txBody>
          <a:bodyPr anchor="ctr"/>
          <a:lstStyle/>
          <a:p>
            <a:pPr algn="ctr"/>
            <a:endParaRPr>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32206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占位符 25">
            <a:extLst>
              <a:ext uri="{FF2B5EF4-FFF2-40B4-BE49-F238E27FC236}">
                <a16:creationId xmlns:a16="http://schemas.microsoft.com/office/drawing/2014/main" id="{5E3690B2-C1DC-F6EB-055A-3993F72063A8}"/>
              </a:ext>
            </a:extLst>
          </p:cNvPr>
          <p:cNvSpPr>
            <a:spLocks noGrp="1"/>
          </p:cNvSpPr>
          <p:nvPr>
            <p:ph type="body" idx="11"/>
          </p:nvPr>
        </p:nvSpPr>
        <p:spPr>
          <a:xfrm>
            <a:off x="514981" y="304116"/>
            <a:ext cx="11490370" cy="632783"/>
          </a:xfrm>
        </p:spPr>
        <p:txBody>
          <a:bodyPr>
            <a:noAutofit/>
          </a:bodyPr>
          <a:lstStyle/>
          <a:p>
            <a:pPr lvl="0" defTabSz="901700">
              <a:lnSpc>
                <a:spcPct val="100000"/>
              </a:lnSpc>
              <a:buSzTx/>
              <a:defRPr/>
            </a:pPr>
            <a:r>
              <a:rPr lang="zh-CN" altLang="en-US" sz="2000" dirty="0">
                <a:latin typeface="Microsoft YaHei" panose="020B0503020204020204" pitchFamily="34" charset="-122"/>
                <a:ea typeface="Microsoft YaHei" panose="020B0503020204020204" pitchFamily="34" charset="-122"/>
              </a:rPr>
              <a:t>全真互联客户案例：线上实时互动需求持续增长，各行业按数字化成熟度高低不同呈现不同发展阶段</a:t>
            </a:r>
            <a:endParaRPr lang="en-US" altLang="zh-CN" sz="2000" dirty="0">
              <a:latin typeface="Microsoft YaHei" panose="020B0503020204020204" pitchFamily="34" charset="-122"/>
              <a:ea typeface="Microsoft YaHei" panose="020B0503020204020204" pitchFamily="34" charset="-122"/>
            </a:endParaRPr>
          </a:p>
        </p:txBody>
      </p:sp>
      <p:sp>
        <p:nvSpPr>
          <p:cNvPr id="27" name="文本框 26">
            <a:extLst>
              <a:ext uri="{FF2B5EF4-FFF2-40B4-BE49-F238E27FC236}">
                <a16:creationId xmlns:a16="http://schemas.microsoft.com/office/drawing/2014/main" id="{B991A6A4-40A9-6DCF-1E0A-0D64AB99DB72}"/>
              </a:ext>
            </a:extLst>
          </p:cNvPr>
          <p:cNvSpPr txBox="1"/>
          <p:nvPr/>
        </p:nvSpPr>
        <p:spPr>
          <a:xfrm>
            <a:off x="9833727" y="64"/>
            <a:ext cx="2686050" cy="230832"/>
          </a:xfrm>
          <a:prstGeom prst="rect">
            <a:avLst/>
          </a:prstGeom>
          <a:ln w="12700">
            <a:prstDash val="solid"/>
          </a:ln>
        </p:spPr>
        <p:txBody>
          <a:bodyPr>
            <a:spAutoFit/>
          </a:bodyPr>
          <a:lstStyle/>
          <a:p>
            <a:pPr marL="0" indent="0" algn="ctr" defTabSz="101600">
              <a:lnSpc>
                <a:spcPct val="100000"/>
              </a:lnSpc>
              <a:buNone/>
            </a:pPr>
            <a:endParaRPr lang="zh-CN" sz="900" b="1" i="0" strike="noStrike" spc="0" dirty="0">
              <a:ln/>
              <a:solidFill>
                <a:srgbClr val="000000"/>
              </a:solidFill>
              <a:latin typeface="TencentSans W7"/>
              <a:ea typeface="TencentSans W7"/>
            </a:endParaRPr>
          </a:p>
        </p:txBody>
      </p:sp>
      <p:sp>
        <p:nvSpPr>
          <p:cNvPr id="3" name="弧 2">
            <a:extLst>
              <a:ext uri="{FF2B5EF4-FFF2-40B4-BE49-F238E27FC236}">
                <a16:creationId xmlns:a16="http://schemas.microsoft.com/office/drawing/2014/main" id="{4B45DE71-267A-FA91-FBAB-2D68651F980A}"/>
              </a:ext>
            </a:extLst>
          </p:cNvPr>
          <p:cNvSpPr/>
          <p:nvPr/>
        </p:nvSpPr>
        <p:spPr>
          <a:xfrm rot="10980000">
            <a:off x="1168314" y="181715"/>
            <a:ext cx="4806072" cy="4806072"/>
          </a:xfrm>
          <a:prstGeom prst="arc">
            <a:avLst/>
          </a:prstGeom>
          <a:noFill/>
          <a:ln w="12700">
            <a:solidFill>
              <a:srgbClr val="5C5C5C"/>
            </a:solidFill>
            <a:prstDash val="solid"/>
          </a:ln>
        </p:spPr>
        <p:txBody>
          <a:bodyPr anchor="ctr"/>
          <a:lstStyle/>
          <a:p>
            <a:pPr algn="ctr"/>
            <a:endParaRPr/>
          </a:p>
        </p:txBody>
      </p:sp>
      <p:graphicFrame>
        <p:nvGraphicFramePr>
          <p:cNvPr id="6" name="表格 5">
            <a:extLst>
              <a:ext uri="{FF2B5EF4-FFF2-40B4-BE49-F238E27FC236}">
                <a16:creationId xmlns:a16="http://schemas.microsoft.com/office/drawing/2014/main" id="{2CABFA80-E2F9-EAEA-2866-56998BE90F3B}"/>
              </a:ext>
            </a:extLst>
          </p:cNvPr>
          <p:cNvGraphicFramePr/>
          <p:nvPr>
            <p:extLst>
              <p:ext uri="{D42A27DB-BD31-4B8C-83A1-F6EECF244321}">
                <p14:modId xmlns:p14="http://schemas.microsoft.com/office/powerpoint/2010/main" val="2234095604"/>
              </p:ext>
            </p:extLst>
          </p:nvPr>
        </p:nvGraphicFramePr>
        <p:xfrm>
          <a:off x="4512351" y="1063535"/>
          <a:ext cx="7493000" cy="5266563"/>
        </p:xfrm>
        <a:graphic>
          <a:graphicData uri="http://schemas.openxmlformats.org/drawingml/2006/table">
            <a:tbl>
              <a:tblPr>
                <a:tableStyleId>{58542034-FE4F-4ADA-92B8-4CA66D0F0DF3}</a:tableStyleId>
              </a:tblPr>
              <a:tblGrid>
                <a:gridCol w="736600">
                  <a:extLst>
                    <a:ext uri="{9D8B030D-6E8A-4147-A177-3AD203B41FA5}">
                      <a16:colId xmlns:a16="http://schemas.microsoft.com/office/drawing/2014/main" val="20000"/>
                    </a:ext>
                  </a:extLst>
                </a:gridCol>
                <a:gridCol w="1149350">
                  <a:extLst>
                    <a:ext uri="{9D8B030D-6E8A-4147-A177-3AD203B41FA5}">
                      <a16:colId xmlns:a16="http://schemas.microsoft.com/office/drawing/2014/main" val="20001"/>
                    </a:ext>
                  </a:extLst>
                </a:gridCol>
                <a:gridCol w="3860800">
                  <a:extLst>
                    <a:ext uri="{9D8B030D-6E8A-4147-A177-3AD203B41FA5}">
                      <a16:colId xmlns:a16="http://schemas.microsoft.com/office/drawing/2014/main" val="20002"/>
                    </a:ext>
                  </a:extLst>
                </a:gridCol>
                <a:gridCol w="1746250">
                  <a:extLst>
                    <a:ext uri="{9D8B030D-6E8A-4147-A177-3AD203B41FA5}">
                      <a16:colId xmlns:a16="http://schemas.microsoft.com/office/drawing/2014/main" val="20003"/>
                    </a:ext>
                  </a:extLst>
                </a:gridCol>
              </a:tblGrid>
              <a:tr h="215900">
                <a:tc>
                  <a:txBody>
                    <a:bodyPr/>
                    <a:lstStyle/>
                    <a:p>
                      <a:r>
                        <a:rPr lang="zh-CN" sz="1000" b="1">
                          <a:solidFill>
                            <a:srgbClr val="FFFFFF"/>
                          </a:solidFill>
                          <a:latin typeface="Microsoft YaHei" panose="020B0503020204020204" pitchFamily="34" charset="-122"/>
                          <a:ea typeface="Microsoft YaHei" panose="020B0503020204020204" pitchFamily="34" charset="-122"/>
                        </a:rPr>
                        <a:t>行业</a:t>
                      </a:r>
                    </a:p>
                  </a:txBody>
                  <a:tcPr>
                    <a:lnL w="12700">
                      <a:solidFill>
                        <a:srgbClr val="D0CECE"/>
                      </a:solidFill>
                    </a:lnL>
                    <a:lnR w="12700">
                      <a:solidFill>
                        <a:srgbClr val="D0CECE"/>
                      </a:solidFill>
                    </a:lnR>
                    <a:lnT w="12700">
                      <a:solidFill>
                        <a:srgbClr val="D0CECE"/>
                      </a:solidFill>
                    </a:lnT>
                    <a:lnB w="12700">
                      <a:solidFill>
                        <a:srgbClr val="D0CECE"/>
                      </a:solidFill>
                    </a:lnB>
                    <a:solidFill>
                      <a:srgbClr val="2049FF"/>
                    </a:solidFill>
                  </a:tcPr>
                </a:tc>
                <a:tc>
                  <a:txBody>
                    <a:bodyPr/>
                    <a:lstStyle/>
                    <a:p>
                      <a:r>
                        <a:rPr lang="zh-CN" sz="1000" b="1">
                          <a:solidFill>
                            <a:srgbClr val="FFFFFF"/>
                          </a:solidFill>
                          <a:latin typeface="Microsoft YaHei" panose="020B0503020204020204" pitchFamily="34" charset="-122"/>
                          <a:ea typeface="Microsoft YaHei" panose="020B0503020204020204" pitchFamily="34" charset="-122"/>
                        </a:rPr>
                        <a:t>市场占比及增速</a:t>
                      </a:r>
                    </a:p>
                  </a:txBody>
                  <a:tcPr>
                    <a:lnL w="12700">
                      <a:solidFill>
                        <a:srgbClr val="D0CECE"/>
                      </a:solidFill>
                    </a:lnL>
                    <a:lnR w="12700">
                      <a:solidFill>
                        <a:srgbClr val="D0CECE"/>
                      </a:solidFill>
                    </a:lnR>
                    <a:lnT w="12700">
                      <a:solidFill>
                        <a:srgbClr val="D0CECE"/>
                      </a:solidFill>
                    </a:lnT>
                    <a:lnB w="12700">
                      <a:solidFill>
                        <a:srgbClr val="D0CECE"/>
                      </a:solidFill>
                    </a:lnB>
                    <a:solidFill>
                      <a:srgbClr val="2049FF"/>
                    </a:solidFill>
                  </a:tcPr>
                </a:tc>
                <a:tc>
                  <a:txBody>
                    <a:bodyPr/>
                    <a:lstStyle/>
                    <a:p>
                      <a:r>
                        <a:rPr lang="zh-CN" sz="1000" b="1">
                          <a:solidFill>
                            <a:srgbClr val="FFFFFF"/>
                          </a:solidFill>
                          <a:latin typeface="Microsoft YaHei" panose="020B0503020204020204" pitchFamily="34" charset="-122"/>
                          <a:ea typeface="Microsoft YaHei" panose="020B0503020204020204" pitchFamily="34" charset="-122"/>
                        </a:rPr>
                        <a:t>行业特点及主诉求</a:t>
                      </a:r>
                    </a:p>
                  </a:txBody>
                  <a:tcPr>
                    <a:lnL w="12700">
                      <a:solidFill>
                        <a:srgbClr val="D0CECE"/>
                      </a:solidFill>
                    </a:lnL>
                    <a:lnR w="12700">
                      <a:solidFill>
                        <a:srgbClr val="D0CECE"/>
                      </a:solidFill>
                    </a:lnR>
                    <a:lnT w="12700">
                      <a:solidFill>
                        <a:srgbClr val="D0CECE"/>
                      </a:solidFill>
                    </a:lnT>
                    <a:lnB w="12700">
                      <a:solidFill>
                        <a:srgbClr val="D0CECE"/>
                      </a:solidFill>
                    </a:lnB>
                    <a:solidFill>
                      <a:srgbClr val="2049FF"/>
                    </a:solidFill>
                  </a:tcPr>
                </a:tc>
                <a:tc>
                  <a:txBody>
                    <a:bodyPr/>
                    <a:lstStyle/>
                    <a:p>
                      <a:r>
                        <a:rPr lang="zh-CN" sz="1000" b="1">
                          <a:solidFill>
                            <a:srgbClr val="FFFFFF"/>
                          </a:solidFill>
                          <a:latin typeface="Microsoft YaHei" panose="020B0503020204020204" pitchFamily="34" charset="-122"/>
                          <a:ea typeface="Microsoft YaHei" panose="020B0503020204020204" pitchFamily="34" charset="-122"/>
                        </a:rPr>
                        <a:t>应用场景</a:t>
                      </a:r>
                    </a:p>
                  </a:txBody>
                  <a:tcPr>
                    <a:lnL w="12700">
                      <a:solidFill>
                        <a:srgbClr val="D0CECE"/>
                      </a:solidFill>
                    </a:lnL>
                    <a:lnR w="12700">
                      <a:solidFill>
                        <a:srgbClr val="D0CECE"/>
                      </a:solidFill>
                    </a:lnR>
                    <a:lnT w="12700">
                      <a:solidFill>
                        <a:srgbClr val="D0CECE"/>
                      </a:solidFill>
                    </a:lnT>
                    <a:lnB w="12700">
                      <a:solidFill>
                        <a:srgbClr val="D0CECE"/>
                      </a:solidFill>
                    </a:lnB>
                    <a:solidFill>
                      <a:srgbClr val="2049FF"/>
                    </a:solidFill>
                  </a:tcPr>
                </a:tc>
                <a:extLst>
                  <a:ext uri="{0D108BD9-81ED-4DB2-BD59-A6C34878D82A}">
                    <a16:rowId xmlns:a16="http://schemas.microsoft.com/office/drawing/2014/main" val="10000"/>
                  </a:ext>
                </a:extLst>
              </a:tr>
              <a:tr h="1117600">
                <a:tc>
                  <a:txBody>
                    <a:bodyPr/>
                    <a:lstStyle/>
                    <a:p>
                      <a:r>
                        <a:rPr lang="zh-CN" sz="1000" b="1">
                          <a:solidFill>
                            <a:srgbClr val="000000"/>
                          </a:solidFill>
                          <a:latin typeface="Microsoft YaHei" panose="020B0503020204020204" pitchFamily="34" charset="-122"/>
                          <a:ea typeface="Microsoft YaHei" panose="020B0503020204020204" pitchFamily="34" charset="-122"/>
                        </a:rPr>
                        <a:t>社交</a:t>
                      </a:r>
                    </a:p>
                    <a:p>
                      <a:r>
                        <a:rPr lang="zh-CN" sz="1000" b="1">
                          <a:solidFill>
                            <a:srgbClr val="000000"/>
                          </a:solidFill>
                          <a:latin typeface="Microsoft YaHei" panose="020B0503020204020204" pitchFamily="34" charset="-122"/>
                          <a:ea typeface="Microsoft YaHei" panose="020B0503020204020204" pitchFamily="34" charset="-122"/>
                        </a:rPr>
                        <a:t>娱乐</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FFFFF"/>
                    </a:solidFill>
                  </a:tcPr>
                </a:tc>
                <a:tc>
                  <a:txBody>
                    <a:bodyPr/>
                    <a:lstStyle/>
                    <a:p>
                      <a:pPr algn="l">
                        <a:lnSpc>
                          <a:spcPct val="125000"/>
                        </a:lnSpc>
                      </a:pPr>
                      <a:r>
                        <a:rPr lang="zh-CN" sz="1000">
                          <a:solidFill>
                            <a:srgbClr val="FF0000"/>
                          </a:solidFill>
                          <a:latin typeface="Microsoft YaHei" panose="020B0503020204020204" pitchFamily="34" charset="-122"/>
                          <a:ea typeface="Microsoft YaHei" panose="020B0503020204020204" pitchFamily="34" charset="-122"/>
                        </a:rPr>
                        <a:t>数据待刷新</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FFFFF"/>
                    </a:solidFill>
                  </a:tcPr>
                </a:tc>
                <a:tc>
                  <a:txBody>
                    <a:bodyPr/>
                    <a:lstStyle/>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互动体验，如动效、变脸、挂件、虚拟人、高音质等体验</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创新玩法，如</a:t>
                      </a:r>
                      <a:r>
                        <a:rPr lang="zh-CN" sz="1000" b="1">
                          <a:solidFill>
                            <a:srgbClr val="000000"/>
                          </a:solidFill>
                          <a:latin typeface="Microsoft YaHei" panose="020B0503020204020204" pitchFamily="34" charset="-122"/>
                          <a:ea typeface="Microsoft YaHei" panose="020B0503020204020204" pitchFamily="34" charset="-122"/>
                        </a:rPr>
                        <a:t>实时</a:t>
                      </a:r>
                      <a:r>
                        <a:rPr lang="en-US" sz="1000" b="1">
                          <a:solidFill>
                            <a:srgbClr val="000000"/>
                          </a:solidFill>
                          <a:latin typeface="Microsoft YaHei" panose="020B0503020204020204" pitchFamily="34" charset="-122"/>
                          <a:ea typeface="Microsoft YaHei" panose="020B0503020204020204" pitchFamily="34" charset="-122"/>
                        </a:rPr>
                        <a:t>KTV</a:t>
                      </a:r>
                      <a:r>
                        <a:rPr lang="zh-CN" sz="1000">
                          <a:solidFill>
                            <a:srgbClr val="000000"/>
                          </a:solidFill>
                          <a:latin typeface="Microsoft YaHei" panose="020B0503020204020204" pitchFamily="34" charset="-122"/>
                          <a:ea typeface="Microsoft YaHei" panose="020B0503020204020204" pitchFamily="34" charset="-122"/>
                        </a:rPr>
                        <a:t>、一起看电影、太空杀、</a:t>
                      </a:r>
                      <a:r>
                        <a:rPr lang="zh-CN" sz="1000" b="1">
                          <a:solidFill>
                            <a:srgbClr val="000000"/>
                          </a:solidFill>
                          <a:latin typeface="Microsoft YaHei" panose="020B0503020204020204" pitchFamily="34" charset="-122"/>
                          <a:ea typeface="Microsoft YaHei" panose="020B0503020204020204" pitchFamily="34" charset="-122"/>
                        </a:rPr>
                        <a:t>语聊播客。</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内容版权，如正版曲库，游戏画面著作权</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内容安全，云端自动</a:t>
                      </a:r>
                      <a:r>
                        <a:rPr lang="en-US" sz="1000">
                          <a:solidFill>
                            <a:srgbClr val="000000"/>
                          </a:solidFill>
                          <a:latin typeface="Microsoft YaHei" panose="020B0503020204020204" pitchFamily="34" charset="-122"/>
                          <a:ea typeface="Microsoft YaHei" panose="020B0503020204020204" pitchFamily="34" charset="-122"/>
                        </a:rPr>
                        <a:t>+</a:t>
                      </a:r>
                      <a:r>
                        <a:rPr lang="zh-CN" sz="1000">
                          <a:solidFill>
                            <a:srgbClr val="000000"/>
                          </a:solidFill>
                          <a:latin typeface="Microsoft YaHei" panose="020B0503020204020204" pitchFamily="34" charset="-122"/>
                          <a:ea typeface="Microsoft YaHei" panose="020B0503020204020204" pitchFamily="34" charset="-122"/>
                        </a:rPr>
                        <a:t>人工审核需求</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快速上线，一站式</a:t>
                      </a:r>
                      <a:r>
                        <a:rPr lang="en-US" sz="1000">
                          <a:solidFill>
                            <a:srgbClr val="000000"/>
                          </a:solidFill>
                          <a:latin typeface="Microsoft YaHei" panose="020B0503020204020204" pitchFamily="34" charset="-122"/>
                          <a:ea typeface="Microsoft YaHei" panose="020B0503020204020204" pitchFamily="34" charset="-122"/>
                        </a:rPr>
                        <a:t>aPaaS</a:t>
                      </a:r>
                      <a:r>
                        <a:rPr lang="zh-CN" sz="1000">
                          <a:solidFill>
                            <a:srgbClr val="000000"/>
                          </a:solidFill>
                          <a:latin typeface="Microsoft YaHei" panose="020B0503020204020204" pitchFamily="34" charset="-122"/>
                          <a:ea typeface="Microsoft YaHei" panose="020B0503020204020204" pitchFamily="34" charset="-122"/>
                        </a:rPr>
                        <a:t>音视频解决方案，小程序音视频方案</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FFFFF"/>
                    </a:solidFill>
                  </a:tcPr>
                </a:tc>
                <a:tc>
                  <a:txBody>
                    <a:bodyPr/>
                    <a:lstStyle/>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多人语聊</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直播连麦</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视频相亲</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狼人杀</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游戏团队语音</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FFFFF"/>
                    </a:solidFill>
                  </a:tcPr>
                </a:tc>
                <a:extLst>
                  <a:ext uri="{0D108BD9-81ED-4DB2-BD59-A6C34878D82A}">
                    <a16:rowId xmlns:a16="http://schemas.microsoft.com/office/drawing/2014/main" val="10001"/>
                  </a:ext>
                </a:extLst>
              </a:tr>
              <a:tr h="596900">
                <a:tc>
                  <a:txBody>
                    <a:bodyPr/>
                    <a:lstStyle/>
                    <a:p>
                      <a:r>
                        <a:rPr lang="zh-CN" sz="1000" b="1">
                          <a:solidFill>
                            <a:srgbClr val="000000"/>
                          </a:solidFill>
                          <a:latin typeface="Microsoft YaHei" panose="020B0503020204020204" pitchFamily="34" charset="-122"/>
                          <a:ea typeface="Microsoft YaHei" panose="020B0503020204020204" pitchFamily="34" charset="-122"/>
                        </a:rPr>
                        <a:t>电商</a:t>
                      </a:r>
                    </a:p>
                    <a:p>
                      <a:r>
                        <a:rPr lang="zh-CN" sz="1000" b="1">
                          <a:solidFill>
                            <a:srgbClr val="000000"/>
                          </a:solidFill>
                          <a:latin typeface="Microsoft YaHei" panose="020B0503020204020204" pitchFamily="34" charset="-122"/>
                          <a:ea typeface="Microsoft YaHei" panose="020B0503020204020204" pitchFamily="34" charset="-122"/>
                        </a:rPr>
                        <a:t>直播</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tc>
                  <a:txBody>
                    <a:bodyPr/>
                    <a:lstStyle/>
                    <a:p>
                      <a:pPr algn="l">
                        <a:lnSpc>
                          <a:spcPct val="125000"/>
                        </a:lnSpc>
                      </a:pPr>
                      <a:endParaRPr lang="zh-CN" sz="1000">
                        <a:solidFill>
                          <a:srgbClr val="000000"/>
                        </a:solidFill>
                        <a:latin typeface="Microsoft YaHei" panose="020B0503020204020204" pitchFamily="34" charset="-122"/>
                        <a:ea typeface="Microsoft YaHei" panose="020B0503020204020204" pitchFamily="34" charset="-122"/>
                      </a:endParaRP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tc>
                  <a:txBody>
                    <a:bodyPr/>
                    <a:lstStyle/>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强互动带来更大</a:t>
                      </a:r>
                      <a:r>
                        <a:rPr lang="en-US" sz="1000">
                          <a:solidFill>
                            <a:srgbClr val="000000"/>
                          </a:solidFill>
                          <a:latin typeface="Microsoft YaHei" panose="020B0503020204020204" pitchFamily="34" charset="-122"/>
                          <a:ea typeface="Microsoft YaHei" panose="020B0503020204020204" pitchFamily="34" charset="-122"/>
                        </a:rPr>
                        <a:t>GMV</a:t>
                      </a:r>
                      <a:r>
                        <a:rPr lang="zh-CN" sz="1000">
                          <a:solidFill>
                            <a:srgbClr val="000000"/>
                          </a:solidFill>
                          <a:latin typeface="Microsoft YaHei" panose="020B0503020204020204" pitchFamily="34" charset="-122"/>
                          <a:ea typeface="Microsoft YaHei" panose="020B0503020204020204" pitchFamily="34" charset="-122"/>
                        </a:rPr>
                        <a:t>转化，</a:t>
                      </a:r>
                      <a:r>
                        <a:rPr lang="zh-CN" sz="1000" b="1">
                          <a:solidFill>
                            <a:srgbClr val="000000"/>
                          </a:solidFill>
                          <a:latin typeface="Microsoft YaHei" panose="020B0503020204020204" pitchFamily="34" charset="-122"/>
                          <a:ea typeface="Microsoft YaHei" panose="020B0503020204020204" pitchFamily="34" charset="-122"/>
                        </a:rPr>
                        <a:t>需要低时延直播和</a:t>
                      </a:r>
                      <a:r>
                        <a:rPr lang="en-US" sz="1000" b="1">
                          <a:solidFill>
                            <a:srgbClr val="000000"/>
                          </a:solidFill>
                          <a:latin typeface="Microsoft YaHei" panose="020B0503020204020204" pitchFamily="34" charset="-122"/>
                          <a:ea typeface="Microsoft YaHei" panose="020B0503020204020204" pitchFamily="34" charset="-122"/>
                        </a:rPr>
                        <a:t>IM</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活动直播整点突发大，偏好大厂稳定服务</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tc>
                  <a:txBody>
                    <a:bodyPr/>
                    <a:lstStyle/>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大促秒杀</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拍卖</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extLst>
                  <a:ext uri="{0D108BD9-81ED-4DB2-BD59-A6C34878D82A}">
                    <a16:rowId xmlns:a16="http://schemas.microsoft.com/office/drawing/2014/main" val="10002"/>
                  </a:ext>
                </a:extLst>
              </a:tr>
              <a:tr h="768350">
                <a:tc>
                  <a:txBody>
                    <a:bodyPr/>
                    <a:lstStyle/>
                    <a:p>
                      <a:r>
                        <a:rPr lang="zh-CN" sz="1000" b="1">
                          <a:solidFill>
                            <a:srgbClr val="000000"/>
                          </a:solidFill>
                          <a:latin typeface="Microsoft YaHei" panose="020B0503020204020204" pitchFamily="34" charset="-122"/>
                          <a:ea typeface="Microsoft YaHei" panose="020B0503020204020204" pitchFamily="34" charset="-122"/>
                        </a:rPr>
                        <a:t>在线</a:t>
                      </a:r>
                    </a:p>
                    <a:p>
                      <a:r>
                        <a:rPr lang="zh-CN" sz="1000" b="1">
                          <a:solidFill>
                            <a:srgbClr val="000000"/>
                          </a:solidFill>
                          <a:latin typeface="Microsoft YaHei" panose="020B0503020204020204" pitchFamily="34" charset="-122"/>
                          <a:ea typeface="Microsoft YaHei" panose="020B0503020204020204" pitchFamily="34" charset="-122"/>
                        </a:rPr>
                        <a:t>教育</a:t>
                      </a:r>
                    </a:p>
                  </a:txBody>
                  <a:tcPr anchor="ctr">
                    <a:lnL w="12700">
                      <a:solidFill>
                        <a:srgbClr val="D0CECE"/>
                      </a:solidFill>
                    </a:lnL>
                    <a:lnR w="12700">
                      <a:solidFill>
                        <a:srgbClr val="D0CECE"/>
                      </a:solidFill>
                    </a:lnR>
                    <a:lnT w="12700">
                      <a:solidFill>
                        <a:srgbClr val="D0CECE"/>
                      </a:solidFill>
                    </a:lnT>
                    <a:lnB w="12700">
                      <a:solidFill>
                        <a:srgbClr val="D0CECE"/>
                      </a:solidFill>
                    </a:lnB>
                  </a:tcPr>
                </a:tc>
                <a:tc>
                  <a:txBody>
                    <a:bodyPr/>
                    <a:lstStyle/>
                    <a:p>
                      <a:pPr algn="l">
                        <a:lnSpc>
                          <a:spcPct val="125000"/>
                        </a:lnSpc>
                      </a:pPr>
                      <a:endParaRPr lang="zh-CN" sz="1000">
                        <a:solidFill>
                          <a:srgbClr val="000000"/>
                        </a:solidFill>
                        <a:latin typeface="Microsoft YaHei" panose="020B0503020204020204" pitchFamily="34" charset="-122"/>
                        <a:ea typeface="Microsoft YaHei" panose="020B0503020204020204" pitchFamily="34" charset="-122"/>
                      </a:endParaRPr>
                    </a:p>
                  </a:txBody>
                  <a:tcPr anchor="ctr">
                    <a:lnL w="12700">
                      <a:solidFill>
                        <a:srgbClr val="D0CECE"/>
                      </a:solidFill>
                    </a:lnL>
                    <a:lnR w="12700">
                      <a:solidFill>
                        <a:srgbClr val="D0CECE"/>
                      </a:solidFill>
                    </a:lnR>
                    <a:lnT w="12700">
                      <a:solidFill>
                        <a:srgbClr val="D0CECE"/>
                      </a:solidFill>
                    </a:lnT>
                    <a:lnB w="12700">
                      <a:solidFill>
                        <a:srgbClr val="D0CECE"/>
                      </a:solidFill>
                    </a:lnB>
                  </a:tcPr>
                </a:tc>
                <a:tc>
                  <a:txBody>
                    <a:bodyPr/>
                    <a:lstStyle/>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音视频质量极致要求，切课率影响营收，偏好多家供应商</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双减政策前</a:t>
                      </a:r>
                      <a:r>
                        <a:rPr lang="en-US" sz="1000">
                          <a:solidFill>
                            <a:srgbClr val="000000"/>
                          </a:solidFill>
                          <a:latin typeface="Microsoft YaHei" panose="020B0503020204020204" pitchFamily="34" charset="-122"/>
                          <a:ea typeface="Microsoft YaHei" panose="020B0503020204020204" pitchFamily="34" charset="-122"/>
                        </a:rPr>
                        <a:t>K12</a:t>
                      </a:r>
                      <a:r>
                        <a:rPr lang="zh-CN" sz="1000">
                          <a:solidFill>
                            <a:srgbClr val="000000"/>
                          </a:solidFill>
                          <a:latin typeface="Microsoft YaHei" panose="020B0503020204020204" pitchFamily="34" charset="-122"/>
                          <a:ea typeface="Microsoft YaHei" panose="020B0503020204020204" pitchFamily="34" charset="-122"/>
                        </a:rPr>
                        <a:t>在线教育规模大，增速相对去年疫情已放缓，现往校内</a:t>
                      </a:r>
                      <a:r>
                        <a:rPr lang="en-US" sz="1000">
                          <a:solidFill>
                            <a:srgbClr val="000000"/>
                          </a:solidFill>
                          <a:latin typeface="Microsoft YaHei" panose="020B0503020204020204" pitchFamily="34" charset="-122"/>
                          <a:ea typeface="Microsoft YaHei" panose="020B0503020204020204" pitchFamily="34" charset="-122"/>
                        </a:rPr>
                        <a:t>SaaS</a:t>
                      </a:r>
                      <a:r>
                        <a:rPr lang="zh-CN" sz="1000">
                          <a:solidFill>
                            <a:srgbClr val="000000"/>
                          </a:solidFill>
                          <a:latin typeface="Microsoft YaHei" panose="020B0503020204020204" pitchFamily="34" charset="-122"/>
                          <a:ea typeface="Microsoft YaHei" panose="020B0503020204020204" pitchFamily="34" charset="-122"/>
                        </a:rPr>
                        <a:t>和职业教育转型</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技术服务要求高，定制开发和贴身服务需求大</a:t>
                      </a:r>
                    </a:p>
                  </a:txBody>
                  <a:tcPr anchor="ctr">
                    <a:lnL w="12700">
                      <a:solidFill>
                        <a:srgbClr val="D0CECE"/>
                      </a:solidFill>
                    </a:lnL>
                    <a:lnR w="12700">
                      <a:solidFill>
                        <a:srgbClr val="D0CECE"/>
                      </a:solidFill>
                    </a:lnR>
                    <a:lnT w="12700">
                      <a:solidFill>
                        <a:srgbClr val="D0CECE"/>
                      </a:solidFill>
                    </a:lnT>
                    <a:lnB w="12700">
                      <a:solidFill>
                        <a:srgbClr val="D0CECE"/>
                      </a:solidFill>
                    </a:lnB>
                  </a:tcPr>
                </a:tc>
                <a:tc>
                  <a:txBody>
                    <a:bodyPr/>
                    <a:lstStyle/>
                    <a:p>
                      <a:pPr marL="349758" indent="-174879" algn="l">
                        <a:lnSpc>
                          <a:spcPct val="125000"/>
                        </a:lnSpc>
                        <a:buFont typeface="Arial" charset="0"/>
                        <a:buChar char="•"/>
                      </a:pPr>
                      <a:r>
                        <a:rPr lang="en-US" sz="1000">
                          <a:solidFill>
                            <a:srgbClr val="000000"/>
                          </a:solidFill>
                          <a:latin typeface="Microsoft YaHei" panose="020B0503020204020204" pitchFamily="34" charset="-122"/>
                          <a:ea typeface="Microsoft YaHei" panose="020B0503020204020204" pitchFamily="34" charset="-122"/>
                        </a:rPr>
                        <a:t>1v1/1V16/</a:t>
                      </a:r>
                      <a:r>
                        <a:rPr lang="zh-CN" sz="1000">
                          <a:solidFill>
                            <a:srgbClr val="000000"/>
                          </a:solidFill>
                          <a:latin typeface="Microsoft YaHei" panose="020B0503020204020204" pitchFamily="34" charset="-122"/>
                          <a:ea typeface="Microsoft YaHei" panose="020B0503020204020204" pitchFamily="34" charset="-122"/>
                        </a:rPr>
                        <a:t>双师小班课</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低延时大班课</a:t>
                      </a:r>
                    </a:p>
                  </a:txBody>
                  <a:tcPr anchor="ctr">
                    <a:lnL w="12700">
                      <a:solidFill>
                        <a:srgbClr val="D0CECE"/>
                      </a:solidFill>
                    </a:lnL>
                    <a:lnR w="12700">
                      <a:solidFill>
                        <a:srgbClr val="D0CECE"/>
                      </a:solidFill>
                    </a:lnR>
                    <a:lnT w="12700">
                      <a:solidFill>
                        <a:srgbClr val="D0CECE"/>
                      </a:solidFill>
                    </a:lnT>
                    <a:lnB w="12700">
                      <a:solidFill>
                        <a:srgbClr val="D0CECE"/>
                      </a:solidFill>
                    </a:lnB>
                  </a:tcPr>
                </a:tc>
                <a:extLst>
                  <a:ext uri="{0D108BD9-81ED-4DB2-BD59-A6C34878D82A}">
                    <a16:rowId xmlns:a16="http://schemas.microsoft.com/office/drawing/2014/main" val="10003"/>
                  </a:ext>
                </a:extLst>
              </a:tr>
              <a:tr h="939800">
                <a:tc>
                  <a:txBody>
                    <a:bodyPr/>
                    <a:lstStyle/>
                    <a:p>
                      <a:r>
                        <a:rPr lang="zh-CN" sz="1000" b="1">
                          <a:solidFill>
                            <a:srgbClr val="000000"/>
                          </a:solidFill>
                          <a:latin typeface="Microsoft YaHei" panose="020B0503020204020204" pitchFamily="34" charset="-122"/>
                          <a:ea typeface="Microsoft YaHei" panose="020B0503020204020204" pitchFamily="34" charset="-122"/>
                        </a:rPr>
                        <a:t>金融及</a:t>
                      </a:r>
                    </a:p>
                    <a:p>
                      <a:r>
                        <a:rPr lang="zh-CN" sz="1000" b="1">
                          <a:solidFill>
                            <a:srgbClr val="000000"/>
                          </a:solidFill>
                          <a:latin typeface="Microsoft YaHei" panose="020B0503020204020204" pitchFamily="34" charset="-122"/>
                          <a:ea typeface="Microsoft YaHei" panose="020B0503020204020204" pitchFamily="34" charset="-122"/>
                        </a:rPr>
                        <a:t>企业服务</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tc>
                  <a:txBody>
                    <a:bodyPr/>
                    <a:lstStyle/>
                    <a:p>
                      <a:pPr algn="l">
                        <a:lnSpc>
                          <a:spcPct val="125000"/>
                        </a:lnSpc>
                      </a:pPr>
                      <a:endParaRPr lang="zh-CN" sz="1000">
                        <a:solidFill>
                          <a:srgbClr val="000000"/>
                        </a:solidFill>
                        <a:latin typeface="Microsoft YaHei" panose="020B0503020204020204" pitchFamily="34" charset="-122"/>
                        <a:ea typeface="Microsoft YaHei" panose="020B0503020204020204" pitchFamily="34" charset="-122"/>
                      </a:endParaRP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tc>
                  <a:txBody>
                    <a:bodyPr/>
                    <a:lstStyle/>
                    <a:p>
                      <a:pPr marL="349758" indent="-174879" algn="l">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大型金融机构，私有化和安全合规要求高</a:t>
                      </a:r>
                    </a:p>
                    <a:p>
                      <a:pPr marL="349758" indent="-174879" algn="l">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中小金融机构，营销和非核心业务云化需求变大，如视频开户、直播营销、视频客服</a:t>
                      </a:r>
                    </a:p>
                    <a:p>
                      <a:pPr marL="349758" indent="-174879" algn="l">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企业客户对外音视频营销、线上展会和内部视频会议、培训、招聘需求常态化</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tc>
                  <a:txBody>
                    <a:bodyPr/>
                    <a:lstStyle/>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视频客服</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线上展会</a:t>
                      </a:r>
                      <a:r>
                        <a:rPr lang="en-US" sz="1000">
                          <a:solidFill>
                            <a:srgbClr val="000000"/>
                          </a:solidFill>
                          <a:latin typeface="Microsoft YaHei" panose="020B0503020204020204" pitchFamily="34" charset="-122"/>
                          <a:ea typeface="Microsoft YaHei" panose="020B0503020204020204" pitchFamily="34" charset="-122"/>
                        </a:rPr>
                        <a:t>/</a:t>
                      </a:r>
                      <a:r>
                        <a:rPr lang="zh-CN" sz="1000">
                          <a:solidFill>
                            <a:srgbClr val="000000"/>
                          </a:solidFill>
                          <a:latin typeface="Microsoft YaHei" panose="020B0503020204020204" pitchFamily="34" charset="-122"/>
                          <a:ea typeface="Microsoft YaHei" panose="020B0503020204020204" pitchFamily="34" charset="-122"/>
                        </a:rPr>
                        <a:t>营销</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企业会议、培训、招聘</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extLst>
                  <a:ext uri="{0D108BD9-81ED-4DB2-BD59-A6C34878D82A}">
                    <a16:rowId xmlns:a16="http://schemas.microsoft.com/office/drawing/2014/main" val="10004"/>
                  </a:ext>
                </a:extLst>
              </a:tr>
              <a:tr h="768350">
                <a:tc>
                  <a:txBody>
                    <a:bodyPr/>
                    <a:lstStyle/>
                    <a:p>
                      <a:r>
                        <a:rPr lang="zh-CN" sz="1000" b="1">
                          <a:solidFill>
                            <a:srgbClr val="000000"/>
                          </a:solidFill>
                          <a:latin typeface="Microsoft YaHei" panose="020B0503020204020204" pitchFamily="34" charset="-122"/>
                          <a:ea typeface="Microsoft YaHei" panose="020B0503020204020204" pitchFamily="34" charset="-122"/>
                        </a:rPr>
                        <a:t>传统产业</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tc>
                  <a:txBody>
                    <a:bodyPr/>
                    <a:lstStyle/>
                    <a:p>
                      <a:pPr algn="l">
                        <a:lnSpc>
                          <a:spcPct val="125000"/>
                        </a:lnSpc>
                      </a:pPr>
                      <a:endParaRPr lang="zh-CN" sz="1000">
                        <a:solidFill>
                          <a:srgbClr val="000000"/>
                        </a:solidFill>
                        <a:latin typeface="Microsoft YaHei" panose="020B0503020204020204" pitchFamily="34" charset="-122"/>
                        <a:ea typeface="Microsoft YaHei" panose="020B0503020204020204" pitchFamily="34" charset="-122"/>
                      </a:endParaRP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tc>
                  <a:txBody>
                    <a:bodyPr/>
                    <a:lstStyle/>
                    <a:p>
                      <a:pPr marL="349758" indent="-174879" algn="l">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智能硬件：按设备授权计价，客单价低，对功耗</a:t>
                      </a:r>
                      <a:r>
                        <a:rPr lang="en-US" sz="1000">
                          <a:solidFill>
                            <a:srgbClr val="000000"/>
                          </a:solidFill>
                          <a:latin typeface="Microsoft YaHei" panose="020B0503020204020204" pitchFamily="34" charset="-122"/>
                          <a:ea typeface="Microsoft YaHei" panose="020B0503020204020204" pitchFamily="34" charset="-122"/>
                        </a:rPr>
                        <a:t>/</a:t>
                      </a:r>
                      <a:r>
                        <a:rPr lang="zh-CN" sz="1000">
                          <a:solidFill>
                            <a:srgbClr val="000000"/>
                          </a:solidFill>
                          <a:latin typeface="Microsoft YaHei" panose="020B0503020204020204" pitchFamily="34" charset="-122"/>
                          <a:ea typeface="Microsoft YaHei" panose="020B0503020204020204" pitchFamily="34" charset="-122"/>
                        </a:rPr>
                        <a:t>性能</a:t>
                      </a:r>
                      <a:r>
                        <a:rPr lang="en-US" sz="1000">
                          <a:solidFill>
                            <a:srgbClr val="000000"/>
                          </a:solidFill>
                          <a:latin typeface="Microsoft YaHei" panose="020B0503020204020204" pitchFamily="34" charset="-122"/>
                          <a:ea typeface="Microsoft YaHei" panose="020B0503020204020204" pitchFamily="34" charset="-122"/>
                        </a:rPr>
                        <a:t>/</a:t>
                      </a:r>
                      <a:r>
                        <a:rPr lang="zh-CN" sz="1000">
                          <a:solidFill>
                            <a:srgbClr val="000000"/>
                          </a:solidFill>
                          <a:latin typeface="Microsoft YaHei" panose="020B0503020204020204" pitchFamily="34" charset="-122"/>
                          <a:ea typeface="Microsoft YaHei" panose="020B0503020204020204" pitchFamily="34" charset="-122"/>
                        </a:rPr>
                        <a:t>平台有要求</a:t>
                      </a:r>
                    </a:p>
                    <a:p>
                      <a:pPr marL="349758" indent="-174879" algn="l">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工业</a:t>
                      </a:r>
                      <a:r>
                        <a:rPr lang="en-US" sz="1000">
                          <a:solidFill>
                            <a:srgbClr val="000000"/>
                          </a:solidFill>
                          <a:latin typeface="Microsoft YaHei" panose="020B0503020204020204" pitchFamily="34" charset="-122"/>
                          <a:ea typeface="Microsoft YaHei" panose="020B0503020204020204" pitchFamily="34" charset="-122"/>
                        </a:rPr>
                        <a:t>/</a:t>
                      </a:r>
                      <a:r>
                        <a:rPr lang="zh-CN" sz="1000">
                          <a:solidFill>
                            <a:srgbClr val="000000"/>
                          </a:solidFill>
                          <a:latin typeface="Microsoft YaHei" panose="020B0503020204020204" pitchFamily="34" charset="-122"/>
                          <a:ea typeface="Microsoft YaHei" panose="020B0503020204020204" pitchFamily="34" charset="-122"/>
                        </a:rPr>
                        <a:t>能源</a:t>
                      </a:r>
                      <a:r>
                        <a:rPr lang="en-US" sz="1000">
                          <a:solidFill>
                            <a:srgbClr val="000000"/>
                          </a:solidFill>
                          <a:latin typeface="Microsoft YaHei" panose="020B0503020204020204" pitchFamily="34" charset="-122"/>
                          <a:ea typeface="Microsoft YaHei" panose="020B0503020204020204" pitchFamily="34" charset="-122"/>
                        </a:rPr>
                        <a:t>/</a:t>
                      </a:r>
                      <a:r>
                        <a:rPr lang="zh-CN" sz="1000">
                          <a:solidFill>
                            <a:srgbClr val="000000"/>
                          </a:solidFill>
                          <a:latin typeface="Microsoft YaHei" panose="020B0503020204020204" pitchFamily="34" charset="-122"/>
                          <a:ea typeface="Microsoft YaHei" panose="020B0503020204020204" pitchFamily="34" charset="-122"/>
                        </a:rPr>
                        <a:t>交通：</a:t>
                      </a:r>
                      <a:r>
                        <a:rPr lang="en-US" sz="1000">
                          <a:solidFill>
                            <a:srgbClr val="000000"/>
                          </a:solidFill>
                          <a:latin typeface="Microsoft YaHei" panose="020B0503020204020204" pitchFamily="34" charset="-122"/>
                          <a:ea typeface="Microsoft YaHei" panose="020B0503020204020204" pitchFamily="34" charset="-122"/>
                        </a:rPr>
                        <a:t>5G</a:t>
                      </a:r>
                      <a:r>
                        <a:rPr lang="zh-CN" sz="1000">
                          <a:solidFill>
                            <a:srgbClr val="000000"/>
                          </a:solidFill>
                          <a:latin typeface="Microsoft YaHei" panose="020B0503020204020204" pitchFamily="34" charset="-122"/>
                          <a:ea typeface="Microsoft YaHei" panose="020B0503020204020204" pitchFamily="34" charset="-122"/>
                        </a:rPr>
                        <a:t>创新应用，如远程控制、自动驾驶</a:t>
                      </a:r>
                    </a:p>
                    <a:p>
                      <a:pPr marL="349758" indent="-174879" algn="l">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医疗：远程会诊和问诊刚起步，导入周期较长</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tc>
                  <a:txBody>
                    <a:bodyPr/>
                    <a:lstStyle/>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手表、门铃、音箱</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自动驾驶矿车、港口远程控制吊机</a:t>
                      </a:r>
                    </a:p>
                    <a:p>
                      <a:pPr marL="349758" indent="-174879" algn="l">
                        <a:lnSpc>
                          <a:spcPct val="125000"/>
                        </a:lnSpc>
                        <a:buFont typeface="Arial" charset="0"/>
                        <a:buChar char="•"/>
                      </a:pPr>
                      <a:r>
                        <a:rPr lang="zh-CN" sz="1000">
                          <a:solidFill>
                            <a:srgbClr val="000000"/>
                          </a:solidFill>
                          <a:latin typeface="Microsoft YaHei" panose="020B0503020204020204" pitchFamily="34" charset="-122"/>
                          <a:ea typeface="Microsoft YaHei" panose="020B0503020204020204" pitchFamily="34" charset="-122"/>
                        </a:rPr>
                        <a:t>远程医疗会诊</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extLst>
                  <a:ext uri="{0D108BD9-81ED-4DB2-BD59-A6C34878D82A}">
                    <a16:rowId xmlns:a16="http://schemas.microsoft.com/office/drawing/2014/main" val="10005"/>
                  </a:ext>
                </a:extLst>
              </a:tr>
              <a:tr h="596900">
                <a:tc>
                  <a:txBody>
                    <a:bodyPr/>
                    <a:lstStyle/>
                    <a:p>
                      <a:r>
                        <a:rPr lang="zh-CN" sz="1000" b="1">
                          <a:solidFill>
                            <a:srgbClr val="000000"/>
                          </a:solidFill>
                          <a:latin typeface="Microsoft YaHei" panose="020B0503020204020204" pitchFamily="34" charset="-122"/>
                          <a:ea typeface="Microsoft YaHei" panose="020B0503020204020204" pitchFamily="34" charset="-122"/>
                        </a:rPr>
                        <a:t>广电</a:t>
                      </a:r>
                    </a:p>
                    <a:p>
                      <a:r>
                        <a:rPr lang="zh-CN" sz="1000" b="1">
                          <a:solidFill>
                            <a:srgbClr val="000000"/>
                          </a:solidFill>
                          <a:latin typeface="Microsoft YaHei" panose="020B0503020204020204" pitchFamily="34" charset="-122"/>
                          <a:ea typeface="Microsoft YaHei" panose="020B0503020204020204" pitchFamily="34" charset="-122"/>
                        </a:rPr>
                        <a:t>媒体</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tc>
                  <a:txBody>
                    <a:bodyPr/>
                    <a:lstStyle/>
                    <a:p>
                      <a:pPr algn="l">
                        <a:lnSpc>
                          <a:spcPct val="125000"/>
                        </a:lnSpc>
                      </a:pPr>
                      <a:endParaRPr lang="zh-CN" sz="1000">
                        <a:solidFill>
                          <a:srgbClr val="000000"/>
                        </a:solidFill>
                        <a:latin typeface="Microsoft YaHei" panose="020B0503020204020204" pitchFamily="34" charset="-122"/>
                        <a:ea typeface="Microsoft YaHei" panose="020B0503020204020204" pitchFamily="34" charset="-122"/>
                      </a:endParaRP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tc>
                  <a:txBody>
                    <a:bodyPr/>
                    <a:lstStyle/>
                    <a:p>
                      <a:pPr marL="349758" indent="-174879" algn="l">
                        <a:buFont typeface="Arial" charset="0"/>
                        <a:buChar char="•"/>
                      </a:pPr>
                      <a:r>
                        <a:rPr lang="en-US" sz="1000" dirty="0">
                          <a:solidFill>
                            <a:srgbClr val="000000"/>
                          </a:solidFill>
                          <a:latin typeface="Microsoft YaHei" panose="020B0503020204020204" pitchFamily="34" charset="-122"/>
                          <a:ea typeface="Microsoft YaHei" panose="020B0503020204020204" pitchFamily="34" charset="-122"/>
                        </a:rPr>
                        <a:t>OTT</a:t>
                      </a:r>
                      <a:r>
                        <a:rPr lang="zh-CN" sz="1000" dirty="0">
                          <a:solidFill>
                            <a:srgbClr val="000000"/>
                          </a:solidFill>
                          <a:latin typeface="Microsoft YaHei" panose="020B0503020204020204" pitchFamily="34" charset="-122"/>
                          <a:ea typeface="Microsoft YaHei" panose="020B0503020204020204" pitchFamily="34" charset="-122"/>
                        </a:rPr>
                        <a:t>直播，节假日活动对直点播突发需求大，偏好大供应商</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tc>
                  <a:txBody>
                    <a:bodyPr/>
                    <a:lstStyle/>
                    <a:p>
                      <a:pPr marL="349758" indent="-174879" algn="l">
                        <a:lnSpc>
                          <a:spcPct val="125000"/>
                        </a:lnSpc>
                        <a:buFont typeface="Arial" charset="0"/>
                        <a:buChar char="•"/>
                      </a:pPr>
                      <a:r>
                        <a:rPr lang="zh-CN" sz="1000" dirty="0">
                          <a:solidFill>
                            <a:srgbClr val="000000"/>
                          </a:solidFill>
                          <a:latin typeface="Microsoft YaHei" panose="020B0503020204020204" pitchFamily="34" charset="-122"/>
                          <a:ea typeface="Microsoft YaHei" panose="020B0503020204020204" pitchFamily="34" charset="-122"/>
                        </a:rPr>
                        <a:t>体育直播</a:t>
                      </a:r>
                      <a:r>
                        <a:rPr lang="en-US" sz="1000" dirty="0">
                          <a:solidFill>
                            <a:srgbClr val="000000"/>
                          </a:solidFill>
                          <a:latin typeface="Microsoft YaHei" panose="020B0503020204020204" pitchFamily="34" charset="-122"/>
                          <a:ea typeface="Microsoft YaHei" panose="020B0503020204020204" pitchFamily="34" charset="-122"/>
                        </a:rPr>
                        <a:t>/</a:t>
                      </a:r>
                      <a:r>
                        <a:rPr lang="zh-CN" sz="1000" dirty="0">
                          <a:solidFill>
                            <a:srgbClr val="000000"/>
                          </a:solidFill>
                          <a:latin typeface="Microsoft YaHei" panose="020B0503020204020204" pitchFamily="34" charset="-122"/>
                          <a:ea typeface="Microsoft YaHei" panose="020B0503020204020204" pitchFamily="34" charset="-122"/>
                        </a:rPr>
                        <a:t>春晚</a:t>
                      </a:r>
                      <a:r>
                        <a:rPr lang="en-US" sz="1000" dirty="0">
                          <a:solidFill>
                            <a:srgbClr val="000000"/>
                          </a:solidFill>
                          <a:latin typeface="Microsoft YaHei" panose="020B0503020204020204" pitchFamily="34" charset="-122"/>
                          <a:ea typeface="Microsoft YaHei" panose="020B0503020204020204" pitchFamily="34" charset="-122"/>
                        </a:rPr>
                        <a:t>/</a:t>
                      </a:r>
                      <a:r>
                        <a:rPr lang="zh-CN" sz="1000" dirty="0">
                          <a:solidFill>
                            <a:srgbClr val="000000"/>
                          </a:solidFill>
                          <a:latin typeface="Microsoft YaHei" panose="020B0503020204020204" pitchFamily="34" charset="-122"/>
                          <a:ea typeface="Microsoft YaHei" panose="020B0503020204020204" pitchFamily="34" charset="-122"/>
                        </a:rPr>
                        <a:t>节假日活动</a:t>
                      </a:r>
                    </a:p>
                  </a:txBody>
                  <a:tcPr anchor="ctr">
                    <a:lnL w="12700">
                      <a:solidFill>
                        <a:srgbClr val="D0CECE"/>
                      </a:solidFill>
                    </a:lnL>
                    <a:lnR w="12700">
                      <a:solidFill>
                        <a:srgbClr val="D0CECE"/>
                      </a:solidFill>
                    </a:lnR>
                    <a:lnT w="12700">
                      <a:solidFill>
                        <a:srgbClr val="D0CECE"/>
                      </a:solidFill>
                    </a:lnT>
                    <a:lnB w="12700">
                      <a:solidFill>
                        <a:srgbClr val="D0CECE"/>
                      </a:solidFill>
                    </a:lnB>
                    <a:solidFill>
                      <a:srgbClr val="F2F2F2"/>
                    </a:solidFill>
                  </a:tcPr>
                </a:tc>
                <a:extLst>
                  <a:ext uri="{0D108BD9-81ED-4DB2-BD59-A6C34878D82A}">
                    <a16:rowId xmlns:a16="http://schemas.microsoft.com/office/drawing/2014/main" val="10006"/>
                  </a:ext>
                </a:extLst>
              </a:tr>
            </a:tbl>
          </a:graphicData>
        </a:graphic>
      </p:graphicFrame>
      <p:sp>
        <p:nvSpPr>
          <p:cNvPr id="7" name="文本框 6">
            <a:extLst>
              <a:ext uri="{FF2B5EF4-FFF2-40B4-BE49-F238E27FC236}">
                <a16:creationId xmlns:a16="http://schemas.microsoft.com/office/drawing/2014/main" id="{1D7BB2FF-B5C1-62EA-BE50-A8C9AC77B3C7}"/>
              </a:ext>
            </a:extLst>
          </p:cNvPr>
          <p:cNvSpPr txBox="1"/>
          <p:nvPr/>
        </p:nvSpPr>
        <p:spPr>
          <a:xfrm>
            <a:off x="991195" y="1066268"/>
            <a:ext cx="1733550" cy="317500"/>
          </a:xfrm>
          <a:prstGeom prst="rect">
            <a:avLst/>
          </a:prstGeom>
          <a:ln w="12700">
            <a:prstDash val="solid"/>
          </a:ln>
        </p:spPr>
        <p:txBody>
          <a:bodyPr>
            <a:spAutoFit/>
          </a:bodyPr>
          <a:lstStyle/>
          <a:p>
            <a:r>
              <a:rPr lang="zh-CN" b="1">
                <a:solidFill>
                  <a:srgbClr val="000000"/>
                </a:solidFill>
                <a:latin typeface="TencentSans W7"/>
                <a:ea typeface="TencentSans W7"/>
              </a:rPr>
              <a:t>细分行业发展趋势</a:t>
            </a:r>
          </a:p>
        </p:txBody>
      </p:sp>
      <p:cxnSp>
        <p:nvCxnSpPr>
          <p:cNvPr id="8" name="直线箭头连接符 7">
            <a:extLst>
              <a:ext uri="{FF2B5EF4-FFF2-40B4-BE49-F238E27FC236}">
                <a16:creationId xmlns:a16="http://schemas.microsoft.com/office/drawing/2014/main" id="{308C6E65-8C23-CAE8-CA4E-D601BAF35941}"/>
              </a:ext>
            </a:extLst>
          </p:cNvPr>
          <p:cNvCxnSpPr/>
          <p:nvPr/>
        </p:nvCxnSpPr>
        <p:spPr>
          <a:xfrm flipH="1" flipV="1">
            <a:off x="931846" y="2191248"/>
            <a:ext cx="0" cy="2855174"/>
          </a:xfrm>
          <a:prstGeom prst="straightConnector1">
            <a:avLst/>
          </a:prstGeom>
          <a:noFill/>
          <a:ln w="25400">
            <a:solidFill>
              <a:srgbClr val="000000"/>
            </a:solidFill>
            <a:prstDash val="solid"/>
            <a:headEnd/>
            <a:tailEnd type="triangle"/>
          </a:ln>
        </p:spPr>
      </p:cxnSp>
      <p:sp>
        <p:nvSpPr>
          <p:cNvPr id="9" name="文本框 8">
            <a:extLst>
              <a:ext uri="{FF2B5EF4-FFF2-40B4-BE49-F238E27FC236}">
                <a16:creationId xmlns:a16="http://schemas.microsoft.com/office/drawing/2014/main" id="{796D7342-17E0-25C7-D5A4-DBEACACAECA1}"/>
              </a:ext>
            </a:extLst>
          </p:cNvPr>
          <p:cNvSpPr txBox="1"/>
          <p:nvPr/>
        </p:nvSpPr>
        <p:spPr>
          <a:xfrm>
            <a:off x="531796" y="1873748"/>
            <a:ext cx="800100" cy="317500"/>
          </a:xfrm>
          <a:prstGeom prst="rect">
            <a:avLst/>
          </a:prstGeom>
          <a:ln w="12700">
            <a:prstDash val="solid"/>
          </a:ln>
        </p:spPr>
        <p:txBody>
          <a:bodyPr>
            <a:spAutoFit/>
          </a:bodyPr>
          <a:lstStyle/>
          <a:p>
            <a:r>
              <a:rPr lang="zh-CN" b="1">
                <a:solidFill>
                  <a:srgbClr val="000000"/>
                </a:solidFill>
                <a:latin typeface="TencentSans W7"/>
                <a:ea typeface="TencentSans W7"/>
              </a:rPr>
              <a:t>规模</a:t>
            </a:r>
          </a:p>
        </p:txBody>
      </p:sp>
      <p:sp>
        <p:nvSpPr>
          <p:cNvPr id="10" name="文本框 9">
            <a:extLst>
              <a:ext uri="{FF2B5EF4-FFF2-40B4-BE49-F238E27FC236}">
                <a16:creationId xmlns:a16="http://schemas.microsoft.com/office/drawing/2014/main" id="{90EA2913-B776-86DF-B296-D51C3D3F5BFC}"/>
              </a:ext>
            </a:extLst>
          </p:cNvPr>
          <p:cNvSpPr txBox="1"/>
          <p:nvPr/>
        </p:nvSpPr>
        <p:spPr>
          <a:xfrm>
            <a:off x="2593668" y="5110259"/>
            <a:ext cx="895350" cy="317500"/>
          </a:xfrm>
          <a:prstGeom prst="rect">
            <a:avLst/>
          </a:prstGeom>
          <a:ln w="12700">
            <a:prstDash val="solid"/>
          </a:ln>
        </p:spPr>
        <p:txBody>
          <a:bodyPr>
            <a:spAutoFit/>
          </a:bodyPr>
          <a:lstStyle/>
          <a:p>
            <a:r>
              <a:rPr lang="zh-CN" b="1">
                <a:solidFill>
                  <a:srgbClr val="000000"/>
                </a:solidFill>
                <a:latin typeface="TencentSans W7"/>
                <a:ea typeface="TencentSans W7"/>
              </a:rPr>
              <a:t>增速+</a:t>
            </a:r>
          </a:p>
        </p:txBody>
      </p:sp>
      <p:sp>
        <p:nvSpPr>
          <p:cNvPr id="28" name="椭圆 27">
            <a:extLst>
              <a:ext uri="{FF2B5EF4-FFF2-40B4-BE49-F238E27FC236}">
                <a16:creationId xmlns:a16="http://schemas.microsoft.com/office/drawing/2014/main" id="{C8566111-B9F2-E848-BD4A-1DD32AB8DB85}"/>
              </a:ext>
            </a:extLst>
          </p:cNvPr>
          <p:cNvSpPr/>
          <p:nvPr/>
        </p:nvSpPr>
        <p:spPr>
          <a:xfrm>
            <a:off x="456406" y="2392594"/>
            <a:ext cx="875489" cy="875489"/>
          </a:xfrm>
          <a:prstGeom prst="ellipse">
            <a:avLst/>
          </a:prstGeom>
          <a:solidFill>
            <a:srgbClr val="2049FF"/>
          </a:solidFill>
          <a:ln w="12700">
            <a:solidFill>
              <a:srgbClr val="5C5C5C"/>
            </a:solidFill>
            <a:prstDash val="solid"/>
          </a:ln>
        </p:spPr>
        <p:txBody>
          <a:bodyPr anchor="ctr"/>
          <a:lstStyle/>
          <a:p>
            <a:pPr marL="0" indent="0" algn="ctr" defTabSz="203200">
              <a:lnSpc>
                <a:spcPct val="100000"/>
              </a:lnSpc>
              <a:buNone/>
            </a:pPr>
            <a:r>
              <a:rPr lang="zh-CN" sz="1400" b="1" i="0" strike="noStrike" spc="0">
                <a:ln/>
                <a:solidFill>
                  <a:srgbClr val="FFFFFF"/>
                </a:solidFill>
                <a:latin typeface="TencentSans W7"/>
                <a:ea typeface="TencentSans W7"/>
              </a:rPr>
              <a:t>社交娱乐</a:t>
            </a:r>
          </a:p>
        </p:txBody>
      </p:sp>
      <p:sp>
        <p:nvSpPr>
          <p:cNvPr id="29" name="椭圆 28">
            <a:extLst>
              <a:ext uri="{FF2B5EF4-FFF2-40B4-BE49-F238E27FC236}">
                <a16:creationId xmlns:a16="http://schemas.microsoft.com/office/drawing/2014/main" id="{D69133A5-F1FE-93CF-2444-7911FF77A993}"/>
              </a:ext>
            </a:extLst>
          </p:cNvPr>
          <p:cNvSpPr/>
          <p:nvPr/>
        </p:nvSpPr>
        <p:spPr>
          <a:xfrm>
            <a:off x="1891878" y="4595641"/>
            <a:ext cx="392146" cy="392146"/>
          </a:xfrm>
          <a:prstGeom prst="ellipse">
            <a:avLst/>
          </a:prstGeom>
          <a:solidFill>
            <a:srgbClr val="2049FF"/>
          </a:solidFill>
          <a:ln w="12700">
            <a:solidFill>
              <a:srgbClr val="5C5C5C"/>
            </a:solidFill>
            <a:prstDash val="solid"/>
          </a:ln>
        </p:spPr>
        <p:txBody>
          <a:bodyPr anchor="ctr"/>
          <a:lstStyle/>
          <a:p>
            <a:pPr marL="0" indent="0" algn="ctr" defTabSz="203200">
              <a:lnSpc>
                <a:spcPct val="100000"/>
              </a:lnSpc>
              <a:buNone/>
            </a:pPr>
            <a:r>
              <a:rPr lang="zh-CN" sz="800" b="1" i="0" strike="noStrike" spc="0">
                <a:ln/>
                <a:solidFill>
                  <a:srgbClr val="FFFFFF"/>
                </a:solidFill>
                <a:latin typeface="TencentSans W7"/>
                <a:ea typeface="TencentSans W7"/>
              </a:rPr>
              <a:t>电商</a:t>
            </a:r>
          </a:p>
        </p:txBody>
      </p:sp>
      <p:sp>
        <p:nvSpPr>
          <p:cNvPr id="30" name="椭圆 29">
            <a:extLst>
              <a:ext uri="{FF2B5EF4-FFF2-40B4-BE49-F238E27FC236}">
                <a16:creationId xmlns:a16="http://schemas.microsoft.com/office/drawing/2014/main" id="{14120114-AC83-9734-C61B-2B7F4E5E3C7C}"/>
              </a:ext>
            </a:extLst>
          </p:cNvPr>
          <p:cNvSpPr/>
          <p:nvPr/>
        </p:nvSpPr>
        <p:spPr>
          <a:xfrm>
            <a:off x="1270507" y="4572198"/>
            <a:ext cx="392146" cy="392146"/>
          </a:xfrm>
          <a:prstGeom prst="ellipse">
            <a:avLst/>
          </a:prstGeom>
          <a:solidFill>
            <a:srgbClr val="2049FF"/>
          </a:solidFill>
          <a:ln w="12700">
            <a:solidFill>
              <a:srgbClr val="5C5C5C"/>
            </a:solidFill>
            <a:prstDash val="solid"/>
          </a:ln>
        </p:spPr>
        <p:txBody>
          <a:bodyPr anchor="ctr"/>
          <a:lstStyle/>
          <a:p>
            <a:pPr marL="0" indent="0" algn="ctr" defTabSz="203200">
              <a:lnSpc>
                <a:spcPct val="100000"/>
              </a:lnSpc>
              <a:buNone/>
            </a:pPr>
            <a:r>
              <a:rPr lang="zh-CN" sz="800" b="1" i="0" strike="noStrike" spc="0">
                <a:ln/>
                <a:solidFill>
                  <a:srgbClr val="FFFFFF"/>
                </a:solidFill>
                <a:latin typeface="TencentSans W7"/>
                <a:ea typeface="TencentSans W7"/>
              </a:rPr>
              <a:t>广电媒体</a:t>
            </a:r>
          </a:p>
        </p:txBody>
      </p:sp>
      <p:sp>
        <p:nvSpPr>
          <p:cNvPr id="31" name="椭圆 30">
            <a:extLst>
              <a:ext uri="{FF2B5EF4-FFF2-40B4-BE49-F238E27FC236}">
                <a16:creationId xmlns:a16="http://schemas.microsoft.com/office/drawing/2014/main" id="{0BD8EEDE-46DB-CACA-7F1E-1AFDD9C3BB26}"/>
              </a:ext>
            </a:extLst>
          </p:cNvPr>
          <p:cNvSpPr/>
          <p:nvPr/>
        </p:nvSpPr>
        <p:spPr>
          <a:xfrm>
            <a:off x="1495172" y="3327425"/>
            <a:ext cx="592779" cy="592779"/>
          </a:xfrm>
          <a:prstGeom prst="ellipse">
            <a:avLst/>
          </a:prstGeom>
          <a:solidFill>
            <a:srgbClr val="FFE59A"/>
          </a:solidFill>
          <a:ln w="0"/>
        </p:spPr>
        <p:txBody>
          <a:bodyPr anchor="ctr"/>
          <a:lstStyle/>
          <a:p>
            <a:pPr marL="0" indent="0" algn="ctr" defTabSz="203200">
              <a:lnSpc>
                <a:spcPct val="100000"/>
              </a:lnSpc>
              <a:buNone/>
            </a:pPr>
            <a:endParaRPr/>
          </a:p>
        </p:txBody>
      </p:sp>
      <p:sp>
        <p:nvSpPr>
          <p:cNvPr id="32" name="椭圆 31">
            <a:extLst>
              <a:ext uri="{FF2B5EF4-FFF2-40B4-BE49-F238E27FC236}">
                <a16:creationId xmlns:a16="http://schemas.microsoft.com/office/drawing/2014/main" id="{D46BDF78-247C-1555-263D-BC390ADDE1B2}"/>
              </a:ext>
            </a:extLst>
          </p:cNvPr>
          <p:cNvSpPr/>
          <p:nvPr/>
        </p:nvSpPr>
        <p:spPr>
          <a:xfrm>
            <a:off x="1045842" y="3893957"/>
            <a:ext cx="449330" cy="449330"/>
          </a:xfrm>
          <a:prstGeom prst="ellipse">
            <a:avLst/>
          </a:prstGeom>
          <a:solidFill>
            <a:srgbClr val="FFE59A"/>
          </a:solidFill>
          <a:ln w="0"/>
        </p:spPr>
        <p:txBody>
          <a:bodyPr anchor="ctr"/>
          <a:lstStyle/>
          <a:p>
            <a:pPr marL="0" indent="0" algn="ctr" defTabSz="203200">
              <a:lnSpc>
                <a:spcPct val="100000"/>
              </a:lnSpc>
              <a:buNone/>
            </a:pPr>
            <a:endParaRPr/>
          </a:p>
        </p:txBody>
      </p:sp>
      <p:sp>
        <p:nvSpPr>
          <p:cNvPr id="33" name="文本框 32">
            <a:extLst>
              <a:ext uri="{FF2B5EF4-FFF2-40B4-BE49-F238E27FC236}">
                <a16:creationId xmlns:a16="http://schemas.microsoft.com/office/drawing/2014/main" id="{F1C31EB6-88FD-F2FC-A306-3968D7A41E6B}"/>
              </a:ext>
            </a:extLst>
          </p:cNvPr>
          <p:cNvSpPr txBox="1"/>
          <p:nvPr/>
        </p:nvSpPr>
        <p:spPr>
          <a:xfrm>
            <a:off x="1085124" y="3934472"/>
            <a:ext cx="410048" cy="368300"/>
          </a:xfrm>
          <a:prstGeom prst="rect">
            <a:avLst/>
          </a:prstGeom>
          <a:ln w="12700">
            <a:prstDash val="solid"/>
          </a:ln>
        </p:spPr>
        <p:txBody>
          <a:bodyPr>
            <a:spAutoFit/>
          </a:bodyPr>
          <a:lstStyle/>
          <a:p>
            <a:pPr marL="0" indent="0" algn="ctr" defTabSz="203200">
              <a:lnSpc>
                <a:spcPct val="100000"/>
              </a:lnSpc>
            </a:pPr>
            <a:r>
              <a:rPr lang="zh-CN" sz="900" b="1" i="0" strike="noStrike" spc="0">
                <a:ln/>
                <a:solidFill>
                  <a:srgbClr val="000000"/>
                </a:solidFill>
                <a:latin typeface="TencentSans W7"/>
                <a:ea typeface="TencentSans W7"/>
              </a:rPr>
              <a:t>在线</a:t>
            </a:r>
          </a:p>
          <a:p>
            <a:pPr marL="0" indent="0" algn="ctr" defTabSz="203200">
              <a:lnSpc>
                <a:spcPct val="100000"/>
              </a:lnSpc>
            </a:pPr>
            <a:r>
              <a:rPr lang="zh-CN" sz="900" b="1" i="0" strike="noStrike" spc="0">
                <a:ln/>
                <a:solidFill>
                  <a:srgbClr val="000000"/>
                </a:solidFill>
                <a:latin typeface="TencentSans W7"/>
                <a:ea typeface="TencentSans W7"/>
              </a:rPr>
              <a:t>教育</a:t>
            </a:r>
          </a:p>
        </p:txBody>
      </p:sp>
      <p:sp>
        <p:nvSpPr>
          <p:cNvPr id="34" name="文本框 33">
            <a:extLst>
              <a:ext uri="{FF2B5EF4-FFF2-40B4-BE49-F238E27FC236}">
                <a16:creationId xmlns:a16="http://schemas.microsoft.com/office/drawing/2014/main" id="{B4335DEE-F95C-13E6-93E6-74A0871110D6}"/>
              </a:ext>
            </a:extLst>
          </p:cNvPr>
          <p:cNvSpPr txBox="1"/>
          <p:nvPr/>
        </p:nvSpPr>
        <p:spPr>
          <a:xfrm>
            <a:off x="2671632" y="3797360"/>
            <a:ext cx="410048" cy="368300"/>
          </a:xfrm>
          <a:prstGeom prst="rect">
            <a:avLst/>
          </a:prstGeom>
          <a:ln w="12700">
            <a:prstDash val="solid"/>
          </a:ln>
        </p:spPr>
        <p:txBody>
          <a:bodyPr>
            <a:spAutoFit/>
          </a:bodyPr>
          <a:lstStyle/>
          <a:p>
            <a:pPr marL="0" indent="0" algn="ctr" defTabSz="203200">
              <a:lnSpc>
                <a:spcPct val="100000"/>
              </a:lnSpc>
            </a:pPr>
            <a:r>
              <a:rPr lang="zh-CN" sz="900" b="1" i="0" strike="noStrike" spc="0">
                <a:ln/>
                <a:solidFill>
                  <a:srgbClr val="000000"/>
                </a:solidFill>
                <a:latin typeface="TencentSans W7"/>
                <a:ea typeface="TencentSans W7"/>
              </a:rPr>
              <a:t>在线</a:t>
            </a:r>
          </a:p>
          <a:p>
            <a:pPr marL="0" indent="0" algn="ctr" defTabSz="203200">
              <a:lnSpc>
                <a:spcPct val="100000"/>
              </a:lnSpc>
            </a:pPr>
            <a:r>
              <a:rPr lang="zh-CN" sz="900" b="1" i="0" strike="noStrike" spc="0">
                <a:ln/>
                <a:solidFill>
                  <a:srgbClr val="000000"/>
                </a:solidFill>
                <a:latin typeface="TencentSans W7"/>
                <a:ea typeface="TencentSans W7"/>
              </a:rPr>
              <a:t>教育</a:t>
            </a:r>
          </a:p>
        </p:txBody>
      </p:sp>
      <p:sp>
        <p:nvSpPr>
          <p:cNvPr id="35" name="椭圆 34">
            <a:extLst>
              <a:ext uri="{FF2B5EF4-FFF2-40B4-BE49-F238E27FC236}">
                <a16:creationId xmlns:a16="http://schemas.microsoft.com/office/drawing/2014/main" id="{6D22D258-892C-A393-6D3C-2895D5451256}"/>
              </a:ext>
            </a:extLst>
          </p:cNvPr>
          <p:cNvSpPr/>
          <p:nvPr/>
        </p:nvSpPr>
        <p:spPr>
          <a:xfrm>
            <a:off x="2632350" y="3623815"/>
            <a:ext cx="582361" cy="582361"/>
          </a:xfrm>
          <a:prstGeom prst="ellipse">
            <a:avLst/>
          </a:prstGeom>
          <a:solidFill>
            <a:srgbClr val="FFE59A"/>
          </a:solidFill>
          <a:ln w="0"/>
        </p:spPr>
        <p:txBody>
          <a:bodyPr anchor="ctr"/>
          <a:lstStyle/>
          <a:p>
            <a:pPr marL="0" indent="0" algn="ctr" defTabSz="203200">
              <a:lnSpc>
                <a:spcPct val="100000"/>
              </a:lnSpc>
              <a:buNone/>
            </a:pPr>
            <a:endParaRPr/>
          </a:p>
        </p:txBody>
      </p:sp>
      <p:sp>
        <p:nvSpPr>
          <p:cNvPr id="36" name="文本框 35">
            <a:extLst>
              <a:ext uri="{FF2B5EF4-FFF2-40B4-BE49-F238E27FC236}">
                <a16:creationId xmlns:a16="http://schemas.microsoft.com/office/drawing/2014/main" id="{6EE05E8B-A0C1-8155-1AB6-E87E2BC73F45}"/>
              </a:ext>
            </a:extLst>
          </p:cNvPr>
          <p:cNvSpPr txBox="1"/>
          <p:nvPr/>
        </p:nvSpPr>
        <p:spPr>
          <a:xfrm>
            <a:off x="2552055" y="3743972"/>
            <a:ext cx="742950" cy="368300"/>
          </a:xfrm>
          <a:prstGeom prst="rect">
            <a:avLst/>
          </a:prstGeom>
          <a:ln w="12700">
            <a:prstDash val="solid"/>
          </a:ln>
        </p:spPr>
        <p:txBody>
          <a:bodyPr>
            <a:spAutoFit/>
          </a:bodyPr>
          <a:lstStyle/>
          <a:p>
            <a:r>
              <a:rPr lang="zh-CN" sz="900" b="1">
                <a:solidFill>
                  <a:srgbClr val="000000"/>
                </a:solidFill>
                <a:latin typeface="TencentSans W7"/>
                <a:ea typeface="TencentSans W7"/>
              </a:rPr>
              <a:t>金融及</a:t>
            </a:r>
          </a:p>
          <a:p>
            <a:r>
              <a:rPr lang="zh-CN" sz="900" b="1">
                <a:solidFill>
                  <a:srgbClr val="000000"/>
                </a:solidFill>
                <a:latin typeface="TencentSans W7"/>
                <a:ea typeface="TencentSans W7"/>
              </a:rPr>
              <a:t>企业服务</a:t>
            </a:r>
          </a:p>
        </p:txBody>
      </p:sp>
      <p:sp>
        <p:nvSpPr>
          <p:cNvPr id="37" name="文本框 36">
            <a:extLst>
              <a:ext uri="{FF2B5EF4-FFF2-40B4-BE49-F238E27FC236}">
                <a16:creationId xmlns:a16="http://schemas.microsoft.com/office/drawing/2014/main" id="{F665677A-86D5-230E-915D-1A5D6DAF8501}"/>
              </a:ext>
            </a:extLst>
          </p:cNvPr>
          <p:cNvSpPr txBox="1"/>
          <p:nvPr/>
        </p:nvSpPr>
        <p:spPr>
          <a:xfrm>
            <a:off x="1503751" y="3420615"/>
            <a:ext cx="584200" cy="406400"/>
          </a:xfrm>
          <a:prstGeom prst="rect">
            <a:avLst/>
          </a:prstGeom>
          <a:ln w="12700">
            <a:prstDash val="solid"/>
          </a:ln>
        </p:spPr>
        <p:txBody>
          <a:bodyPr>
            <a:spAutoFit/>
          </a:bodyPr>
          <a:lstStyle/>
          <a:p>
            <a:pPr marL="0" indent="0" algn="ctr" defTabSz="203200">
              <a:lnSpc>
                <a:spcPct val="100000"/>
              </a:lnSpc>
            </a:pPr>
            <a:r>
              <a:rPr lang="zh-CN" sz="1000" b="1" i="0" strike="noStrike" spc="0">
                <a:ln/>
                <a:solidFill>
                  <a:srgbClr val="000000"/>
                </a:solidFill>
                <a:latin typeface="TencentSans W7"/>
                <a:ea typeface="TencentSans W7"/>
              </a:rPr>
              <a:t>社交</a:t>
            </a:r>
          </a:p>
          <a:p>
            <a:pPr marL="0" indent="0" algn="ctr" defTabSz="203200">
              <a:lnSpc>
                <a:spcPct val="100000"/>
              </a:lnSpc>
            </a:pPr>
            <a:r>
              <a:rPr lang="zh-CN" sz="1000" b="1" i="0" strike="noStrike" spc="0">
                <a:ln/>
                <a:solidFill>
                  <a:srgbClr val="000000"/>
                </a:solidFill>
                <a:latin typeface="TencentSans W7"/>
                <a:ea typeface="TencentSans W7"/>
              </a:rPr>
              <a:t>娱乐</a:t>
            </a:r>
          </a:p>
        </p:txBody>
      </p:sp>
      <p:sp>
        <p:nvSpPr>
          <p:cNvPr id="38" name="椭圆 37">
            <a:extLst>
              <a:ext uri="{FF2B5EF4-FFF2-40B4-BE49-F238E27FC236}">
                <a16:creationId xmlns:a16="http://schemas.microsoft.com/office/drawing/2014/main" id="{13CA1BAD-7F52-B671-63E3-C7F59353F7F1}"/>
              </a:ext>
            </a:extLst>
          </p:cNvPr>
          <p:cNvSpPr/>
          <p:nvPr/>
        </p:nvSpPr>
        <p:spPr>
          <a:xfrm>
            <a:off x="2347648" y="4413462"/>
            <a:ext cx="408815" cy="408815"/>
          </a:xfrm>
          <a:prstGeom prst="ellipse">
            <a:avLst/>
          </a:prstGeom>
          <a:solidFill>
            <a:srgbClr val="FFE59A"/>
          </a:solidFill>
          <a:ln w="0"/>
        </p:spPr>
        <p:txBody>
          <a:bodyPr anchor="ctr"/>
          <a:lstStyle/>
          <a:p>
            <a:pPr marL="0" indent="0" algn="ctr" defTabSz="203200">
              <a:lnSpc>
                <a:spcPct val="100000"/>
              </a:lnSpc>
              <a:buNone/>
            </a:pPr>
            <a:endParaRPr/>
          </a:p>
        </p:txBody>
      </p:sp>
      <p:sp>
        <p:nvSpPr>
          <p:cNvPr id="39" name="文本框 38">
            <a:extLst>
              <a:ext uri="{FF2B5EF4-FFF2-40B4-BE49-F238E27FC236}">
                <a16:creationId xmlns:a16="http://schemas.microsoft.com/office/drawing/2014/main" id="{8B48D396-E214-4B65-076B-254FA9F5B05D}"/>
              </a:ext>
            </a:extLst>
          </p:cNvPr>
          <p:cNvSpPr txBox="1"/>
          <p:nvPr/>
        </p:nvSpPr>
        <p:spPr>
          <a:xfrm>
            <a:off x="2347648" y="4413462"/>
            <a:ext cx="412750" cy="368300"/>
          </a:xfrm>
          <a:prstGeom prst="rect">
            <a:avLst/>
          </a:prstGeom>
          <a:ln w="12700">
            <a:prstDash val="solid"/>
          </a:ln>
        </p:spPr>
        <p:txBody>
          <a:bodyPr>
            <a:spAutoFit/>
          </a:bodyPr>
          <a:lstStyle/>
          <a:p>
            <a:pPr marL="0" indent="0" algn="ctr" defTabSz="203200">
              <a:lnSpc>
                <a:spcPct val="100000"/>
              </a:lnSpc>
            </a:pPr>
            <a:r>
              <a:rPr lang="zh-CN" sz="900" b="1" i="0" strike="noStrike" spc="0">
                <a:ln/>
                <a:solidFill>
                  <a:srgbClr val="000000"/>
                </a:solidFill>
                <a:latin typeface="TencentSans W7"/>
                <a:ea typeface="TencentSans W7"/>
              </a:rPr>
              <a:t>传统产业</a:t>
            </a:r>
          </a:p>
        </p:txBody>
      </p:sp>
      <p:sp>
        <p:nvSpPr>
          <p:cNvPr id="40" name="椭圆 39">
            <a:extLst>
              <a:ext uri="{FF2B5EF4-FFF2-40B4-BE49-F238E27FC236}">
                <a16:creationId xmlns:a16="http://schemas.microsoft.com/office/drawing/2014/main" id="{F932AE81-B3A7-5CFE-1E6A-04B68AF8C5EE}"/>
              </a:ext>
            </a:extLst>
          </p:cNvPr>
          <p:cNvSpPr/>
          <p:nvPr/>
        </p:nvSpPr>
        <p:spPr>
          <a:xfrm>
            <a:off x="2532255" y="2110026"/>
            <a:ext cx="241379" cy="241379"/>
          </a:xfrm>
          <a:prstGeom prst="ellipse">
            <a:avLst/>
          </a:prstGeom>
          <a:solidFill>
            <a:srgbClr val="FFE59A"/>
          </a:solidFill>
          <a:ln w="0"/>
        </p:spPr>
        <p:txBody>
          <a:bodyPr anchor="ctr"/>
          <a:lstStyle/>
          <a:p>
            <a:pPr marL="0" indent="0" algn="ctr" defTabSz="203200">
              <a:lnSpc>
                <a:spcPct val="100000"/>
              </a:lnSpc>
              <a:buNone/>
            </a:pPr>
            <a:endParaRPr/>
          </a:p>
        </p:txBody>
      </p:sp>
      <p:sp>
        <p:nvSpPr>
          <p:cNvPr id="41" name="文本框 40">
            <a:extLst>
              <a:ext uri="{FF2B5EF4-FFF2-40B4-BE49-F238E27FC236}">
                <a16:creationId xmlns:a16="http://schemas.microsoft.com/office/drawing/2014/main" id="{566493F7-4480-C2C9-E13B-9CB3D3DA9829}"/>
              </a:ext>
            </a:extLst>
          </p:cNvPr>
          <p:cNvSpPr txBox="1"/>
          <p:nvPr/>
        </p:nvSpPr>
        <p:spPr>
          <a:xfrm>
            <a:off x="2688918" y="2110026"/>
            <a:ext cx="800100" cy="247650"/>
          </a:xfrm>
          <a:prstGeom prst="rect">
            <a:avLst/>
          </a:prstGeom>
          <a:ln w="12700">
            <a:prstDash val="solid"/>
          </a:ln>
        </p:spPr>
        <p:txBody>
          <a:bodyPr>
            <a:spAutoFit/>
          </a:bodyPr>
          <a:lstStyle/>
          <a:p>
            <a:r>
              <a:rPr lang="zh-CN" sz="1050" b="1">
                <a:solidFill>
                  <a:srgbClr val="000000"/>
                </a:solidFill>
                <a:latin typeface="TencentSans W7"/>
                <a:ea typeface="TencentSans W7"/>
              </a:rPr>
              <a:t>实时互动</a:t>
            </a:r>
          </a:p>
        </p:txBody>
      </p:sp>
      <p:sp>
        <p:nvSpPr>
          <p:cNvPr id="42" name="文本框 41">
            <a:extLst>
              <a:ext uri="{FF2B5EF4-FFF2-40B4-BE49-F238E27FC236}">
                <a16:creationId xmlns:a16="http://schemas.microsoft.com/office/drawing/2014/main" id="{A047549E-2C00-4343-7E54-25D35A845739}"/>
              </a:ext>
            </a:extLst>
          </p:cNvPr>
          <p:cNvSpPr txBox="1"/>
          <p:nvPr/>
        </p:nvSpPr>
        <p:spPr>
          <a:xfrm>
            <a:off x="2652944" y="2438018"/>
            <a:ext cx="800100" cy="247650"/>
          </a:xfrm>
          <a:prstGeom prst="rect">
            <a:avLst/>
          </a:prstGeom>
          <a:ln w="12700">
            <a:prstDash val="solid"/>
          </a:ln>
        </p:spPr>
        <p:txBody>
          <a:bodyPr>
            <a:spAutoFit/>
          </a:bodyPr>
          <a:lstStyle/>
          <a:p>
            <a:r>
              <a:rPr lang="zh-CN" sz="1050" b="1">
                <a:solidFill>
                  <a:srgbClr val="000000"/>
                </a:solidFill>
                <a:latin typeface="TencentSans W7"/>
                <a:ea typeface="TencentSans W7"/>
              </a:rPr>
              <a:t>云直播</a:t>
            </a:r>
          </a:p>
        </p:txBody>
      </p:sp>
      <p:sp>
        <p:nvSpPr>
          <p:cNvPr id="43" name="椭圆 42">
            <a:extLst>
              <a:ext uri="{FF2B5EF4-FFF2-40B4-BE49-F238E27FC236}">
                <a16:creationId xmlns:a16="http://schemas.microsoft.com/office/drawing/2014/main" id="{DFBF19D4-AE92-E34F-38E0-1A894D3715C1}"/>
              </a:ext>
            </a:extLst>
          </p:cNvPr>
          <p:cNvSpPr/>
          <p:nvPr/>
        </p:nvSpPr>
        <p:spPr>
          <a:xfrm>
            <a:off x="2532255" y="2438018"/>
            <a:ext cx="241379" cy="241379"/>
          </a:xfrm>
          <a:prstGeom prst="ellipse">
            <a:avLst/>
          </a:prstGeom>
          <a:solidFill>
            <a:srgbClr val="2049FF"/>
          </a:solidFill>
          <a:ln w="0"/>
        </p:spPr>
        <p:txBody>
          <a:bodyPr anchor="ctr"/>
          <a:lstStyle/>
          <a:p>
            <a:pPr marL="0" indent="0" algn="ctr" defTabSz="203200">
              <a:lnSpc>
                <a:spcPct val="100000"/>
              </a:lnSpc>
              <a:buNone/>
            </a:pPr>
            <a:endParaRPr/>
          </a:p>
        </p:txBody>
      </p:sp>
      <p:sp>
        <p:nvSpPr>
          <p:cNvPr id="44" name="文本框 43">
            <a:extLst>
              <a:ext uri="{FF2B5EF4-FFF2-40B4-BE49-F238E27FC236}">
                <a16:creationId xmlns:a16="http://schemas.microsoft.com/office/drawing/2014/main" id="{9816E381-3315-8987-F26C-BB21B71C2078}"/>
              </a:ext>
            </a:extLst>
          </p:cNvPr>
          <p:cNvSpPr txBox="1"/>
          <p:nvPr/>
        </p:nvSpPr>
        <p:spPr>
          <a:xfrm>
            <a:off x="9940452" y="6456734"/>
            <a:ext cx="2184400" cy="241300"/>
          </a:xfrm>
          <a:prstGeom prst="rect">
            <a:avLst/>
          </a:prstGeom>
          <a:ln w="12700">
            <a:prstDash val="solid"/>
          </a:ln>
        </p:spPr>
        <p:txBody>
          <a:bodyPr>
            <a:spAutoFit/>
          </a:bodyPr>
          <a:lstStyle/>
          <a:p>
            <a:r>
              <a:rPr lang="en-US" sz="1000"/>
              <a:t>*</a:t>
            </a:r>
            <a:r>
              <a:rPr lang="zh-CN" sz="1000"/>
              <a:t>数据 根据</a:t>
            </a:r>
            <a:r>
              <a:rPr lang="en-US" sz="1000"/>
              <a:t>2022</a:t>
            </a:r>
            <a:r>
              <a:rPr lang="zh-CN" sz="1000"/>
              <a:t>年</a:t>
            </a:r>
            <a:r>
              <a:rPr lang="en-US" sz="1000"/>
              <a:t>1-10</a:t>
            </a:r>
            <a:r>
              <a:rPr lang="zh-CN" sz="1000"/>
              <a:t>月数据测算</a:t>
            </a:r>
          </a:p>
        </p:txBody>
      </p:sp>
      <p:cxnSp>
        <p:nvCxnSpPr>
          <p:cNvPr id="45" name="直线箭头连接符 44">
            <a:extLst>
              <a:ext uri="{FF2B5EF4-FFF2-40B4-BE49-F238E27FC236}">
                <a16:creationId xmlns:a16="http://schemas.microsoft.com/office/drawing/2014/main" id="{1A2FEAFC-9576-1D63-8100-2AF617FF2D6A}"/>
              </a:ext>
            </a:extLst>
          </p:cNvPr>
          <p:cNvCxnSpPr/>
          <p:nvPr/>
        </p:nvCxnSpPr>
        <p:spPr>
          <a:xfrm>
            <a:off x="931846" y="5046422"/>
            <a:ext cx="2770133" cy="10820"/>
          </a:xfrm>
          <a:prstGeom prst="straightConnector1">
            <a:avLst/>
          </a:prstGeom>
          <a:noFill/>
          <a:ln w="25400">
            <a:solidFill>
              <a:srgbClr val="000000"/>
            </a:solidFill>
            <a:prstDash val="solid"/>
            <a:headEnd/>
            <a:tailEnd type="triangle"/>
          </a:ln>
        </p:spPr>
      </p:cxnSp>
    </p:spTree>
    <p:extLst>
      <p:ext uri="{BB962C8B-B14F-4D97-AF65-F5344CB8AC3E}">
        <p14:creationId xmlns:p14="http://schemas.microsoft.com/office/powerpoint/2010/main" val="804387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占位符 25">
            <a:extLst>
              <a:ext uri="{FF2B5EF4-FFF2-40B4-BE49-F238E27FC236}">
                <a16:creationId xmlns:a16="http://schemas.microsoft.com/office/drawing/2014/main" id="{5E3690B2-C1DC-F6EB-055A-3993F72063A8}"/>
              </a:ext>
            </a:extLst>
          </p:cNvPr>
          <p:cNvSpPr>
            <a:spLocks noGrp="1"/>
          </p:cNvSpPr>
          <p:nvPr>
            <p:ph type="body" idx="11"/>
          </p:nvPr>
        </p:nvSpPr>
        <p:spPr>
          <a:xfrm>
            <a:off x="514981" y="304116"/>
            <a:ext cx="11490370" cy="632783"/>
          </a:xfrm>
        </p:spPr>
        <p:txBody>
          <a:bodyPr>
            <a:noAutofit/>
          </a:bodyPr>
          <a:lstStyle/>
          <a:p>
            <a:pPr lvl="0" defTabSz="901700">
              <a:lnSpc>
                <a:spcPct val="100000"/>
              </a:lnSpc>
              <a:buSzTx/>
              <a:defRPr/>
            </a:pPr>
            <a:r>
              <a:rPr lang="zh-CN" altLang="en-US" sz="2000" dirty="0">
                <a:latin typeface="Microsoft YaHei" panose="020B0503020204020204" pitchFamily="34" charset="-122"/>
                <a:ea typeface="Microsoft YaHei" panose="020B0503020204020204" pitchFamily="34" charset="-122"/>
              </a:rPr>
              <a:t>全真互联：深入垂直场景，多产品融合；探索传统产业数字化升级，并加快全球化建设</a:t>
            </a:r>
            <a:endParaRPr lang="en-US" altLang="zh-CN" sz="2000" dirty="0">
              <a:latin typeface="Microsoft YaHei" panose="020B0503020204020204" pitchFamily="34" charset="-122"/>
              <a:ea typeface="Microsoft YaHei" panose="020B0503020204020204" pitchFamily="34" charset="-122"/>
            </a:endParaRPr>
          </a:p>
        </p:txBody>
      </p:sp>
      <p:sp>
        <p:nvSpPr>
          <p:cNvPr id="27" name="文本框 26">
            <a:extLst>
              <a:ext uri="{FF2B5EF4-FFF2-40B4-BE49-F238E27FC236}">
                <a16:creationId xmlns:a16="http://schemas.microsoft.com/office/drawing/2014/main" id="{B991A6A4-40A9-6DCF-1E0A-0D64AB99DB72}"/>
              </a:ext>
            </a:extLst>
          </p:cNvPr>
          <p:cNvSpPr txBox="1"/>
          <p:nvPr/>
        </p:nvSpPr>
        <p:spPr>
          <a:xfrm>
            <a:off x="9833727" y="64"/>
            <a:ext cx="2686050" cy="230832"/>
          </a:xfrm>
          <a:prstGeom prst="rect">
            <a:avLst/>
          </a:prstGeom>
          <a:ln w="12700">
            <a:prstDash val="solid"/>
          </a:ln>
        </p:spPr>
        <p:txBody>
          <a:bodyPr>
            <a:spAutoFit/>
          </a:bodyPr>
          <a:lstStyle/>
          <a:p>
            <a:pPr marL="0" indent="0" algn="ctr" defTabSz="101600">
              <a:lnSpc>
                <a:spcPct val="100000"/>
              </a:lnSpc>
              <a:buNone/>
            </a:pPr>
            <a:endParaRPr lang="zh-CN" sz="900" b="1" i="0" strike="noStrike" spc="0" dirty="0">
              <a:ln/>
              <a:solidFill>
                <a:srgbClr val="000000"/>
              </a:solidFill>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id="{65DBB316-60DE-F526-12BF-F247296666FF}"/>
              </a:ext>
            </a:extLst>
          </p:cNvPr>
          <p:cNvSpPr txBox="1"/>
          <p:nvPr/>
        </p:nvSpPr>
        <p:spPr>
          <a:xfrm>
            <a:off x="3337573" y="815560"/>
            <a:ext cx="2980346" cy="369332"/>
          </a:xfrm>
          <a:prstGeom prst="rect">
            <a:avLst/>
          </a:prstGeom>
          <a:ln w="12700">
            <a:prstDash val="solid"/>
          </a:ln>
        </p:spPr>
        <p:txBody>
          <a:bodyPr>
            <a:spAutoFit/>
          </a:bodyPr>
          <a:lstStyle/>
          <a:p>
            <a:pPr marL="0" indent="0" algn="ctr" defTabSz="203200">
              <a:lnSpc>
                <a:spcPct val="100000"/>
              </a:lnSpc>
              <a:buNone/>
            </a:pPr>
            <a:r>
              <a:rPr lang="zh-CN" sz="1800" b="1" i="0" strike="noStrike" spc="0">
                <a:ln/>
                <a:solidFill>
                  <a:srgbClr val="000000"/>
                </a:solidFill>
                <a:latin typeface="Microsoft YaHei" panose="020B0503020204020204" pitchFamily="34" charset="-122"/>
                <a:ea typeface="Microsoft YaHei" panose="020B0503020204020204" pitchFamily="34" charset="-122"/>
              </a:rPr>
              <a:t>传统产业：探索数实融合</a:t>
            </a:r>
          </a:p>
        </p:txBody>
      </p:sp>
      <p:sp>
        <p:nvSpPr>
          <p:cNvPr id="4" name="文本框 3">
            <a:extLst>
              <a:ext uri="{FF2B5EF4-FFF2-40B4-BE49-F238E27FC236}">
                <a16:creationId xmlns:a16="http://schemas.microsoft.com/office/drawing/2014/main" id="{989A5ED3-4BB6-1861-4C1D-EFA648466D03}"/>
              </a:ext>
            </a:extLst>
          </p:cNvPr>
          <p:cNvSpPr txBox="1"/>
          <p:nvPr/>
        </p:nvSpPr>
        <p:spPr>
          <a:xfrm>
            <a:off x="7224583" y="815560"/>
            <a:ext cx="4826000" cy="369332"/>
          </a:xfrm>
          <a:prstGeom prst="rect">
            <a:avLst/>
          </a:prstGeom>
          <a:noFill/>
          <a:ln w="12700">
            <a:prstDash val="solid"/>
          </a:ln>
        </p:spPr>
        <p:txBody>
          <a:bodyPr vert="horz" wrap="square" anchor="t">
            <a:spAutoFit/>
          </a:bodyPr>
          <a:lstStyle/>
          <a:p>
            <a:pPr marL="0" indent="0" algn="ctr" defTabSz="101600">
              <a:lnSpc>
                <a:spcPct val="100000"/>
              </a:lnSpc>
              <a:buNone/>
            </a:pPr>
            <a:r>
              <a:rPr lang="zh-CN" sz="1800" b="1" i="0" strike="noStrike" spc="0">
                <a:ln/>
                <a:solidFill>
                  <a:srgbClr val="000000"/>
                </a:solidFill>
                <a:latin typeface="Microsoft YaHei" panose="020B0503020204020204" pitchFamily="34" charset="-122"/>
                <a:ea typeface="Microsoft YaHei" panose="020B0503020204020204" pitchFamily="34" charset="-122"/>
              </a:rPr>
              <a:t>全球化拓展：技术优势+一站式产品解决方案</a:t>
            </a:r>
          </a:p>
        </p:txBody>
      </p:sp>
      <p:sp>
        <p:nvSpPr>
          <p:cNvPr id="5" name="文本框 4">
            <a:extLst>
              <a:ext uri="{FF2B5EF4-FFF2-40B4-BE49-F238E27FC236}">
                <a16:creationId xmlns:a16="http://schemas.microsoft.com/office/drawing/2014/main" id="{1ECBC314-5C8B-6339-A571-2568A515F23F}"/>
              </a:ext>
            </a:extLst>
          </p:cNvPr>
          <p:cNvSpPr txBox="1"/>
          <p:nvPr/>
        </p:nvSpPr>
        <p:spPr>
          <a:xfrm>
            <a:off x="164218" y="815560"/>
            <a:ext cx="2940050" cy="369332"/>
          </a:xfrm>
          <a:prstGeom prst="rect">
            <a:avLst/>
          </a:prstGeom>
          <a:ln w="12700">
            <a:prstDash val="solid"/>
          </a:ln>
        </p:spPr>
        <p:txBody>
          <a:bodyPr>
            <a:spAutoFit/>
          </a:bodyPr>
          <a:lstStyle/>
          <a:p>
            <a:pPr marL="0" indent="0" algn="ctr" defTabSz="101600">
              <a:lnSpc>
                <a:spcPct val="100000"/>
              </a:lnSpc>
              <a:buNone/>
            </a:pPr>
            <a:r>
              <a:rPr lang="zh-CN" sz="1800" b="1" i="0" strike="noStrike" spc="0" dirty="0">
                <a:ln/>
                <a:solidFill>
                  <a:srgbClr val="000000"/>
                </a:solidFill>
                <a:latin typeface="Microsoft YaHei" panose="020B0503020204020204" pitchFamily="34" charset="-122"/>
                <a:ea typeface="Microsoft YaHei" panose="020B0503020204020204" pitchFamily="34" charset="-122"/>
              </a:rPr>
              <a:t>泛互：巩固优势 创新探索</a:t>
            </a:r>
          </a:p>
        </p:txBody>
      </p:sp>
      <p:sp>
        <p:nvSpPr>
          <p:cNvPr id="11" name="矩形 10">
            <a:extLst>
              <a:ext uri="{FF2B5EF4-FFF2-40B4-BE49-F238E27FC236}">
                <a16:creationId xmlns:a16="http://schemas.microsoft.com/office/drawing/2014/main" id="{022A090C-82E3-0ECE-B6F2-A85667332DA1}"/>
              </a:ext>
            </a:extLst>
          </p:cNvPr>
          <p:cNvSpPr/>
          <p:nvPr/>
        </p:nvSpPr>
        <p:spPr>
          <a:xfrm>
            <a:off x="7079350" y="1436452"/>
            <a:ext cx="5049652" cy="2511972"/>
          </a:xfrm>
          <a:prstGeom prst="rect">
            <a:avLst/>
          </a:prstGeom>
          <a:noFill/>
          <a:ln w="12700">
            <a:solidFill>
              <a:srgbClr val="000000"/>
            </a:solidFill>
            <a:prstDash val="solid"/>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a16="http://schemas.microsoft.com/office/drawing/2014/main" id="{1CE631D2-FFF6-4893-B73C-A0CE4C7E2ADE}"/>
              </a:ext>
            </a:extLst>
          </p:cNvPr>
          <p:cNvSpPr/>
          <p:nvPr/>
        </p:nvSpPr>
        <p:spPr>
          <a:xfrm>
            <a:off x="3202387" y="4206020"/>
            <a:ext cx="3759200" cy="2376078"/>
          </a:xfrm>
          <a:prstGeom prst="rect">
            <a:avLst/>
          </a:prstGeom>
          <a:noFill/>
          <a:ln w="12700">
            <a:solidFill>
              <a:srgbClr val="000000"/>
            </a:solidFill>
            <a:prstDash val="solid"/>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13" name="矩形 12">
            <a:extLst>
              <a:ext uri="{FF2B5EF4-FFF2-40B4-BE49-F238E27FC236}">
                <a16:creationId xmlns:a16="http://schemas.microsoft.com/office/drawing/2014/main" id="{535DEDB6-3FF7-D608-DF44-4164EF33D26F}"/>
              </a:ext>
            </a:extLst>
          </p:cNvPr>
          <p:cNvSpPr/>
          <p:nvPr/>
        </p:nvSpPr>
        <p:spPr>
          <a:xfrm>
            <a:off x="3202387" y="1445372"/>
            <a:ext cx="3759200" cy="2433716"/>
          </a:xfrm>
          <a:prstGeom prst="rect">
            <a:avLst/>
          </a:prstGeom>
          <a:noFill/>
          <a:ln w="12700">
            <a:solidFill>
              <a:srgbClr val="000000"/>
            </a:solidFill>
            <a:prstDash val="solid"/>
          </a:ln>
        </p:spPr>
        <p:txBody>
          <a:bodyPr anchor="ctr"/>
          <a:lstStyle/>
          <a:p>
            <a:pPr algn="ctr"/>
            <a:endParaRPr>
              <a:latin typeface="Microsoft YaHei" panose="020B0503020204020204" pitchFamily="34" charset="-122"/>
              <a:ea typeface="Microsoft YaHei" panose="020B0503020204020204" pitchFamily="34" charset="-122"/>
            </a:endParaRPr>
          </a:p>
        </p:txBody>
      </p:sp>
      <p:pic>
        <p:nvPicPr>
          <p:cNvPr id="15" name="图片 14">
            <a:extLst>
              <a:ext uri="{FF2B5EF4-FFF2-40B4-BE49-F238E27FC236}">
                <a16:creationId xmlns:a16="http://schemas.microsoft.com/office/drawing/2014/main" id="{4B24477E-AEDC-5741-96A6-6A8A6112241D}"/>
              </a:ext>
            </a:extLst>
          </p:cNvPr>
          <p:cNvPicPr>
            <a:picLocks noChangeAspect="1"/>
          </p:cNvPicPr>
          <p:nvPr/>
        </p:nvPicPr>
        <p:blipFill>
          <a:blip r:embed="rId3"/>
          <a:stretch/>
        </p:blipFill>
        <p:spPr>
          <a:xfrm>
            <a:off x="3498350" y="3302330"/>
            <a:ext cx="356438" cy="367032"/>
          </a:xfrm>
          <a:prstGeom prst="rect">
            <a:avLst/>
          </a:prstGeom>
        </p:spPr>
      </p:pic>
      <p:pic>
        <p:nvPicPr>
          <p:cNvPr id="16" name="图片 15">
            <a:extLst>
              <a:ext uri="{FF2B5EF4-FFF2-40B4-BE49-F238E27FC236}">
                <a16:creationId xmlns:a16="http://schemas.microsoft.com/office/drawing/2014/main" id="{CF51F0A1-CB8E-41F3-AB68-1C0695B95661}"/>
              </a:ext>
            </a:extLst>
          </p:cNvPr>
          <p:cNvPicPr>
            <a:picLocks noChangeAspect="1"/>
          </p:cNvPicPr>
          <p:nvPr/>
        </p:nvPicPr>
        <p:blipFill>
          <a:blip r:embed="rId4"/>
          <a:stretch/>
        </p:blipFill>
        <p:spPr>
          <a:xfrm>
            <a:off x="3998006" y="3407750"/>
            <a:ext cx="585723" cy="156193"/>
          </a:xfrm>
          <a:prstGeom prst="rect">
            <a:avLst/>
          </a:prstGeom>
        </p:spPr>
      </p:pic>
      <p:sp>
        <p:nvSpPr>
          <p:cNvPr id="17" name="圆角矩形 16">
            <a:extLst>
              <a:ext uri="{FF2B5EF4-FFF2-40B4-BE49-F238E27FC236}">
                <a16:creationId xmlns:a16="http://schemas.microsoft.com/office/drawing/2014/main" id="{9A47A993-3866-EE8F-8AA5-3BD60D8DC193}"/>
              </a:ext>
            </a:extLst>
          </p:cNvPr>
          <p:cNvSpPr/>
          <p:nvPr/>
        </p:nvSpPr>
        <p:spPr>
          <a:xfrm>
            <a:off x="3277102" y="1298601"/>
            <a:ext cx="1033545" cy="275702"/>
          </a:xfrm>
          <a:prstGeom prst="roundRect">
            <a:avLst>
              <a:gd name="adj" fmla="val 50000"/>
            </a:avLst>
          </a:prstGeom>
          <a:solidFill>
            <a:srgbClr val="2741B1"/>
          </a:solidFill>
          <a:ln w="12700">
            <a:solidFill>
              <a:srgbClr val="5C5C5C"/>
            </a:solidFill>
            <a:prstDash val="solid"/>
          </a:ln>
        </p:spPr>
        <p:txBody>
          <a:bodyPr anchor="ctr"/>
          <a:lstStyle/>
          <a:p>
            <a:pPr marL="0" indent="0" algn="ctr" defTabSz="203200">
              <a:lnSpc>
                <a:spcPct val="130000"/>
              </a:lnSpc>
              <a:buNone/>
            </a:pPr>
            <a:r>
              <a:rPr lang="zh-CN" sz="1200" b="1" i="0" strike="noStrike" spc="0">
                <a:ln/>
                <a:solidFill>
                  <a:srgbClr val="FFFFFF"/>
                </a:solidFill>
                <a:latin typeface="Microsoft YaHei" panose="020B0503020204020204" pitchFamily="34" charset="-122"/>
                <a:ea typeface="Microsoft YaHei" panose="020B0503020204020204" pitchFamily="34" charset="-122"/>
              </a:rPr>
              <a:t>工业领域</a:t>
            </a:r>
          </a:p>
        </p:txBody>
      </p:sp>
      <p:sp>
        <p:nvSpPr>
          <p:cNvPr id="18" name="圆角矩形 17">
            <a:extLst>
              <a:ext uri="{FF2B5EF4-FFF2-40B4-BE49-F238E27FC236}">
                <a16:creationId xmlns:a16="http://schemas.microsoft.com/office/drawing/2014/main" id="{8EFE7872-BC4C-99CE-2F25-E56ACF6383D1}"/>
              </a:ext>
            </a:extLst>
          </p:cNvPr>
          <p:cNvSpPr/>
          <p:nvPr/>
        </p:nvSpPr>
        <p:spPr>
          <a:xfrm>
            <a:off x="3277102" y="4059459"/>
            <a:ext cx="1033545" cy="275702"/>
          </a:xfrm>
          <a:prstGeom prst="roundRect">
            <a:avLst>
              <a:gd name="adj" fmla="val 50000"/>
            </a:avLst>
          </a:prstGeom>
          <a:solidFill>
            <a:srgbClr val="2741B1"/>
          </a:solidFill>
          <a:ln w="12700">
            <a:solidFill>
              <a:srgbClr val="5C5C5C"/>
            </a:solidFill>
            <a:prstDash val="solid"/>
          </a:ln>
        </p:spPr>
        <p:txBody>
          <a:bodyPr anchor="ctr"/>
          <a:lstStyle/>
          <a:p>
            <a:pPr marL="0" indent="0" algn="ctr" defTabSz="101600">
              <a:lnSpc>
                <a:spcPct val="130000"/>
              </a:lnSpc>
              <a:buNone/>
            </a:pPr>
            <a:r>
              <a:rPr lang="zh-CN" sz="1200" b="1" i="0" strike="noStrike" spc="0">
                <a:ln/>
                <a:solidFill>
                  <a:srgbClr val="FFFFFF"/>
                </a:solidFill>
                <a:latin typeface="Microsoft YaHei" panose="020B0503020204020204" pitchFamily="34" charset="-122"/>
                <a:ea typeface="Microsoft YaHei" panose="020B0503020204020204" pitchFamily="34" charset="-122"/>
              </a:rPr>
              <a:t>金融领域</a:t>
            </a:r>
          </a:p>
        </p:txBody>
      </p:sp>
      <p:pic>
        <p:nvPicPr>
          <p:cNvPr id="19" name="图片 18">
            <a:extLst>
              <a:ext uri="{FF2B5EF4-FFF2-40B4-BE49-F238E27FC236}">
                <a16:creationId xmlns:a16="http://schemas.microsoft.com/office/drawing/2014/main" id="{8B9E43B9-DEC3-DCF3-54A5-406458D62503}"/>
              </a:ext>
            </a:extLst>
          </p:cNvPr>
          <p:cNvPicPr>
            <a:picLocks noChangeAspect="1"/>
          </p:cNvPicPr>
          <p:nvPr/>
        </p:nvPicPr>
        <p:blipFill>
          <a:blip r:embed="rId5"/>
          <a:stretch/>
        </p:blipFill>
        <p:spPr>
          <a:xfrm>
            <a:off x="3277102" y="6129030"/>
            <a:ext cx="499656" cy="374235"/>
          </a:xfrm>
          <a:prstGeom prst="rect">
            <a:avLst/>
          </a:prstGeom>
        </p:spPr>
      </p:pic>
      <p:pic>
        <p:nvPicPr>
          <p:cNvPr id="20" name="图片 19">
            <a:extLst>
              <a:ext uri="{FF2B5EF4-FFF2-40B4-BE49-F238E27FC236}">
                <a16:creationId xmlns:a16="http://schemas.microsoft.com/office/drawing/2014/main" id="{B91FCB5A-F0AE-CA53-B723-080E9FE06792}"/>
              </a:ext>
            </a:extLst>
          </p:cNvPr>
          <p:cNvPicPr>
            <a:picLocks noChangeAspect="1"/>
          </p:cNvPicPr>
          <p:nvPr/>
        </p:nvPicPr>
        <p:blipFill>
          <a:blip r:embed="rId6"/>
          <a:stretch/>
        </p:blipFill>
        <p:spPr>
          <a:xfrm>
            <a:off x="4660084" y="3240309"/>
            <a:ext cx="514755" cy="485921"/>
          </a:xfrm>
          <a:prstGeom prst="rect">
            <a:avLst/>
          </a:prstGeom>
        </p:spPr>
      </p:pic>
      <p:sp>
        <p:nvSpPr>
          <p:cNvPr id="21" name="圆角矩形 20">
            <a:extLst>
              <a:ext uri="{FF2B5EF4-FFF2-40B4-BE49-F238E27FC236}">
                <a16:creationId xmlns:a16="http://schemas.microsoft.com/office/drawing/2014/main" id="{2343C14B-B162-74BF-A867-F93E13E7A932}"/>
              </a:ext>
            </a:extLst>
          </p:cNvPr>
          <p:cNvSpPr/>
          <p:nvPr/>
        </p:nvSpPr>
        <p:spPr>
          <a:xfrm>
            <a:off x="7224583" y="4124394"/>
            <a:ext cx="1096429" cy="275702"/>
          </a:xfrm>
          <a:prstGeom prst="roundRect">
            <a:avLst>
              <a:gd name="adj" fmla="val 50000"/>
            </a:avLst>
          </a:prstGeom>
          <a:solidFill>
            <a:srgbClr val="2741B1"/>
          </a:solidFill>
          <a:ln w="12700">
            <a:solidFill>
              <a:srgbClr val="5C5C5C"/>
            </a:solidFill>
            <a:prstDash val="solid"/>
          </a:ln>
        </p:spPr>
        <p:txBody>
          <a:bodyPr anchor="ctr"/>
          <a:lstStyle/>
          <a:p>
            <a:pPr marL="0" indent="0" algn="ctr" defTabSz="101600">
              <a:lnSpc>
                <a:spcPct val="130000"/>
              </a:lnSpc>
              <a:buNone/>
            </a:pPr>
            <a:r>
              <a:rPr lang="zh-CN" sz="1200" b="1" i="0" strike="noStrike" spc="0">
                <a:ln/>
                <a:solidFill>
                  <a:srgbClr val="FFFFFF"/>
                </a:solidFill>
                <a:latin typeface="Microsoft YaHei" panose="020B0503020204020204" pitchFamily="34" charset="-122"/>
                <a:ea typeface="Microsoft YaHei" panose="020B0503020204020204" pitchFamily="34" charset="-122"/>
              </a:rPr>
              <a:t>OTT流媒体</a:t>
            </a:r>
          </a:p>
        </p:txBody>
      </p:sp>
      <p:pic>
        <p:nvPicPr>
          <p:cNvPr id="22" name="图片 21">
            <a:extLst>
              <a:ext uri="{FF2B5EF4-FFF2-40B4-BE49-F238E27FC236}">
                <a16:creationId xmlns:a16="http://schemas.microsoft.com/office/drawing/2014/main" id="{A33B1226-158C-28F8-6A75-62DAA946C9FA}"/>
              </a:ext>
            </a:extLst>
          </p:cNvPr>
          <p:cNvPicPr>
            <a:picLocks noChangeAspect="1"/>
          </p:cNvPicPr>
          <p:nvPr/>
        </p:nvPicPr>
        <p:blipFill>
          <a:blip r:embed="rId7"/>
          <a:srcRect l="14852" t="13266" r="13987" b="15573"/>
          <a:stretch/>
        </p:blipFill>
        <p:spPr>
          <a:xfrm>
            <a:off x="7299702" y="4480968"/>
            <a:ext cx="568486" cy="551027"/>
          </a:xfrm>
          <a:prstGeom prst="roundRect">
            <a:avLst/>
          </a:prstGeom>
        </p:spPr>
      </p:pic>
      <p:sp>
        <p:nvSpPr>
          <p:cNvPr id="23" name="圆角矩形 22">
            <a:extLst>
              <a:ext uri="{FF2B5EF4-FFF2-40B4-BE49-F238E27FC236}">
                <a16:creationId xmlns:a16="http://schemas.microsoft.com/office/drawing/2014/main" id="{43087B0B-6A40-85E9-D5F2-FF93E3E44A36}"/>
              </a:ext>
            </a:extLst>
          </p:cNvPr>
          <p:cNvSpPr/>
          <p:nvPr/>
        </p:nvSpPr>
        <p:spPr>
          <a:xfrm>
            <a:off x="7301788" y="1298601"/>
            <a:ext cx="1453152" cy="275702"/>
          </a:xfrm>
          <a:prstGeom prst="roundRect">
            <a:avLst>
              <a:gd name="adj" fmla="val 50000"/>
            </a:avLst>
          </a:prstGeom>
          <a:solidFill>
            <a:srgbClr val="2741B1"/>
          </a:solidFill>
          <a:ln w="12700">
            <a:solidFill>
              <a:srgbClr val="5C5C5C"/>
            </a:solidFill>
            <a:prstDash val="solid"/>
          </a:ln>
        </p:spPr>
        <p:txBody>
          <a:bodyPr anchor="ctr"/>
          <a:lstStyle/>
          <a:p>
            <a:pPr marL="0" indent="0" algn="ctr" defTabSz="101600">
              <a:lnSpc>
                <a:spcPct val="130000"/>
              </a:lnSpc>
              <a:buNone/>
            </a:pPr>
            <a:r>
              <a:rPr lang="zh-CN" sz="1200" b="1" i="0" strike="noStrike" spc="0">
                <a:ln/>
                <a:solidFill>
                  <a:srgbClr val="FFFFFF"/>
                </a:solidFill>
                <a:latin typeface="Microsoft YaHei" panose="020B0503020204020204" pitchFamily="34" charset="-122"/>
                <a:ea typeface="Microsoft YaHei" panose="020B0503020204020204" pitchFamily="34" charset="-122"/>
              </a:rPr>
              <a:t>典型场景需求</a:t>
            </a:r>
          </a:p>
        </p:txBody>
      </p:sp>
      <p:pic>
        <p:nvPicPr>
          <p:cNvPr id="24" name="图片 23">
            <a:extLst>
              <a:ext uri="{FF2B5EF4-FFF2-40B4-BE49-F238E27FC236}">
                <a16:creationId xmlns:a16="http://schemas.microsoft.com/office/drawing/2014/main" id="{CE66F042-7B24-E027-58B3-B9946DBF9180}"/>
              </a:ext>
            </a:extLst>
          </p:cNvPr>
          <p:cNvPicPr>
            <a:picLocks noChangeAspect="1"/>
          </p:cNvPicPr>
          <p:nvPr/>
        </p:nvPicPr>
        <p:blipFill>
          <a:blip r:embed="rId8"/>
          <a:stretch/>
        </p:blipFill>
        <p:spPr>
          <a:xfrm>
            <a:off x="7230704" y="5821177"/>
            <a:ext cx="381524" cy="387502"/>
          </a:xfrm>
          <a:prstGeom prst="roundRect">
            <a:avLst/>
          </a:prstGeom>
        </p:spPr>
      </p:pic>
      <p:sp>
        <p:nvSpPr>
          <p:cNvPr id="25" name="文本框 24">
            <a:extLst>
              <a:ext uri="{FF2B5EF4-FFF2-40B4-BE49-F238E27FC236}">
                <a16:creationId xmlns:a16="http://schemas.microsoft.com/office/drawing/2014/main" id="{8A25031F-18B7-0293-8865-D20606D3D005}"/>
              </a:ext>
            </a:extLst>
          </p:cNvPr>
          <p:cNvSpPr txBox="1"/>
          <p:nvPr/>
        </p:nvSpPr>
        <p:spPr>
          <a:xfrm>
            <a:off x="6725287" y="5031995"/>
            <a:ext cx="1454150" cy="342900"/>
          </a:xfrm>
          <a:prstGeom prst="rect">
            <a:avLst/>
          </a:prstGeom>
          <a:ln w="12700">
            <a:prstDash val="solid"/>
          </a:ln>
        </p:spPr>
        <p:txBody>
          <a:bodyPr>
            <a:spAutoFit/>
          </a:bodyPr>
          <a:lstStyle/>
          <a:p>
            <a:pPr marL="0" indent="0" algn="ctr" defTabSz="12700">
              <a:lnSpc>
                <a:spcPct val="100000"/>
              </a:lnSpc>
              <a:buNone/>
            </a:pPr>
            <a:r>
              <a:rPr lang="zh-CN" sz="800" b="1" i="0" strike="noStrike" spc="0">
                <a:ln/>
                <a:solidFill>
                  <a:srgbClr val="000000"/>
                </a:solidFill>
                <a:latin typeface="Microsoft YaHei" panose="020B0503020204020204" pitchFamily="34" charset="-122"/>
                <a:ea typeface="Microsoft YaHei" panose="020B0503020204020204" pitchFamily="34" charset="-122"/>
              </a:rPr>
              <a:t>印度Top流媒体平台</a:t>
            </a:r>
          </a:p>
          <a:p>
            <a:pPr marL="0" indent="0" algn="ctr" defTabSz="12700">
              <a:lnSpc>
                <a:spcPct val="100000"/>
              </a:lnSpc>
              <a:buNone/>
            </a:pPr>
            <a:r>
              <a:rPr lang="en-US" sz="800" b="1" i="0" strike="noStrike" spc="0">
                <a:ln/>
                <a:solidFill>
                  <a:srgbClr val="000000"/>
                </a:solidFill>
                <a:latin typeface="Microsoft YaHei" panose="020B0503020204020204" pitchFamily="34" charset="-122"/>
                <a:ea typeface="Microsoft YaHei" panose="020B0503020204020204" pitchFamily="34" charset="-122"/>
              </a:rPr>
              <a:t>Disney+Hotstar</a:t>
            </a:r>
          </a:p>
        </p:txBody>
      </p:sp>
      <p:sp>
        <p:nvSpPr>
          <p:cNvPr id="26" name="文本框 25">
            <a:extLst>
              <a:ext uri="{FF2B5EF4-FFF2-40B4-BE49-F238E27FC236}">
                <a16:creationId xmlns:a16="http://schemas.microsoft.com/office/drawing/2014/main" id="{E5D104A3-54E7-3525-B2A2-A60D320953E0}"/>
              </a:ext>
            </a:extLst>
          </p:cNvPr>
          <p:cNvSpPr txBox="1"/>
          <p:nvPr/>
        </p:nvSpPr>
        <p:spPr>
          <a:xfrm>
            <a:off x="3202387" y="1551225"/>
            <a:ext cx="3759200" cy="806450"/>
          </a:xfrm>
          <a:prstGeom prst="rect">
            <a:avLst/>
          </a:prstGeom>
          <a:ln w="12700">
            <a:prstDash val="solid"/>
          </a:ln>
        </p:spPr>
        <p:txBody>
          <a:bodyPr>
            <a:spAutoFit/>
          </a:bodyPr>
          <a:lstStyle/>
          <a:p>
            <a:pPr algn="l">
              <a:lnSpc>
                <a:spcPct val="130000"/>
              </a:lnSpc>
            </a:pPr>
            <a:r>
              <a:rPr lang="en-US" sz="1200" b="1" i="0" strike="noStrike" spc="0">
                <a:ln/>
                <a:solidFill>
                  <a:srgbClr val="000000"/>
                </a:solidFill>
                <a:latin typeface="Microsoft YaHei" panose="020B0503020204020204" pitchFamily="34" charset="-122"/>
                <a:ea typeface="Microsoft YaHei" panose="020B0503020204020204" pitchFamily="34" charset="-122"/>
              </a:rPr>
              <a:t>TRTC+</a:t>
            </a:r>
            <a:r>
              <a:rPr lang="zh-CN" sz="1200" b="1" i="0" strike="noStrike" spc="0">
                <a:ln/>
                <a:solidFill>
                  <a:srgbClr val="000000"/>
                </a:solidFill>
                <a:latin typeface="Microsoft YaHei" panose="020B0503020204020204" pitchFamily="34" charset="-122"/>
                <a:ea typeface="Microsoft YaHei" panose="020B0503020204020204" pitchFamily="34" charset="-122"/>
              </a:rPr>
              <a:t>5G 远控解决方案</a:t>
            </a:r>
          </a:p>
          <a:p>
            <a:pPr marL="194310" indent="-194310" algn="l">
              <a:buFont typeface="Wingdings" charset="0"/>
              <a:buChar char="l"/>
            </a:pPr>
            <a:r>
              <a:rPr lang="zh-CN" sz="1000" b="1" i="0" strike="noStrike" spc="0">
                <a:ln/>
                <a:solidFill>
                  <a:srgbClr val="000000"/>
                </a:solidFill>
                <a:latin typeface="Microsoft YaHei" panose="020B0503020204020204" pitchFamily="34" charset="-122"/>
                <a:ea typeface="Microsoft YaHei" panose="020B0503020204020204" pitchFamily="34" charset="-122"/>
              </a:rPr>
              <a:t>针对作业环境极端且高危的矿山、港口等场景，</a:t>
            </a:r>
            <a:r>
              <a:rPr lang="zh-CN" sz="1000" b="1" i="0" strike="noStrike" spc="0">
                <a:ln/>
                <a:solidFill>
                  <a:srgbClr val="2049FF"/>
                </a:solidFill>
                <a:latin typeface="Microsoft YaHei" panose="020B0503020204020204" pitchFamily="34" charset="-122"/>
                <a:ea typeface="Microsoft YaHei" panose="020B0503020204020204" pitchFamily="34" charset="-122"/>
              </a:rPr>
              <a:t>实现车辆一对多集中远程实时控制</a:t>
            </a:r>
            <a:r>
              <a:rPr lang="zh-CN" sz="1000" b="1" i="0" strike="noStrike" spc="0">
                <a:ln/>
                <a:solidFill>
                  <a:srgbClr val="000000"/>
                </a:solidFill>
                <a:latin typeface="Microsoft YaHei" panose="020B0503020204020204" pitchFamily="34" charset="-122"/>
                <a:ea typeface="Microsoft YaHei" panose="020B0503020204020204" pitchFamily="34" charset="-122"/>
              </a:rPr>
              <a:t>，助力行业生产安全与效率双提升。</a:t>
            </a:r>
          </a:p>
          <a:p>
            <a:pPr marL="194310" indent="-194310" algn="l">
              <a:buFont typeface="Wingdings" charset="0"/>
              <a:buChar char="l"/>
            </a:pPr>
            <a:r>
              <a:rPr lang="zh-CN" sz="1000" b="1" i="0" strike="noStrike" spc="0">
                <a:ln/>
                <a:solidFill>
                  <a:srgbClr val="000000"/>
                </a:solidFill>
                <a:latin typeface="Microsoft YaHei" panose="020B0503020204020204" pitchFamily="34" charset="-122"/>
                <a:ea typeface="Microsoft YaHei" panose="020B0503020204020204" pitchFamily="34" charset="-122"/>
              </a:rPr>
              <a:t>将行业 </a:t>
            </a:r>
            <a:r>
              <a:rPr lang="en-US" sz="1000" b="1" i="0" strike="noStrike" spc="0">
                <a:ln/>
                <a:solidFill>
                  <a:srgbClr val="000000"/>
                </a:solidFill>
                <a:latin typeface="Microsoft YaHei" panose="020B0503020204020204" pitchFamily="34" charset="-122"/>
                <a:ea typeface="Microsoft YaHei" panose="020B0503020204020204" pitchFamily="34" charset="-122"/>
              </a:rPr>
              <a:t>300 ~ 600ms</a:t>
            </a:r>
            <a:r>
              <a:rPr lang="zh-CN" sz="1000" b="1" i="0" strike="noStrike" spc="0">
                <a:ln/>
                <a:solidFill>
                  <a:srgbClr val="2049FF"/>
                </a:solidFill>
                <a:latin typeface="Microsoft YaHei" panose="020B0503020204020204" pitchFamily="34" charset="-122"/>
                <a:ea typeface="Microsoft YaHei" panose="020B0503020204020204" pitchFamily="34" charset="-122"/>
              </a:rPr>
              <a:t>平均延时降低到</a:t>
            </a:r>
            <a:r>
              <a:rPr lang="en-US" sz="1000" b="1" i="0" strike="noStrike" spc="0">
                <a:ln/>
                <a:solidFill>
                  <a:srgbClr val="2049FF"/>
                </a:solidFill>
                <a:latin typeface="Microsoft YaHei" panose="020B0503020204020204" pitchFamily="34" charset="-122"/>
                <a:ea typeface="Microsoft YaHei" panose="020B0503020204020204" pitchFamily="34" charset="-122"/>
              </a:rPr>
              <a:t>100ms</a:t>
            </a:r>
            <a:r>
              <a:rPr lang="zh-CN" sz="1000" b="1" i="0" strike="noStrike" spc="0">
                <a:ln/>
                <a:solidFill>
                  <a:srgbClr val="2049FF"/>
                </a:solidFill>
                <a:latin typeface="Microsoft YaHei" panose="020B0503020204020204" pitchFamily="34" charset="-122"/>
                <a:ea typeface="Microsoft YaHei" panose="020B0503020204020204" pitchFamily="34" charset="-122"/>
              </a:rPr>
              <a:t>左右</a:t>
            </a:r>
          </a:p>
        </p:txBody>
      </p:sp>
      <p:sp>
        <p:nvSpPr>
          <p:cNvPr id="46" name="文本框 45">
            <a:extLst>
              <a:ext uri="{FF2B5EF4-FFF2-40B4-BE49-F238E27FC236}">
                <a16:creationId xmlns:a16="http://schemas.microsoft.com/office/drawing/2014/main" id="{D7886FF6-940B-D1E9-D6A4-281BC59F98A3}"/>
              </a:ext>
            </a:extLst>
          </p:cNvPr>
          <p:cNvSpPr txBox="1"/>
          <p:nvPr/>
        </p:nvSpPr>
        <p:spPr>
          <a:xfrm>
            <a:off x="3337573" y="3626638"/>
            <a:ext cx="666750" cy="215900"/>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800" b="1" i="0" strike="noStrike" spc="0">
                <a:ln/>
                <a:solidFill>
                  <a:srgbClr val="000000"/>
                </a:solidFill>
                <a:latin typeface="Microsoft YaHei" panose="020B0503020204020204" pitchFamily="34" charset="-122"/>
                <a:ea typeface="Microsoft YaHei" panose="020B0503020204020204" pitchFamily="34" charset="-122"/>
              </a:rPr>
              <a:t>三一重工</a:t>
            </a:r>
          </a:p>
        </p:txBody>
      </p:sp>
      <p:sp>
        <p:nvSpPr>
          <p:cNvPr id="47" name="文本框 46">
            <a:extLst>
              <a:ext uri="{FF2B5EF4-FFF2-40B4-BE49-F238E27FC236}">
                <a16:creationId xmlns:a16="http://schemas.microsoft.com/office/drawing/2014/main" id="{9966E6ED-202B-2438-D36D-B4B8B61926B6}"/>
              </a:ext>
            </a:extLst>
          </p:cNvPr>
          <p:cNvSpPr txBox="1"/>
          <p:nvPr/>
        </p:nvSpPr>
        <p:spPr>
          <a:xfrm>
            <a:off x="3938154" y="3626638"/>
            <a:ext cx="705428" cy="215900"/>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800" b="1" i="0" strike="noStrike" spc="0">
                <a:ln/>
                <a:solidFill>
                  <a:srgbClr val="000000"/>
                </a:solidFill>
                <a:latin typeface="Microsoft YaHei" panose="020B0503020204020204" pitchFamily="34" charset="-122"/>
                <a:ea typeface="Microsoft YaHei" panose="020B0503020204020204" pitchFamily="34" charset="-122"/>
              </a:rPr>
              <a:t>飞步科技</a:t>
            </a:r>
          </a:p>
        </p:txBody>
      </p:sp>
      <p:sp>
        <p:nvSpPr>
          <p:cNvPr id="48" name="文本框 47">
            <a:extLst>
              <a:ext uri="{FF2B5EF4-FFF2-40B4-BE49-F238E27FC236}">
                <a16:creationId xmlns:a16="http://schemas.microsoft.com/office/drawing/2014/main" id="{84F0E31B-6821-679A-B08D-C1C4D645768E}"/>
              </a:ext>
            </a:extLst>
          </p:cNvPr>
          <p:cNvSpPr txBox="1"/>
          <p:nvPr/>
        </p:nvSpPr>
        <p:spPr>
          <a:xfrm>
            <a:off x="4655618" y="3626638"/>
            <a:ext cx="517744" cy="215900"/>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800" b="1" i="0" strike="noStrike" spc="0">
                <a:ln/>
                <a:solidFill>
                  <a:srgbClr val="000000"/>
                </a:solidFill>
                <a:latin typeface="Microsoft YaHei" panose="020B0503020204020204" pitchFamily="34" charset="-122"/>
                <a:ea typeface="Microsoft YaHei" panose="020B0503020204020204" pitchFamily="34" charset="-122"/>
              </a:rPr>
              <a:t>广汽</a:t>
            </a:r>
          </a:p>
        </p:txBody>
      </p:sp>
      <p:pic>
        <p:nvPicPr>
          <p:cNvPr id="49" name="图片 48">
            <a:extLst>
              <a:ext uri="{FF2B5EF4-FFF2-40B4-BE49-F238E27FC236}">
                <a16:creationId xmlns:a16="http://schemas.microsoft.com/office/drawing/2014/main" id="{9A616CEA-7CA0-9033-E703-7CD5A64CCA2D}"/>
              </a:ext>
            </a:extLst>
          </p:cNvPr>
          <p:cNvPicPr>
            <a:picLocks noChangeAspect="1"/>
          </p:cNvPicPr>
          <p:nvPr/>
        </p:nvPicPr>
        <p:blipFill>
          <a:blip r:embed="rId9"/>
          <a:srcRect l="21066" r="20163"/>
          <a:stretch/>
        </p:blipFill>
        <p:spPr>
          <a:xfrm>
            <a:off x="5224051" y="3339901"/>
            <a:ext cx="306514" cy="286737"/>
          </a:xfrm>
          <a:prstGeom prst="rect">
            <a:avLst/>
          </a:prstGeom>
        </p:spPr>
      </p:pic>
      <p:pic>
        <p:nvPicPr>
          <p:cNvPr id="50" name="图片 49">
            <a:extLst>
              <a:ext uri="{FF2B5EF4-FFF2-40B4-BE49-F238E27FC236}">
                <a16:creationId xmlns:a16="http://schemas.microsoft.com/office/drawing/2014/main" id="{D000209A-956C-3848-0B8A-9EE757C59ECE}"/>
              </a:ext>
            </a:extLst>
          </p:cNvPr>
          <p:cNvPicPr>
            <a:picLocks noChangeAspect="1"/>
          </p:cNvPicPr>
          <p:nvPr/>
        </p:nvPicPr>
        <p:blipFill>
          <a:blip r:embed="rId10"/>
          <a:srcRect l="10709" t="30556" r="10358" b="30556"/>
          <a:stretch/>
        </p:blipFill>
        <p:spPr>
          <a:xfrm>
            <a:off x="5625846" y="3369402"/>
            <a:ext cx="954990" cy="261226"/>
          </a:xfrm>
          <a:prstGeom prst="rect">
            <a:avLst/>
          </a:prstGeom>
        </p:spPr>
      </p:pic>
      <p:sp>
        <p:nvSpPr>
          <p:cNvPr id="51" name="文本框 50">
            <a:extLst>
              <a:ext uri="{FF2B5EF4-FFF2-40B4-BE49-F238E27FC236}">
                <a16:creationId xmlns:a16="http://schemas.microsoft.com/office/drawing/2014/main" id="{5E62F8D6-30F8-FB27-0186-0447650707BC}"/>
              </a:ext>
            </a:extLst>
          </p:cNvPr>
          <p:cNvSpPr txBox="1"/>
          <p:nvPr/>
        </p:nvSpPr>
        <p:spPr>
          <a:xfrm>
            <a:off x="5105146" y="3626638"/>
            <a:ext cx="520700" cy="215900"/>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800" b="1" i="0" strike="noStrike" spc="0">
                <a:ln/>
                <a:solidFill>
                  <a:srgbClr val="000000"/>
                </a:solidFill>
                <a:latin typeface="Microsoft YaHei" panose="020B0503020204020204" pitchFamily="34" charset="-122"/>
                <a:ea typeface="Microsoft YaHei" panose="020B0503020204020204" pitchFamily="34" charset="-122"/>
              </a:rPr>
              <a:t>路特斯</a:t>
            </a:r>
          </a:p>
        </p:txBody>
      </p:sp>
      <p:sp>
        <p:nvSpPr>
          <p:cNvPr id="52" name="文本框 51">
            <a:extLst>
              <a:ext uri="{FF2B5EF4-FFF2-40B4-BE49-F238E27FC236}">
                <a16:creationId xmlns:a16="http://schemas.microsoft.com/office/drawing/2014/main" id="{59B2D9DB-55B8-F12D-EED1-EF07A1C9E73A}"/>
              </a:ext>
            </a:extLst>
          </p:cNvPr>
          <p:cNvSpPr txBox="1"/>
          <p:nvPr/>
        </p:nvSpPr>
        <p:spPr>
          <a:xfrm>
            <a:off x="5831432" y="3630628"/>
            <a:ext cx="520700" cy="215900"/>
          </a:xfrm>
          <a:prstGeom prst="rect">
            <a:avLst/>
          </a:prstGeom>
          <a:ln w="12700">
            <a:prstDash val="solid"/>
          </a:ln>
        </p:spPr>
        <p:txBody>
          <a:bodyPr>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r>
              <a:rPr lang="zh-CN" sz="800" b="1" i="0" strike="noStrike" spc="0">
                <a:ln/>
                <a:solidFill>
                  <a:srgbClr val="000000"/>
                </a:solidFill>
                <a:latin typeface="Microsoft YaHei" panose="020B0503020204020204" pitchFamily="34" charset="-122"/>
                <a:ea typeface="Microsoft YaHei" panose="020B0503020204020204" pitchFamily="34" charset="-122"/>
              </a:rPr>
              <a:t>攀钢</a:t>
            </a:r>
          </a:p>
        </p:txBody>
      </p:sp>
      <p:sp>
        <p:nvSpPr>
          <p:cNvPr id="53" name="文本框 52">
            <a:extLst>
              <a:ext uri="{FF2B5EF4-FFF2-40B4-BE49-F238E27FC236}">
                <a16:creationId xmlns:a16="http://schemas.microsoft.com/office/drawing/2014/main" id="{CF9E339D-CF70-E617-3550-97EA5FB13561}"/>
              </a:ext>
            </a:extLst>
          </p:cNvPr>
          <p:cNvSpPr txBox="1"/>
          <p:nvPr/>
        </p:nvSpPr>
        <p:spPr>
          <a:xfrm>
            <a:off x="3277102" y="4335161"/>
            <a:ext cx="3594100" cy="806450"/>
          </a:xfrm>
          <a:prstGeom prst="rect">
            <a:avLst/>
          </a:prstGeom>
          <a:ln w="12700">
            <a:prstDash val="solid"/>
          </a:ln>
        </p:spPr>
        <p:txBody>
          <a:bodyPr>
            <a:spAutoFit/>
          </a:bodyPr>
          <a:lstStyle/>
          <a:p>
            <a:pPr marL="0" indent="0" algn="l" defTabSz="203200">
              <a:lnSpc>
                <a:spcPct val="130000"/>
              </a:lnSpc>
              <a:buNone/>
            </a:pPr>
            <a:r>
              <a:rPr lang="zh-CN" sz="1200" b="1" i="0" strike="noStrike" spc="0">
                <a:ln/>
                <a:solidFill>
                  <a:srgbClr val="000000"/>
                </a:solidFill>
                <a:latin typeface="Microsoft YaHei" panose="020B0503020204020204" pitchFamily="34" charset="-122"/>
                <a:ea typeface="Microsoft YaHei" panose="020B0503020204020204" pitchFamily="34" charset="-122"/>
              </a:rPr>
              <a:t>虚拟营业厅</a:t>
            </a:r>
          </a:p>
          <a:p>
            <a:pPr marL="194310" indent="-194310" algn="l" defTabSz="203200">
              <a:lnSpc>
                <a:spcPct val="100000"/>
              </a:lnSpc>
              <a:buFont typeface="Wingdings" charset="0"/>
              <a:buChar char="l"/>
            </a:pPr>
            <a:r>
              <a:rPr lang="zh-CN" sz="1000" b="1" i="0" strike="noStrike" spc="0">
                <a:ln/>
                <a:solidFill>
                  <a:srgbClr val="000000"/>
                </a:solidFill>
                <a:latin typeface="Microsoft YaHei" panose="020B0503020204020204" pitchFamily="34" charset="-122"/>
                <a:ea typeface="Microsoft YaHei" panose="020B0503020204020204" pitchFamily="34" charset="-122"/>
              </a:rPr>
              <a:t>建设企业级在线音视频能力平台，提供非接触金融服务</a:t>
            </a:r>
          </a:p>
          <a:p>
            <a:pPr marL="194310" indent="-194310" algn="l" defTabSz="203200">
              <a:lnSpc>
                <a:spcPct val="100000"/>
              </a:lnSpc>
              <a:buFont typeface="Wingdings" charset="0"/>
              <a:buChar char="l"/>
            </a:pPr>
            <a:r>
              <a:rPr lang="zh-CN" sz="1000" b="1" i="0" strike="noStrike" spc="0">
                <a:ln/>
                <a:solidFill>
                  <a:srgbClr val="2049FF"/>
                </a:solidFill>
                <a:latin typeface="Microsoft YaHei" panose="020B0503020204020204" pitchFamily="34" charset="-122"/>
                <a:ea typeface="Microsoft YaHei" panose="020B0503020204020204" pitchFamily="34" charset="-122"/>
              </a:rPr>
              <a:t>已有超100家银行搭建了远程银行服务</a:t>
            </a:r>
            <a:r>
              <a:rPr lang="zh-CN" sz="1000" b="1" i="0" strike="noStrike" spc="0">
                <a:ln/>
                <a:solidFill>
                  <a:srgbClr val="000000"/>
                </a:solidFill>
                <a:latin typeface="Microsoft YaHei" panose="020B0503020204020204" pitchFamily="34" charset="-122"/>
                <a:ea typeface="Microsoft YaHei" panose="020B0503020204020204" pitchFamily="34" charset="-122"/>
              </a:rPr>
              <a:t>，标准化引领技术创新和产业应用。</a:t>
            </a:r>
          </a:p>
        </p:txBody>
      </p:sp>
      <p:pic>
        <p:nvPicPr>
          <p:cNvPr id="54" name="图片 53">
            <a:extLst>
              <a:ext uri="{FF2B5EF4-FFF2-40B4-BE49-F238E27FC236}">
                <a16:creationId xmlns:a16="http://schemas.microsoft.com/office/drawing/2014/main" id="{0C69B5B0-8A0F-0FEB-F6A2-8096C93CA99F}"/>
              </a:ext>
            </a:extLst>
          </p:cNvPr>
          <p:cNvPicPr>
            <a:picLocks noChangeAspect="1"/>
          </p:cNvPicPr>
          <p:nvPr/>
        </p:nvPicPr>
        <p:blipFill>
          <a:blip r:embed="rId11"/>
          <a:stretch/>
        </p:blipFill>
        <p:spPr>
          <a:xfrm>
            <a:off x="3837815" y="6108500"/>
            <a:ext cx="524666" cy="393500"/>
          </a:xfrm>
          <a:prstGeom prst="rect">
            <a:avLst/>
          </a:prstGeom>
        </p:spPr>
      </p:pic>
      <p:pic>
        <p:nvPicPr>
          <p:cNvPr id="55" name="图片 54">
            <a:extLst>
              <a:ext uri="{FF2B5EF4-FFF2-40B4-BE49-F238E27FC236}">
                <a16:creationId xmlns:a16="http://schemas.microsoft.com/office/drawing/2014/main" id="{CDDCE272-EC15-8C7D-77E6-0DE62C119394}"/>
              </a:ext>
            </a:extLst>
          </p:cNvPr>
          <p:cNvPicPr>
            <a:picLocks noChangeAspect="1"/>
          </p:cNvPicPr>
          <p:nvPr/>
        </p:nvPicPr>
        <p:blipFill>
          <a:blip r:embed="rId12"/>
          <a:stretch/>
        </p:blipFill>
        <p:spPr>
          <a:xfrm>
            <a:off x="4391308" y="6127933"/>
            <a:ext cx="523933" cy="394528"/>
          </a:xfrm>
          <a:prstGeom prst="rect">
            <a:avLst/>
          </a:prstGeom>
        </p:spPr>
      </p:pic>
      <p:pic>
        <p:nvPicPr>
          <p:cNvPr id="56" name="图片 55">
            <a:extLst>
              <a:ext uri="{FF2B5EF4-FFF2-40B4-BE49-F238E27FC236}">
                <a16:creationId xmlns:a16="http://schemas.microsoft.com/office/drawing/2014/main" id="{D62C7D37-1F95-1223-4BE8-5FC020B28E34}"/>
              </a:ext>
            </a:extLst>
          </p:cNvPr>
          <p:cNvPicPr>
            <a:picLocks noChangeAspect="1"/>
          </p:cNvPicPr>
          <p:nvPr/>
        </p:nvPicPr>
        <p:blipFill>
          <a:blip r:embed="rId13"/>
          <a:stretch/>
        </p:blipFill>
        <p:spPr>
          <a:xfrm>
            <a:off x="4952113" y="6148394"/>
            <a:ext cx="394528" cy="394528"/>
          </a:xfrm>
          <a:prstGeom prst="rect">
            <a:avLst/>
          </a:prstGeom>
        </p:spPr>
      </p:pic>
      <p:pic>
        <p:nvPicPr>
          <p:cNvPr id="57" name="图片 56">
            <a:extLst>
              <a:ext uri="{FF2B5EF4-FFF2-40B4-BE49-F238E27FC236}">
                <a16:creationId xmlns:a16="http://schemas.microsoft.com/office/drawing/2014/main" id="{6454B80F-C3B4-8021-6521-32747835987C}"/>
              </a:ext>
            </a:extLst>
          </p:cNvPr>
          <p:cNvPicPr>
            <a:picLocks noChangeAspect="1"/>
          </p:cNvPicPr>
          <p:nvPr/>
        </p:nvPicPr>
        <p:blipFill>
          <a:blip r:embed="rId14"/>
          <a:stretch/>
        </p:blipFill>
        <p:spPr>
          <a:xfrm>
            <a:off x="5446664" y="6126360"/>
            <a:ext cx="361658" cy="375401"/>
          </a:xfrm>
          <a:prstGeom prst="rect">
            <a:avLst/>
          </a:prstGeom>
        </p:spPr>
      </p:pic>
      <p:pic>
        <p:nvPicPr>
          <p:cNvPr id="58" name="图片 57">
            <a:extLst>
              <a:ext uri="{FF2B5EF4-FFF2-40B4-BE49-F238E27FC236}">
                <a16:creationId xmlns:a16="http://schemas.microsoft.com/office/drawing/2014/main" id="{D06DDF74-E5DB-FDCF-70FF-C0B9C9C37C45}"/>
              </a:ext>
            </a:extLst>
          </p:cNvPr>
          <p:cNvPicPr>
            <a:picLocks noChangeAspect="1"/>
          </p:cNvPicPr>
          <p:nvPr/>
        </p:nvPicPr>
        <p:blipFill>
          <a:blip r:embed="rId15"/>
          <a:srcRect l="13342" r="18257"/>
          <a:stretch/>
        </p:blipFill>
        <p:spPr>
          <a:xfrm>
            <a:off x="5870534" y="6129200"/>
            <a:ext cx="441470" cy="353367"/>
          </a:xfrm>
          <a:prstGeom prst="rect">
            <a:avLst/>
          </a:prstGeom>
        </p:spPr>
      </p:pic>
      <p:pic>
        <p:nvPicPr>
          <p:cNvPr id="60" name="图片 59">
            <a:extLst>
              <a:ext uri="{FF2B5EF4-FFF2-40B4-BE49-F238E27FC236}">
                <a16:creationId xmlns:a16="http://schemas.microsoft.com/office/drawing/2014/main" id="{7B5FD820-11D6-C17C-7EFE-F394A81C5A5B}"/>
              </a:ext>
            </a:extLst>
          </p:cNvPr>
          <p:cNvPicPr>
            <a:picLocks noChangeAspect="1"/>
          </p:cNvPicPr>
          <p:nvPr/>
        </p:nvPicPr>
        <p:blipFill>
          <a:blip r:embed="rId16"/>
          <a:stretch/>
        </p:blipFill>
        <p:spPr>
          <a:xfrm>
            <a:off x="6359588" y="6127695"/>
            <a:ext cx="476398" cy="375401"/>
          </a:xfrm>
          <a:prstGeom prst="rect">
            <a:avLst/>
          </a:prstGeom>
        </p:spPr>
      </p:pic>
      <p:pic>
        <p:nvPicPr>
          <p:cNvPr id="61" name="图片 60">
            <a:extLst>
              <a:ext uri="{FF2B5EF4-FFF2-40B4-BE49-F238E27FC236}">
                <a16:creationId xmlns:a16="http://schemas.microsoft.com/office/drawing/2014/main" id="{EE13CCEC-8D6A-17B9-9B39-C3F55EDB03F8}"/>
              </a:ext>
            </a:extLst>
          </p:cNvPr>
          <p:cNvPicPr>
            <a:picLocks noChangeAspect="1"/>
          </p:cNvPicPr>
          <p:nvPr/>
        </p:nvPicPr>
        <p:blipFill>
          <a:blip r:embed="rId17"/>
          <a:stretch/>
        </p:blipFill>
        <p:spPr>
          <a:xfrm>
            <a:off x="279194" y="6310302"/>
            <a:ext cx="577827" cy="210298"/>
          </a:xfrm>
          <a:prstGeom prst="rect">
            <a:avLst/>
          </a:prstGeom>
        </p:spPr>
      </p:pic>
      <p:pic>
        <p:nvPicPr>
          <p:cNvPr id="62" name="图片 61">
            <a:extLst>
              <a:ext uri="{FF2B5EF4-FFF2-40B4-BE49-F238E27FC236}">
                <a16:creationId xmlns:a16="http://schemas.microsoft.com/office/drawing/2014/main" id="{0834C7F1-A934-AF29-7CAF-D5025275AFF3}"/>
              </a:ext>
            </a:extLst>
          </p:cNvPr>
          <p:cNvPicPr>
            <a:picLocks noChangeAspect="1"/>
          </p:cNvPicPr>
          <p:nvPr/>
        </p:nvPicPr>
        <p:blipFill>
          <a:blip r:embed="rId18"/>
          <a:stretch/>
        </p:blipFill>
        <p:spPr>
          <a:xfrm>
            <a:off x="857021" y="6234310"/>
            <a:ext cx="483639" cy="324688"/>
          </a:xfrm>
          <a:prstGeom prst="rect">
            <a:avLst/>
          </a:prstGeom>
        </p:spPr>
      </p:pic>
      <p:pic>
        <p:nvPicPr>
          <p:cNvPr id="63" name="图片 62">
            <a:extLst>
              <a:ext uri="{FF2B5EF4-FFF2-40B4-BE49-F238E27FC236}">
                <a16:creationId xmlns:a16="http://schemas.microsoft.com/office/drawing/2014/main" id="{B8F8EFC1-036C-6C3D-A7C5-9692FD0A69B5}"/>
              </a:ext>
            </a:extLst>
          </p:cNvPr>
          <p:cNvPicPr>
            <a:picLocks noChangeAspect="1"/>
          </p:cNvPicPr>
          <p:nvPr/>
        </p:nvPicPr>
        <p:blipFill>
          <a:blip r:embed="rId19"/>
          <a:stretch/>
        </p:blipFill>
        <p:spPr>
          <a:xfrm>
            <a:off x="1860371" y="6277922"/>
            <a:ext cx="566186" cy="210298"/>
          </a:xfrm>
          <a:prstGeom prst="rect">
            <a:avLst/>
          </a:prstGeom>
        </p:spPr>
      </p:pic>
      <p:pic>
        <p:nvPicPr>
          <p:cNvPr id="64" name="图片 63">
            <a:extLst>
              <a:ext uri="{FF2B5EF4-FFF2-40B4-BE49-F238E27FC236}">
                <a16:creationId xmlns:a16="http://schemas.microsoft.com/office/drawing/2014/main" id="{8EB145B1-6A6B-BCD3-4027-772C18946C4E}"/>
              </a:ext>
            </a:extLst>
          </p:cNvPr>
          <p:cNvPicPr>
            <a:picLocks noChangeAspect="1"/>
          </p:cNvPicPr>
          <p:nvPr/>
        </p:nvPicPr>
        <p:blipFill>
          <a:blip r:embed="rId20"/>
          <a:stretch/>
        </p:blipFill>
        <p:spPr>
          <a:xfrm>
            <a:off x="1340660" y="6210491"/>
            <a:ext cx="519711" cy="352429"/>
          </a:xfrm>
          <a:prstGeom prst="rect">
            <a:avLst/>
          </a:prstGeom>
        </p:spPr>
      </p:pic>
      <p:pic>
        <p:nvPicPr>
          <p:cNvPr id="65" name="图片 64">
            <a:extLst>
              <a:ext uri="{FF2B5EF4-FFF2-40B4-BE49-F238E27FC236}">
                <a16:creationId xmlns:a16="http://schemas.microsoft.com/office/drawing/2014/main" id="{C1620101-B9A2-CF04-6BA9-A229761D90A3}"/>
              </a:ext>
            </a:extLst>
          </p:cNvPr>
          <p:cNvPicPr>
            <a:picLocks noChangeAspect="1"/>
          </p:cNvPicPr>
          <p:nvPr/>
        </p:nvPicPr>
        <p:blipFill>
          <a:blip r:embed="rId21"/>
          <a:srcRect t="34183" b="40543"/>
          <a:stretch/>
        </p:blipFill>
        <p:spPr>
          <a:xfrm>
            <a:off x="2471225" y="6349581"/>
            <a:ext cx="498711" cy="113552"/>
          </a:xfrm>
          <a:prstGeom prst="rect">
            <a:avLst/>
          </a:prstGeom>
        </p:spPr>
      </p:pic>
      <p:sp>
        <p:nvSpPr>
          <p:cNvPr id="66" name="文本框 65">
            <a:extLst>
              <a:ext uri="{FF2B5EF4-FFF2-40B4-BE49-F238E27FC236}">
                <a16:creationId xmlns:a16="http://schemas.microsoft.com/office/drawing/2014/main" id="{7EAF75C1-3E7D-7D3F-6EC6-E66BA99607AB}"/>
              </a:ext>
            </a:extLst>
          </p:cNvPr>
          <p:cNvSpPr txBox="1"/>
          <p:nvPr/>
        </p:nvSpPr>
        <p:spPr>
          <a:xfrm>
            <a:off x="7191913" y="1596320"/>
            <a:ext cx="1352550" cy="308995"/>
          </a:xfrm>
          <a:prstGeom prst="rect">
            <a:avLst/>
          </a:prstGeom>
          <a:ln w="12700">
            <a:prstDash val="solid"/>
          </a:ln>
        </p:spPr>
        <p:txBody>
          <a:bodyPr>
            <a:spAutoFit/>
          </a:bodyPr>
          <a:lstStyle/>
          <a:p>
            <a:pPr marL="0" indent="0" algn="l" defTabSz="203200">
              <a:lnSpc>
                <a:spcPct val="130000"/>
              </a:lnSpc>
              <a:buNone/>
            </a:pPr>
            <a:r>
              <a:rPr lang="zh-CN" sz="1200" b="1" i="0" strike="noStrike" spc="0">
                <a:ln/>
                <a:solidFill>
                  <a:srgbClr val="2049FF"/>
                </a:solidFill>
                <a:latin typeface="Microsoft YaHei" panose="020B0503020204020204" pitchFamily="34" charset="-122"/>
                <a:ea typeface="Microsoft YaHei" panose="020B0503020204020204" pitchFamily="34" charset="-122"/>
              </a:rPr>
              <a:t>流媒体OTT平台</a:t>
            </a:r>
          </a:p>
        </p:txBody>
      </p:sp>
      <p:sp>
        <p:nvSpPr>
          <p:cNvPr id="67" name="文本框 66">
            <a:extLst>
              <a:ext uri="{FF2B5EF4-FFF2-40B4-BE49-F238E27FC236}">
                <a16:creationId xmlns:a16="http://schemas.microsoft.com/office/drawing/2014/main" id="{0D726C07-29FB-FF75-F4AE-630109282C33}"/>
              </a:ext>
            </a:extLst>
          </p:cNvPr>
          <p:cNvSpPr txBox="1"/>
          <p:nvPr/>
        </p:nvSpPr>
        <p:spPr>
          <a:xfrm>
            <a:off x="7122452" y="1920170"/>
            <a:ext cx="2565400" cy="730250"/>
          </a:xfrm>
          <a:prstGeom prst="rect">
            <a:avLst/>
          </a:prstGeom>
          <a:ln w="12700">
            <a:prstDash val="solid"/>
          </a:ln>
        </p:spPr>
        <p:txBody>
          <a:bodyPr>
            <a:spAutoFit/>
          </a:bodyPr>
          <a:lstStyle/>
          <a:p>
            <a:pPr marL="194310" indent="-194310" algn="l">
              <a:buFont typeface="Wingdings" charset="0"/>
              <a:buChar char="l"/>
            </a:pPr>
            <a:r>
              <a:rPr lang="zh-CN" sz="1000" b="1" i="0" strike="noStrike" spc="0">
                <a:ln/>
                <a:solidFill>
                  <a:srgbClr val="000000"/>
                </a:solidFill>
                <a:latin typeface="Microsoft YaHei" panose="020B0503020204020204" pitchFamily="34" charset="-122"/>
                <a:ea typeface="Microsoft YaHei" panose="020B0503020204020204" pitchFamily="34" charset="-122"/>
              </a:rPr>
              <a:t>媒资安全等级高，私有化诉求强烈</a:t>
            </a:r>
          </a:p>
          <a:p>
            <a:pPr marL="194310" indent="-194310" algn="l">
              <a:buFont typeface="Wingdings" charset="0"/>
              <a:buChar char="l"/>
            </a:pPr>
            <a:r>
              <a:rPr lang="zh-CN" sz="1000" b="1" i="0" strike="noStrike" spc="0">
                <a:ln/>
                <a:solidFill>
                  <a:srgbClr val="000000"/>
                </a:solidFill>
                <a:latin typeface="Microsoft YaHei" panose="020B0503020204020204" pitchFamily="34" charset="-122"/>
                <a:ea typeface="Microsoft YaHei" panose="020B0503020204020204" pitchFamily="34" charset="-122"/>
              </a:rPr>
              <a:t>业务指标提升依赖编码质量优化</a:t>
            </a:r>
          </a:p>
          <a:p>
            <a:pPr marL="194310" indent="-194310" algn="l">
              <a:buFont typeface="Wingdings" charset="0"/>
              <a:buChar char="l"/>
            </a:pPr>
            <a:r>
              <a:rPr lang="en-US" sz="1000" b="1" i="0" strike="noStrike" spc="0">
                <a:ln/>
                <a:solidFill>
                  <a:srgbClr val="000000"/>
                </a:solidFill>
                <a:latin typeface="Microsoft YaHei" panose="020B0503020204020204" pitchFamily="34" charset="-122"/>
                <a:ea typeface="Microsoft YaHei" panose="020B0503020204020204" pitchFamily="34" charset="-122"/>
              </a:rPr>
              <a:t>CDN</a:t>
            </a:r>
            <a:r>
              <a:rPr lang="zh-CN" sz="1000" b="1" i="0" strike="noStrike" spc="0">
                <a:ln/>
                <a:solidFill>
                  <a:srgbClr val="000000"/>
                </a:solidFill>
                <a:latin typeface="Microsoft YaHei" panose="020B0503020204020204" pitchFamily="34" charset="-122"/>
                <a:ea typeface="Microsoft YaHei" panose="020B0503020204020204" pitchFamily="34" charset="-122"/>
              </a:rPr>
              <a:t>流量成本高昂，降本诉求明显</a:t>
            </a:r>
          </a:p>
          <a:p>
            <a:pPr marL="194310" indent="-194310" algn="l">
              <a:buFont typeface="Wingdings" charset="0"/>
              <a:buChar char="l"/>
            </a:pPr>
            <a:r>
              <a:rPr lang="zh-CN" sz="1000" b="1" i="0" strike="noStrike" spc="0">
                <a:ln/>
                <a:solidFill>
                  <a:srgbClr val="000000"/>
                </a:solidFill>
                <a:latin typeface="Microsoft YaHei" panose="020B0503020204020204" pitchFamily="34" charset="-122"/>
                <a:ea typeface="Microsoft YaHei" panose="020B0503020204020204" pitchFamily="34" charset="-122"/>
              </a:rPr>
              <a:t>客户有开发定制能力，</a:t>
            </a:r>
            <a:r>
              <a:rPr lang="en-US" sz="1000" b="1" i="0" strike="noStrike" spc="0">
                <a:ln/>
                <a:solidFill>
                  <a:srgbClr val="000000"/>
                </a:solidFill>
                <a:latin typeface="Microsoft YaHei" panose="020B0503020204020204" pitchFamily="34" charset="-122"/>
                <a:ea typeface="Microsoft YaHei" panose="020B0503020204020204" pitchFamily="34" charset="-122"/>
              </a:rPr>
              <a:t>SDK LIB</a:t>
            </a:r>
            <a:r>
              <a:rPr lang="zh-CN" sz="1000" b="1" i="0" strike="noStrike" spc="0">
                <a:ln/>
                <a:solidFill>
                  <a:srgbClr val="000000"/>
                </a:solidFill>
                <a:latin typeface="Microsoft YaHei" panose="020B0503020204020204" pitchFamily="34" charset="-122"/>
                <a:ea typeface="Microsoft YaHei" panose="020B0503020204020204" pitchFamily="34" charset="-122"/>
              </a:rPr>
              <a:t>集成</a:t>
            </a:r>
          </a:p>
        </p:txBody>
      </p:sp>
      <p:sp>
        <p:nvSpPr>
          <p:cNvPr id="68" name="文本框 67">
            <a:extLst>
              <a:ext uri="{FF2B5EF4-FFF2-40B4-BE49-F238E27FC236}">
                <a16:creationId xmlns:a16="http://schemas.microsoft.com/office/drawing/2014/main" id="{BF21D694-84D3-9945-5392-68ED777D340C}"/>
              </a:ext>
            </a:extLst>
          </p:cNvPr>
          <p:cNvSpPr txBox="1"/>
          <p:nvPr/>
        </p:nvSpPr>
        <p:spPr>
          <a:xfrm>
            <a:off x="9569977" y="1596320"/>
            <a:ext cx="1911350" cy="308995"/>
          </a:xfrm>
          <a:prstGeom prst="rect">
            <a:avLst/>
          </a:prstGeom>
          <a:noFill/>
          <a:ln w="12700">
            <a:prstDash val="solid"/>
          </a:ln>
        </p:spPr>
        <p:txBody>
          <a:bodyPr vert="horz" wrap="square" anchor="t">
            <a:spAutoFit/>
          </a:bodyPr>
          <a:lstStyle/>
          <a:p>
            <a:pPr marL="0" indent="0" algn="l" defTabSz="101600">
              <a:lnSpc>
                <a:spcPct val="130000"/>
              </a:lnSpc>
              <a:buNone/>
            </a:pPr>
            <a:r>
              <a:rPr lang="zh-CN" sz="1200" b="1" i="0" strike="noStrike" spc="0">
                <a:ln/>
                <a:solidFill>
                  <a:srgbClr val="2049FF"/>
                </a:solidFill>
                <a:latin typeface="Microsoft YaHei" panose="020B0503020204020204" pitchFamily="34" charset="-122"/>
                <a:ea typeface="Microsoft YaHei" panose="020B0503020204020204" pitchFamily="34" charset="-122"/>
              </a:rPr>
              <a:t>娱乐、电商、游戏视频</a:t>
            </a:r>
          </a:p>
        </p:txBody>
      </p:sp>
      <p:sp>
        <p:nvSpPr>
          <p:cNvPr id="69" name="文本框 68">
            <a:extLst>
              <a:ext uri="{FF2B5EF4-FFF2-40B4-BE49-F238E27FC236}">
                <a16:creationId xmlns:a16="http://schemas.microsoft.com/office/drawing/2014/main" id="{C6FC7007-E809-9CAF-40ED-ACAB54C19413}"/>
              </a:ext>
            </a:extLst>
          </p:cNvPr>
          <p:cNvSpPr txBox="1"/>
          <p:nvPr/>
        </p:nvSpPr>
        <p:spPr>
          <a:xfrm>
            <a:off x="9436941" y="1951734"/>
            <a:ext cx="2692062" cy="861774"/>
          </a:xfrm>
          <a:prstGeom prst="rect">
            <a:avLst/>
          </a:prstGeom>
          <a:ln w="12700">
            <a:prstDash val="solid"/>
          </a:ln>
        </p:spPr>
        <p:txBody>
          <a:bodyPr>
            <a:spAutoFit/>
          </a:bodyPr>
          <a:lstStyle/>
          <a:p>
            <a:pPr marL="194310" indent="-194310" algn="l" defTabSz="203200">
              <a:lnSpc>
                <a:spcPct val="100000"/>
              </a:lnSpc>
              <a:buFont typeface="Wingdings" charset="0"/>
              <a:buChar char="l"/>
            </a:pPr>
            <a:r>
              <a:rPr lang="zh-CN" sz="1000" b="1" i="0" strike="noStrike" spc="0">
                <a:ln/>
                <a:solidFill>
                  <a:srgbClr val="000000"/>
                </a:solidFill>
                <a:latin typeface="Microsoft YaHei" panose="020B0503020204020204" pitchFamily="34" charset="-122"/>
                <a:ea typeface="Microsoft YaHei" panose="020B0503020204020204" pitchFamily="34" charset="-122"/>
              </a:rPr>
              <a:t>直播+媒体处理+互动等整体解决方案诉求</a:t>
            </a:r>
          </a:p>
          <a:p>
            <a:pPr marL="194310" indent="-194310" algn="l" defTabSz="203200">
              <a:lnSpc>
                <a:spcPct val="100000"/>
              </a:lnSpc>
              <a:buFont typeface="Wingdings" charset="0"/>
              <a:buChar char="l"/>
            </a:pPr>
            <a:r>
              <a:rPr lang="zh-CN" sz="1000" b="1" i="0" strike="noStrike" spc="0">
                <a:ln/>
                <a:solidFill>
                  <a:srgbClr val="000000"/>
                </a:solidFill>
                <a:latin typeface="Microsoft YaHei" panose="020B0503020204020204" pitchFamily="34" charset="-122"/>
                <a:ea typeface="Microsoft YaHei" panose="020B0503020204020204" pitchFamily="34" charset="-122"/>
              </a:rPr>
              <a:t>差异化技术需求强烈，比如低延时快直播</a:t>
            </a:r>
          </a:p>
          <a:p>
            <a:pPr marL="194310" indent="-194310" algn="l" defTabSz="203200">
              <a:lnSpc>
                <a:spcPct val="100000"/>
              </a:lnSpc>
              <a:buFont typeface="Wingdings" charset="0"/>
              <a:buChar char="l"/>
            </a:pPr>
            <a:r>
              <a:rPr lang="zh-CN" sz="1000" b="1" i="0" strike="noStrike" spc="0">
                <a:ln/>
                <a:solidFill>
                  <a:srgbClr val="000000"/>
                </a:solidFill>
                <a:latin typeface="Microsoft YaHei" panose="020B0503020204020204" pitchFamily="34" charset="-122"/>
                <a:ea typeface="Microsoft YaHei" panose="020B0503020204020204" pitchFamily="34" charset="-122"/>
              </a:rPr>
              <a:t>对于技术方案新颖度要求高，产品跟新迭代速度快</a:t>
            </a:r>
          </a:p>
        </p:txBody>
      </p:sp>
      <p:sp>
        <p:nvSpPr>
          <p:cNvPr id="70" name="文本框 69">
            <a:extLst>
              <a:ext uri="{FF2B5EF4-FFF2-40B4-BE49-F238E27FC236}">
                <a16:creationId xmlns:a16="http://schemas.microsoft.com/office/drawing/2014/main" id="{B449AF17-9569-3E45-22F0-0DC12DCBE5F7}"/>
              </a:ext>
            </a:extLst>
          </p:cNvPr>
          <p:cNvSpPr txBox="1"/>
          <p:nvPr/>
        </p:nvSpPr>
        <p:spPr>
          <a:xfrm>
            <a:off x="8645065" y="2974606"/>
            <a:ext cx="3321050" cy="889000"/>
          </a:xfrm>
          <a:prstGeom prst="rect">
            <a:avLst/>
          </a:prstGeom>
          <a:ln w="12700">
            <a:prstDash val="solid"/>
          </a:ln>
        </p:spPr>
        <p:txBody>
          <a:bodyPr>
            <a:spAutoFit/>
          </a:bodyPr>
          <a:lstStyle/>
          <a:p>
            <a:pPr marL="194310" indent="-194310" algn="l" defTabSz="203200">
              <a:lnSpc>
                <a:spcPct val="100000"/>
              </a:lnSpc>
              <a:buFont typeface="Wingdings" charset="0"/>
              <a:buChar char="l"/>
            </a:pPr>
            <a:r>
              <a:rPr lang="zh-CN" sz="1000" b="1" i="0" strike="noStrike" spc="0">
                <a:ln/>
                <a:solidFill>
                  <a:srgbClr val="000000"/>
                </a:solidFill>
                <a:latin typeface="Microsoft YaHei" panose="020B0503020204020204" pitchFamily="34" charset="-122"/>
                <a:ea typeface="Microsoft YaHei" panose="020B0503020204020204" pitchFamily="34" charset="-122"/>
              </a:rPr>
              <a:t>视立方RT-Cube及RT-One网络，整合实时互动+直播+点播产品组合，是业界最全的解决方案</a:t>
            </a:r>
          </a:p>
          <a:p>
            <a:pPr marL="194310" indent="-194310" algn="l" defTabSz="203200">
              <a:lnSpc>
                <a:spcPct val="100000"/>
              </a:lnSpc>
              <a:buFont typeface="Wingdings" charset="0"/>
              <a:buChar char="l"/>
            </a:pPr>
            <a:r>
              <a:rPr lang="zh-CN" sz="1000" b="1" i="0" strike="noStrike" spc="0">
                <a:ln/>
                <a:solidFill>
                  <a:srgbClr val="000000"/>
                </a:solidFill>
                <a:latin typeface="Microsoft YaHei" panose="020B0503020204020204" pitchFamily="34" charset="-122"/>
                <a:ea typeface="Microsoft YaHei" panose="020B0503020204020204" pitchFamily="34" charset="-122"/>
              </a:rPr>
              <a:t>低延时直播场景下，快直播搭配媒体处理 ABR(网络码率自适合 simulcast) + AV1(编码) + 传输(XP2P 成本) 有明显技术优势</a:t>
            </a:r>
          </a:p>
        </p:txBody>
      </p:sp>
      <p:sp>
        <p:nvSpPr>
          <p:cNvPr id="71" name="文本框 70">
            <a:extLst>
              <a:ext uri="{FF2B5EF4-FFF2-40B4-BE49-F238E27FC236}">
                <a16:creationId xmlns:a16="http://schemas.microsoft.com/office/drawing/2014/main" id="{19423344-FAB0-9778-C198-B6B74480B6BA}"/>
              </a:ext>
            </a:extLst>
          </p:cNvPr>
          <p:cNvSpPr txBox="1"/>
          <p:nvPr/>
        </p:nvSpPr>
        <p:spPr>
          <a:xfrm>
            <a:off x="7224583" y="3041495"/>
            <a:ext cx="1352550" cy="565150"/>
          </a:xfrm>
          <a:prstGeom prst="rect">
            <a:avLst/>
          </a:prstGeom>
          <a:ln w="12700">
            <a:prstDash val="solid"/>
          </a:ln>
        </p:spPr>
        <p:txBody>
          <a:bodyPr>
            <a:spAutoFit/>
          </a:bodyPr>
          <a:lstStyle/>
          <a:p>
            <a:pPr marL="0" indent="0" algn="ctr" defTabSz="203200">
              <a:lnSpc>
                <a:spcPct val="130000"/>
              </a:lnSpc>
              <a:buNone/>
            </a:pPr>
            <a:r>
              <a:rPr lang="zh-CN" sz="1200" b="1" i="0" strike="noStrike" spc="0">
                <a:ln/>
                <a:solidFill>
                  <a:srgbClr val="2049FF"/>
                </a:solidFill>
                <a:latin typeface="Microsoft YaHei" panose="020B0503020204020204" pitchFamily="34" charset="-122"/>
                <a:ea typeface="Microsoft YaHei" panose="020B0503020204020204" pitchFamily="34" charset="-122"/>
              </a:rPr>
              <a:t>海外音视频</a:t>
            </a:r>
          </a:p>
          <a:p>
            <a:pPr marL="0" indent="0" algn="ctr" defTabSz="203200">
              <a:lnSpc>
                <a:spcPct val="130000"/>
              </a:lnSpc>
              <a:buNone/>
            </a:pPr>
            <a:r>
              <a:rPr lang="zh-CN" sz="1200" b="1" i="0" strike="noStrike" spc="0">
                <a:ln/>
                <a:solidFill>
                  <a:srgbClr val="2049FF"/>
                </a:solidFill>
                <a:latin typeface="Microsoft YaHei" panose="020B0503020204020204" pitchFamily="34" charset="-122"/>
                <a:ea typeface="Microsoft YaHei" panose="020B0503020204020204" pitchFamily="34" charset="-122"/>
              </a:rPr>
              <a:t>产品亮点</a:t>
            </a:r>
          </a:p>
        </p:txBody>
      </p:sp>
      <p:cxnSp>
        <p:nvCxnSpPr>
          <p:cNvPr id="72" name="直线箭头连接符 71">
            <a:extLst>
              <a:ext uri="{FF2B5EF4-FFF2-40B4-BE49-F238E27FC236}">
                <a16:creationId xmlns:a16="http://schemas.microsoft.com/office/drawing/2014/main" id="{827DB13B-3345-2308-1D16-BA2B535620F4}"/>
              </a:ext>
            </a:extLst>
          </p:cNvPr>
          <p:cNvCxnSpPr/>
          <p:nvPr/>
        </p:nvCxnSpPr>
        <p:spPr>
          <a:xfrm>
            <a:off x="7324562" y="2841237"/>
            <a:ext cx="4726580" cy="8918"/>
          </a:xfrm>
          <a:prstGeom prst="straightConnector1">
            <a:avLst/>
          </a:prstGeom>
          <a:noFill/>
          <a:ln w="25400">
            <a:solidFill>
              <a:srgbClr val="000000"/>
            </a:solidFill>
            <a:prstDash val="solid"/>
            <a:headEnd/>
            <a:tailEnd/>
          </a:ln>
        </p:spPr>
      </p:cxnSp>
      <p:cxnSp>
        <p:nvCxnSpPr>
          <p:cNvPr id="73" name="直线箭头连接符 72">
            <a:extLst>
              <a:ext uri="{FF2B5EF4-FFF2-40B4-BE49-F238E27FC236}">
                <a16:creationId xmlns:a16="http://schemas.microsoft.com/office/drawing/2014/main" id="{A35F5D34-F800-F4C5-31D6-BC0BC991F342}"/>
              </a:ext>
            </a:extLst>
          </p:cNvPr>
          <p:cNvCxnSpPr/>
          <p:nvPr/>
        </p:nvCxnSpPr>
        <p:spPr>
          <a:xfrm>
            <a:off x="7663450" y="2781576"/>
            <a:ext cx="160525" cy="241081"/>
          </a:xfrm>
          <a:prstGeom prst="straightConnector1">
            <a:avLst/>
          </a:prstGeom>
          <a:noFill/>
          <a:ln w="25400">
            <a:solidFill>
              <a:srgbClr val="000000"/>
            </a:solidFill>
            <a:prstDash val="solid"/>
            <a:headEnd/>
            <a:tailEnd type="triangle"/>
          </a:ln>
        </p:spPr>
      </p:cxnSp>
      <p:sp>
        <p:nvSpPr>
          <p:cNvPr id="74" name="文本框 73">
            <a:extLst>
              <a:ext uri="{FF2B5EF4-FFF2-40B4-BE49-F238E27FC236}">
                <a16:creationId xmlns:a16="http://schemas.microsoft.com/office/drawing/2014/main" id="{CDDAD728-9A9F-0C29-099B-95BFF671E9C1}"/>
              </a:ext>
            </a:extLst>
          </p:cNvPr>
          <p:cNvSpPr txBox="1"/>
          <p:nvPr/>
        </p:nvSpPr>
        <p:spPr>
          <a:xfrm>
            <a:off x="7823974" y="5031995"/>
            <a:ext cx="1454150" cy="342900"/>
          </a:xfrm>
          <a:prstGeom prst="rect">
            <a:avLst/>
          </a:prstGeom>
          <a:ln w="12700">
            <a:prstDash val="solid"/>
          </a:ln>
        </p:spPr>
        <p:txBody>
          <a:bodyPr>
            <a:spAutoFit/>
          </a:bodyPr>
          <a:lstStyle/>
          <a:p>
            <a:pPr marL="0" indent="0" algn="ctr" defTabSz="12700">
              <a:lnSpc>
                <a:spcPct val="100000"/>
              </a:lnSpc>
              <a:buNone/>
            </a:pPr>
            <a:r>
              <a:rPr lang="zh-CN" sz="800" b="1" i="0" strike="noStrike" spc="0">
                <a:ln/>
                <a:solidFill>
                  <a:srgbClr val="000000"/>
                </a:solidFill>
                <a:latin typeface="Microsoft YaHei" panose="020B0503020204020204" pitchFamily="34" charset="-122"/>
                <a:ea typeface="Microsoft YaHei" panose="020B0503020204020204" pitchFamily="34" charset="-122"/>
              </a:rPr>
              <a:t>东欧知名体育赛事平台</a:t>
            </a:r>
          </a:p>
          <a:p>
            <a:pPr marL="0" indent="0" algn="ctr" defTabSz="12700">
              <a:lnSpc>
                <a:spcPct val="100000"/>
              </a:lnSpc>
              <a:buNone/>
            </a:pPr>
            <a:r>
              <a:rPr lang="en-US" sz="800" b="1" i="0" strike="noStrike" spc="0">
                <a:ln/>
                <a:solidFill>
                  <a:srgbClr val="000000"/>
                </a:solidFill>
                <a:latin typeface="Microsoft YaHei" panose="020B0503020204020204" pitchFamily="34" charset="-122"/>
                <a:ea typeface="Microsoft YaHei" panose="020B0503020204020204" pitchFamily="34" charset="-122"/>
              </a:rPr>
              <a:t>Digital TV</a:t>
            </a:r>
          </a:p>
        </p:txBody>
      </p:sp>
      <p:pic>
        <p:nvPicPr>
          <p:cNvPr id="75" name="图片 74">
            <a:extLst>
              <a:ext uri="{FF2B5EF4-FFF2-40B4-BE49-F238E27FC236}">
                <a16:creationId xmlns:a16="http://schemas.microsoft.com/office/drawing/2014/main" id="{FCCCA4AF-BDF7-EA6D-7B4D-7653D3E53658}"/>
              </a:ext>
            </a:extLst>
          </p:cNvPr>
          <p:cNvPicPr>
            <a:picLocks noChangeAspect="1"/>
          </p:cNvPicPr>
          <p:nvPr/>
        </p:nvPicPr>
        <p:blipFill>
          <a:blip r:embed="rId22"/>
          <a:srcRect l="17977" r="14746"/>
          <a:stretch/>
        </p:blipFill>
        <p:spPr>
          <a:xfrm>
            <a:off x="8997826" y="4454640"/>
            <a:ext cx="918892" cy="577355"/>
          </a:xfrm>
          <a:prstGeom prst="rect">
            <a:avLst/>
          </a:prstGeom>
        </p:spPr>
      </p:pic>
      <p:sp>
        <p:nvSpPr>
          <p:cNvPr id="76" name="文本框 75">
            <a:extLst>
              <a:ext uri="{FF2B5EF4-FFF2-40B4-BE49-F238E27FC236}">
                <a16:creationId xmlns:a16="http://schemas.microsoft.com/office/drawing/2014/main" id="{76839E25-FE32-C5A9-385D-2E0BBEFF7044}"/>
              </a:ext>
            </a:extLst>
          </p:cNvPr>
          <p:cNvSpPr txBox="1"/>
          <p:nvPr/>
        </p:nvSpPr>
        <p:spPr>
          <a:xfrm>
            <a:off x="8872265" y="5031995"/>
            <a:ext cx="1454150" cy="342900"/>
          </a:xfrm>
          <a:prstGeom prst="rect">
            <a:avLst/>
          </a:prstGeom>
          <a:ln w="12700">
            <a:prstDash val="solid"/>
          </a:ln>
        </p:spPr>
        <p:txBody>
          <a:bodyPr>
            <a:spAutoFit/>
          </a:bodyPr>
          <a:lstStyle/>
          <a:p>
            <a:pPr marL="0" indent="0" algn="ctr" defTabSz="12700">
              <a:lnSpc>
                <a:spcPct val="100000"/>
              </a:lnSpc>
              <a:buNone/>
            </a:pPr>
            <a:r>
              <a:rPr lang="zh-CN" sz="800" b="1" i="0" strike="noStrike" spc="0">
                <a:ln/>
                <a:solidFill>
                  <a:srgbClr val="000000"/>
                </a:solidFill>
                <a:latin typeface="Microsoft YaHei" panose="020B0503020204020204" pitchFamily="34" charset="-122"/>
                <a:ea typeface="Microsoft YaHei" panose="020B0503020204020204" pitchFamily="34" charset="-122"/>
              </a:rPr>
              <a:t>越南本土头部云服务</a:t>
            </a:r>
          </a:p>
          <a:p>
            <a:pPr marL="0" indent="0" algn="ctr" defTabSz="12700">
              <a:lnSpc>
                <a:spcPct val="100000"/>
              </a:lnSpc>
              <a:buNone/>
            </a:pPr>
            <a:r>
              <a:rPr lang="en-US" sz="800" b="1" i="0" strike="noStrike" spc="0">
                <a:ln/>
                <a:solidFill>
                  <a:srgbClr val="000000"/>
                </a:solidFill>
                <a:latin typeface="Microsoft YaHei" panose="020B0503020204020204" pitchFamily="34" charset="-122"/>
                <a:ea typeface="Microsoft YaHei" panose="020B0503020204020204" pitchFamily="34" charset="-122"/>
              </a:rPr>
              <a:t>VNG Cloud</a:t>
            </a:r>
          </a:p>
        </p:txBody>
      </p:sp>
      <p:pic>
        <p:nvPicPr>
          <p:cNvPr id="77" name="图片 76">
            <a:extLst>
              <a:ext uri="{FF2B5EF4-FFF2-40B4-BE49-F238E27FC236}">
                <a16:creationId xmlns:a16="http://schemas.microsoft.com/office/drawing/2014/main" id="{CC020962-6082-8416-195E-5B9083DA0044}"/>
              </a:ext>
            </a:extLst>
          </p:cNvPr>
          <p:cNvPicPr>
            <a:picLocks noChangeAspect="1"/>
          </p:cNvPicPr>
          <p:nvPr/>
        </p:nvPicPr>
        <p:blipFill>
          <a:blip r:embed="rId23"/>
          <a:stretch/>
        </p:blipFill>
        <p:spPr>
          <a:xfrm>
            <a:off x="10081966" y="4545420"/>
            <a:ext cx="1118706" cy="438150"/>
          </a:xfrm>
          <a:prstGeom prst="roundRect">
            <a:avLst/>
          </a:prstGeom>
        </p:spPr>
      </p:pic>
      <p:sp>
        <p:nvSpPr>
          <p:cNvPr id="78" name="文本框 77">
            <a:extLst>
              <a:ext uri="{FF2B5EF4-FFF2-40B4-BE49-F238E27FC236}">
                <a16:creationId xmlns:a16="http://schemas.microsoft.com/office/drawing/2014/main" id="{E5BB5967-2424-3BAD-9D07-0372752BCD71}"/>
              </a:ext>
            </a:extLst>
          </p:cNvPr>
          <p:cNvSpPr txBox="1"/>
          <p:nvPr/>
        </p:nvSpPr>
        <p:spPr>
          <a:xfrm>
            <a:off x="9916718" y="5031995"/>
            <a:ext cx="1454150" cy="342900"/>
          </a:xfrm>
          <a:prstGeom prst="rect">
            <a:avLst/>
          </a:prstGeom>
          <a:ln w="12700">
            <a:prstDash val="solid"/>
          </a:ln>
        </p:spPr>
        <p:txBody>
          <a:bodyPr>
            <a:spAutoFit/>
          </a:bodyPr>
          <a:lstStyle/>
          <a:p>
            <a:pPr marL="0" indent="0" algn="ctr" defTabSz="12700">
              <a:lnSpc>
                <a:spcPct val="100000"/>
              </a:lnSpc>
              <a:buNone/>
            </a:pPr>
            <a:r>
              <a:rPr lang="zh-CN" sz="800" b="1" i="0" strike="noStrike" spc="0">
                <a:ln/>
                <a:solidFill>
                  <a:srgbClr val="000000"/>
                </a:solidFill>
                <a:latin typeface="Microsoft YaHei" panose="020B0503020204020204" pitchFamily="34" charset="-122"/>
                <a:ea typeface="Microsoft YaHei" panose="020B0503020204020204" pitchFamily="34" charset="-122"/>
              </a:rPr>
              <a:t>希腊本土头部平台</a:t>
            </a:r>
          </a:p>
          <a:p>
            <a:pPr marL="0" indent="0" algn="ctr" defTabSz="12700">
              <a:lnSpc>
                <a:spcPct val="100000"/>
              </a:lnSpc>
              <a:buNone/>
            </a:pPr>
            <a:r>
              <a:rPr lang="en-US" sz="800" b="1" i="0" strike="noStrike" spc="0">
                <a:ln/>
                <a:solidFill>
                  <a:srgbClr val="000000"/>
                </a:solidFill>
                <a:latin typeface="Microsoft YaHei" panose="020B0503020204020204" pitchFamily="34" charset="-122"/>
                <a:ea typeface="Microsoft YaHei" panose="020B0503020204020204" pitchFamily="34" charset="-122"/>
              </a:rPr>
              <a:t>Antenna TV</a:t>
            </a:r>
          </a:p>
        </p:txBody>
      </p:sp>
      <p:sp>
        <p:nvSpPr>
          <p:cNvPr id="79" name="圆角矩形 78">
            <a:extLst>
              <a:ext uri="{FF2B5EF4-FFF2-40B4-BE49-F238E27FC236}">
                <a16:creationId xmlns:a16="http://schemas.microsoft.com/office/drawing/2014/main" id="{B4537423-ACC3-7B40-4136-28E6ACDA022A}"/>
              </a:ext>
            </a:extLst>
          </p:cNvPr>
          <p:cNvSpPr/>
          <p:nvPr/>
        </p:nvSpPr>
        <p:spPr>
          <a:xfrm>
            <a:off x="7224583" y="5418354"/>
            <a:ext cx="1096429" cy="275702"/>
          </a:xfrm>
          <a:prstGeom prst="roundRect">
            <a:avLst>
              <a:gd name="adj" fmla="val 50000"/>
            </a:avLst>
          </a:prstGeom>
          <a:solidFill>
            <a:srgbClr val="2741B1"/>
          </a:solidFill>
          <a:ln w="12700">
            <a:solidFill>
              <a:srgbClr val="5C5C5C"/>
            </a:solidFill>
            <a:prstDash val="solid"/>
          </a:ln>
        </p:spPr>
        <p:txBody>
          <a:bodyPr anchor="ctr"/>
          <a:lstStyle/>
          <a:p>
            <a:pPr marL="0" indent="0" algn="ctr" defTabSz="101600">
              <a:lnSpc>
                <a:spcPct val="130000"/>
              </a:lnSpc>
              <a:buNone/>
            </a:pPr>
            <a:r>
              <a:rPr lang="zh-CN" sz="1200" b="1" i="0" strike="noStrike" spc="0">
                <a:ln/>
                <a:solidFill>
                  <a:srgbClr val="FFFFFF"/>
                </a:solidFill>
                <a:latin typeface="Microsoft YaHei" panose="020B0503020204020204" pitchFamily="34" charset="-122"/>
                <a:ea typeface="Microsoft YaHei" panose="020B0503020204020204" pitchFamily="34" charset="-122"/>
              </a:rPr>
              <a:t>社交娱乐</a:t>
            </a:r>
          </a:p>
        </p:txBody>
      </p:sp>
      <p:pic>
        <p:nvPicPr>
          <p:cNvPr id="80" name="图片 79">
            <a:extLst>
              <a:ext uri="{FF2B5EF4-FFF2-40B4-BE49-F238E27FC236}">
                <a16:creationId xmlns:a16="http://schemas.microsoft.com/office/drawing/2014/main" id="{7D002286-DC70-1571-569A-0234EE567F7E}"/>
              </a:ext>
            </a:extLst>
          </p:cNvPr>
          <p:cNvPicPr>
            <a:picLocks noChangeAspect="1"/>
          </p:cNvPicPr>
          <p:nvPr/>
        </p:nvPicPr>
        <p:blipFill>
          <a:blip r:embed="rId24"/>
          <a:stretch/>
        </p:blipFill>
        <p:spPr>
          <a:xfrm>
            <a:off x="8149751" y="5694056"/>
            <a:ext cx="904500" cy="452250"/>
          </a:xfrm>
          <a:prstGeom prst="rect">
            <a:avLst/>
          </a:prstGeom>
        </p:spPr>
      </p:pic>
      <p:pic>
        <p:nvPicPr>
          <p:cNvPr id="81" name="图片 80">
            <a:extLst>
              <a:ext uri="{FF2B5EF4-FFF2-40B4-BE49-F238E27FC236}">
                <a16:creationId xmlns:a16="http://schemas.microsoft.com/office/drawing/2014/main" id="{31559728-9A19-C458-595C-E08CA8E2AB6D}"/>
              </a:ext>
            </a:extLst>
          </p:cNvPr>
          <p:cNvPicPr>
            <a:picLocks noChangeAspect="1"/>
          </p:cNvPicPr>
          <p:nvPr/>
        </p:nvPicPr>
        <p:blipFill>
          <a:blip r:embed="rId25"/>
          <a:stretch/>
        </p:blipFill>
        <p:spPr>
          <a:xfrm>
            <a:off x="7674714" y="5827324"/>
            <a:ext cx="381766" cy="383167"/>
          </a:xfrm>
          <a:prstGeom prst="roundRect">
            <a:avLst/>
          </a:prstGeom>
        </p:spPr>
      </p:pic>
      <p:pic>
        <p:nvPicPr>
          <p:cNvPr id="82" name="图片 81">
            <a:extLst>
              <a:ext uri="{FF2B5EF4-FFF2-40B4-BE49-F238E27FC236}">
                <a16:creationId xmlns:a16="http://schemas.microsoft.com/office/drawing/2014/main" id="{B978E04E-2FA2-8A89-41BA-0B9FC8B921E1}"/>
              </a:ext>
            </a:extLst>
          </p:cNvPr>
          <p:cNvPicPr>
            <a:picLocks noChangeAspect="1"/>
          </p:cNvPicPr>
          <p:nvPr/>
        </p:nvPicPr>
        <p:blipFill>
          <a:blip r:embed="rId26"/>
          <a:stretch/>
        </p:blipFill>
        <p:spPr>
          <a:xfrm>
            <a:off x="8176428" y="6014152"/>
            <a:ext cx="874676" cy="296150"/>
          </a:xfrm>
          <a:prstGeom prst="rect">
            <a:avLst/>
          </a:prstGeom>
        </p:spPr>
      </p:pic>
      <p:pic>
        <p:nvPicPr>
          <p:cNvPr id="83" name="图片 82">
            <a:extLst>
              <a:ext uri="{FF2B5EF4-FFF2-40B4-BE49-F238E27FC236}">
                <a16:creationId xmlns:a16="http://schemas.microsoft.com/office/drawing/2014/main" id="{E1BC4A63-3CFB-38FB-5319-69E565E52A5C}"/>
              </a:ext>
            </a:extLst>
          </p:cNvPr>
          <p:cNvPicPr>
            <a:picLocks noChangeAspect="1"/>
          </p:cNvPicPr>
          <p:nvPr/>
        </p:nvPicPr>
        <p:blipFill>
          <a:blip r:embed="rId27"/>
          <a:stretch/>
        </p:blipFill>
        <p:spPr>
          <a:xfrm>
            <a:off x="8983172" y="6048366"/>
            <a:ext cx="783519" cy="261935"/>
          </a:xfrm>
          <a:prstGeom prst="rect">
            <a:avLst/>
          </a:prstGeom>
        </p:spPr>
      </p:pic>
      <p:pic>
        <p:nvPicPr>
          <p:cNvPr id="84" name="图片 83">
            <a:extLst>
              <a:ext uri="{FF2B5EF4-FFF2-40B4-BE49-F238E27FC236}">
                <a16:creationId xmlns:a16="http://schemas.microsoft.com/office/drawing/2014/main" id="{1C3ECDCF-F57D-2641-9F2C-0F1B4A3D9A46}"/>
              </a:ext>
            </a:extLst>
          </p:cNvPr>
          <p:cNvPicPr>
            <a:picLocks noChangeAspect="1"/>
          </p:cNvPicPr>
          <p:nvPr/>
        </p:nvPicPr>
        <p:blipFill>
          <a:blip r:embed="rId28"/>
          <a:stretch/>
        </p:blipFill>
        <p:spPr>
          <a:xfrm>
            <a:off x="8056481" y="4556198"/>
            <a:ext cx="815784" cy="469694"/>
          </a:xfrm>
          <a:prstGeom prst="rect">
            <a:avLst/>
          </a:prstGeom>
        </p:spPr>
      </p:pic>
      <p:pic>
        <p:nvPicPr>
          <p:cNvPr id="85" name="图片 84">
            <a:extLst>
              <a:ext uri="{FF2B5EF4-FFF2-40B4-BE49-F238E27FC236}">
                <a16:creationId xmlns:a16="http://schemas.microsoft.com/office/drawing/2014/main" id="{6D63F881-6A32-8214-BD91-51F4FBDCD708}"/>
              </a:ext>
            </a:extLst>
          </p:cNvPr>
          <p:cNvPicPr>
            <a:picLocks noChangeAspect="1"/>
          </p:cNvPicPr>
          <p:nvPr/>
        </p:nvPicPr>
        <p:blipFill>
          <a:blip r:embed="rId29"/>
          <a:stretch/>
        </p:blipFill>
        <p:spPr>
          <a:xfrm>
            <a:off x="9051104" y="5790020"/>
            <a:ext cx="771673" cy="257224"/>
          </a:xfrm>
          <a:prstGeom prst="rect">
            <a:avLst/>
          </a:prstGeom>
        </p:spPr>
      </p:pic>
      <p:sp>
        <p:nvSpPr>
          <p:cNvPr id="86" name="圆角矩形 85">
            <a:extLst>
              <a:ext uri="{FF2B5EF4-FFF2-40B4-BE49-F238E27FC236}">
                <a16:creationId xmlns:a16="http://schemas.microsoft.com/office/drawing/2014/main" id="{DB512AF1-5958-AD03-649C-CAB02FD8306C}"/>
              </a:ext>
            </a:extLst>
          </p:cNvPr>
          <p:cNvSpPr/>
          <p:nvPr/>
        </p:nvSpPr>
        <p:spPr>
          <a:xfrm>
            <a:off x="10183986" y="5418354"/>
            <a:ext cx="1096429" cy="275702"/>
          </a:xfrm>
          <a:prstGeom prst="roundRect">
            <a:avLst>
              <a:gd name="adj" fmla="val 50000"/>
            </a:avLst>
          </a:prstGeom>
          <a:solidFill>
            <a:srgbClr val="2741B1"/>
          </a:solidFill>
          <a:ln w="12700">
            <a:solidFill>
              <a:srgbClr val="5C5C5C"/>
            </a:solidFill>
            <a:prstDash val="solid"/>
          </a:ln>
        </p:spPr>
        <p:txBody>
          <a:bodyPr anchor="ctr"/>
          <a:lstStyle/>
          <a:p>
            <a:pPr marL="0" indent="0" algn="ctr" defTabSz="101600">
              <a:lnSpc>
                <a:spcPct val="130000"/>
              </a:lnSpc>
              <a:buNone/>
            </a:pPr>
            <a:r>
              <a:rPr lang="zh-CN" sz="1200" b="1" i="0" strike="noStrike" spc="0">
                <a:ln/>
                <a:solidFill>
                  <a:srgbClr val="FFFFFF"/>
                </a:solidFill>
                <a:latin typeface="Microsoft YaHei" panose="020B0503020204020204" pitchFamily="34" charset="-122"/>
                <a:ea typeface="Microsoft YaHei" panose="020B0503020204020204" pitchFamily="34" charset="-122"/>
              </a:rPr>
              <a:t>电商</a:t>
            </a:r>
          </a:p>
        </p:txBody>
      </p:sp>
      <p:pic>
        <p:nvPicPr>
          <p:cNvPr id="87" name="图片 86">
            <a:extLst>
              <a:ext uri="{FF2B5EF4-FFF2-40B4-BE49-F238E27FC236}">
                <a16:creationId xmlns:a16="http://schemas.microsoft.com/office/drawing/2014/main" id="{2A99F570-B9DC-7392-89AE-D63B190E70CD}"/>
              </a:ext>
            </a:extLst>
          </p:cNvPr>
          <p:cNvPicPr>
            <a:picLocks noChangeAspect="1"/>
          </p:cNvPicPr>
          <p:nvPr/>
        </p:nvPicPr>
        <p:blipFill>
          <a:blip r:embed="rId30"/>
          <a:stretch/>
        </p:blipFill>
        <p:spPr>
          <a:xfrm>
            <a:off x="10144254" y="5790020"/>
            <a:ext cx="692731" cy="436420"/>
          </a:xfrm>
          <a:prstGeom prst="rect">
            <a:avLst/>
          </a:prstGeom>
        </p:spPr>
      </p:pic>
      <p:sp>
        <p:nvSpPr>
          <p:cNvPr id="88" name="文本框 87">
            <a:extLst>
              <a:ext uri="{FF2B5EF4-FFF2-40B4-BE49-F238E27FC236}">
                <a16:creationId xmlns:a16="http://schemas.microsoft.com/office/drawing/2014/main" id="{4C154FE0-26C1-1F17-12DA-691866993198}"/>
              </a:ext>
            </a:extLst>
          </p:cNvPr>
          <p:cNvSpPr txBox="1"/>
          <p:nvPr/>
        </p:nvSpPr>
        <p:spPr>
          <a:xfrm>
            <a:off x="9763545" y="6102541"/>
            <a:ext cx="1454150" cy="215900"/>
          </a:xfrm>
          <a:prstGeom prst="rect">
            <a:avLst/>
          </a:prstGeom>
          <a:ln w="12700">
            <a:prstDash val="solid"/>
          </a:ln>
        </p:spPr>
        <p:txBody>
          <a:bodyPr>
            <a:spAutoFit/>
          </a:bodyPr>
          <a:lstStyle/>
          <a:p>
            <a:pPr marL="0" indent="0" algn="ctr" defTabSz="12700">
              <a:lnSpc>
                <a:spcPct val="100000"/>
              </a:lnSpc>
              <a:buNone/>
            </a:pPr>
            <a:r>
              <a:rPr lang="zh-CN" sz="800" b="1" i="0" strike="noStrike" spc="0">
                <a:ln/>
                <a:solidFill>
                  <a:srgbClr val="000000"/>
                </a:solidFill>
                <a:latin typeface="Microsoft YaHei" panose="020B0503020204020204" pitchFamily="34" charset="-122"/>
                <a:ea typeface="Microsoft YaHei" panose="020B0503020204020204" pitchFamily="34" charset="-122"/>
              </a:rPr>
              <a:t>韩国头部电商</a:t>
            </a:r>
          </a:p>
        </p:txBody>
      </p:sp>
      <p:pic>
        <p:nvPicPr>
          <p:cNvPr id="89" name="图片 88">
            <a:extLst>
              <a:ext uri="{FF2B5EF4-FFF2-40B4-BE49-F238E27FC236}">
                <a16:creationId xmlns:a16="http://schemas.microsoft.com/office/drawing/2014/main" id="{C70597A2-D27E-BD84-1567-A82FCDEA802F}"/>
              </a:ext>
            </a:extLst>
          </p:cNvPr>
          <p:cNvPicPr>
            <a:picLocks noChangeAspect="1"/>
          </p:cNvPicPr>
          <p:nvPr/>
        </p:nvPicPr>
        <p:blipFill>
          <a:blip r:embed="rId31"/>
          <a:stretch/>
        </p:blipFill>
        <p:spPr>
          <a:xfrm>
            <a:off x="10959737" y="5831064"/>
            <a:ext cx="638668" cy="295295"/>
          </a:xfrm>
          <a:prstGeom prst="rect">
            <a:avLst/>
          </a:prstGeom>
        </p:spPr>
      </p:pic>
      <p:sp>
        <p:nvSpPr>
          <p:cNvPr id="90" name="文本框 89">
            <a:extLst>
              <a:ext uri="{FF2B5EF4-FFF2-40B4-BE49-F238E27FC236}">
                <a16:creationId xmlns:a16="http://schemas.microsoft.com/office/drawing/2014/main" id="{E2D684E4-A1BB-856B-BF93-17EF8F6C7B60}"/>
              </a:ext>
            </a:extLst>
          </p:cNvPr>
          <p:cNvSpPr txBox="1"/>
          <p:nvPr/>
        </p:nvSpPr>
        <p:spPr>
          <a:xfrm>
            <a:off x="10739502" y="6126360"/>
            <a:ext cx="1454150" cy="215900"/>
          </a:xfrm>
          <a:prstGeom prst="rect">
            <a:avLst/>
          </a:prstGeom>
          <a:ln w="12700">
            <a:prstDash val="solid"/>
          </a:ln>
        </p:spPr>
        <p:txBody>
          <a:bodyPr>
            <a:spAutoFit/>
          </a:bodyPr>
          <a:lstStyle/>
          <a:p>
            <a:pPr marL="0" indent="0" algn="ctr" defTabSz="0">
              <a:lnSpc>
                <a:spcPct val="100000"/>
              </a:lnSpc>
              <a:buNone/>
            </a:pPr>
            <a:r>
              <a:rPr lang="zh-CN" sz="800" b="1" i="0" strike="noStrike" spc="0">
                <a:ln/>
                <a:solidFill>
                  <a:srgbClr val="000000"/>
                </a:solidFill>
                <a:latin typeface="Microsoft YaHei" panose="020B0503020204020204" pitchFamily="34" charset="-122"/>
                <a:ea typeface="Microsoft YaHei" panose="020B0503020204020204" pitchFamily="34" charset="-122"/>
              </a:rPr>
              <a:t>东南亚电商客服聚合平台</a:t>
            </a:r>
          </a:p>
        </p:txBody>
      </p:sp>
      <p:pic>
        <p:nvPicPr>
          <p:cNvPr id="91" name="图片 90">
            <a:extLst>
              <a:ext uri="{FF2B5EF4-FFF2-40B4-BE49-F238E27FC236}">
                <a16:creationId xmlns:a16="http://schemas.microsoft.com/office/drawing/2014/main" id="{F70586EA-A2F7-6D92-8690-6324C40DE282}"/>
              </a:ext>
            </a:extLst>
          </p:cNvPr>
          <p:cNvPicPr>
            <a:picLocks noChangeAspect="1"/>
          </p:cNvPicPr>
          <p:nvPr/>
        </p:nvPicPr>
        <p:blipFill>
          <a:blip r:embed="rId32"/>
          <a:stretch/>
        </p:blipFill>
        <p:spPr>
          <a:xfrm>
            <a:off x="382210" y="1847816"/>
            <a:ext cx="2536692" cy="1469381"/>
          </a:xfrm>
          <a:prstGeom prst="rect">
            <a:avLst/>
          </a:prstGeom>
        </p:spPr>
      </p:pic>
      <p:sp>
        <p:nvSpPr>
          <p:cNvPr id="92" name="文本框 91">
            <a:extLst>
              <a:ext uri="{FF2B5EF4-FFF2-40B4-BE49-F238E27FC236}">
                <a16:creationId xmlns:a16="http://schemas.microsoft.com/office/drawing/2014/main" id="{67C5D526-A750-1B66-0711-DD8C050D80D2}"/>
              </a:ext>
            </a:extLst>
          </p:cNvPr>
          <p:cNvSpPr txBox="1"/>
          <p:nvPr/>
        </p:nvSpPr>
        <p:spPr>
          <a:xfrm>
            <a:off x="415348" y="3240309"/>
            <a:ext cx="2554588" cy="647700"/>
          </a:xfrm>
          <a:prstGeom prst="rect">
            <a:avLst/>
          </a:prstGeom>
          <a:ln w="12700">
            <a:prstDash val="solid"/>
          </a:ln>
        </p:spPr>
        <p:txBody>
          <a:bodyPr>
            <a:spAutoFit/>
          </a:bodyPr>
          <a:lstStyle/>
          <a:p>
            <a:pPr algn="l">
              <a:lnSpc>
                <a:spcPct val="130000"/>
              </a:lnSpc>
            </a:pPr>
            <a:r>
              <a:rPr lang="zh-CN" sz="1200" b="1" i="0" strike="noStrike" spc="0">
                <a:ln/>
                <a:solidFill>
                  <a:srgbClr val="000000"/>
                </a:solidFill>
                <a:latin typeface="Microsoft YaHei" panose="020B0503020204020204" pitchFamily="34" charset="-122"/>
                <a:ea typeface="Microsoft YaHei" panose="020B0503020204020204" pitchFamily="34" charset="-122"/>
              </a:rPr>
              <a:t>虚拟直播 </a:t>
            </a:r>
          </a:p>
          <a:p>
            <a:pPr marL="194310" indent="-194310" algn="l" defTabSz="203200">
              <a:lnSpc>
                <a:spcPct val="100000"/>
              </a:lnSpc>
              <a:buFont typeface="Wingdings" charset="0"/>
              <a:buChar char="l"/>
            </a:pPr>
            <a:r>
              <a:rPr lang="en-US" sz="1000" b="1" i="0" strike="noStrike" spc="0">
                <a:ln/>
                <a:solidFill>
                  <a:srgbClr val="000000"/>
                </a:solidFill>
                <a:latin typeface="Microsoft YaHei" panose="020B0503020204020204" pitchFamily="34" charset="-122"/>
                <a:ea typeface="Microsoft YaHei" panose="020B0503020204020204" pitchFamily="34" charset="-122"/>
              </a:rPr>
              <a:t>3D</a:t>
            </a:r>
            <a:r>
              <a:rPr lang="zh-CN" sz="1000" b="1" i="0" strike="noStrike" spc="0">
                <a:ln/>
                <a:solidFill>
                  <a:srgbClr val="000000"/>
                </a:solidFill>
                <a:latin typeface="Microsoft YaHei" panose="020B0503020204020204" pitchFamily="34" charset="-122"/>
                <a:ea typeface="Microsoft YaHei" panose="020B0503020204020204" pitchFamily="34" charset="-122"/>
              </a:rPr>
              <a:t>云舞会互动直播，支持多人实时互动、个性化变装、弹幕场景互动等功能</a:t>
            </a:r>
          </a:p>
        </p:txBody>
      </p:sp>
      <p:sp>
        <p:nvSpPr>
          <p:cNvPr id="93" name="文本框 92">
            <a:extLst>
              <a:ext uri="{FF2B5EF4-FFF2-40B4-BE49-F238E27FC236}">
                <a16:creationId xmlns:a16="http://schemas.microsoft.com/office/drawing/2014/main" id="{DB3E3B78-35E9-0D04-8AB5-443ACCFBAE37}"/>
              </a:ext>
            </a:extLst>
          </p:cNvPr>
          <p:cNvSpPr txBox="1"/>
          <p:nvPr/>
        </p:nvSpPr>
        <p:spPr>
          <a:xfrm>
            <a:off x="404302" y="5454841"/>
            <a:ext cx="2514600" cy="806450"/>
          </a:xfrm>
          <a:prstGeom prst="rect">
            <a:avLst/>
          </a:prstGeom>
          <a:ln w="12700">
            <a:prstDash val="solid"/>
          </a:ln>
        </p:spPr>
        <p:txBody>
          <a:bodyPr>
            <a:spAutoFit/>
          </a:bodyPr>
          <a:lstStyle/>
          <a:p>
            <a:pPr algn="l">
              <a:lnSpc>
                <a:spcPct val="130000"/>
              </a:lnSpc>
            </a:pPr>
            <a:r>
              <a:rPr lang="zh-CN" sz="1200" b="1" i="0" strike="noStrike" spc="0">
                <a:ln/>
                <a:solidFill>
                  <a:srgbClr val="000000"/>
                </a:solidFill>
                <a:latin typeface="Microsoft YaHei" panose="020B0503020204020204" pitchFamily="34" charset="-122"/>
                <a:ea typeface="Microsoft YaHei" panose="020B0503020204020204" pitchFamily="34" charset="-122"/>
              </a:rPr>
              <a:t>数字孪生 虚拟还原</a:t>
            </a:r>
          </a:p>
          <a:p>
            <a:pPr marL="194310" indent="-194310" algn="l" defTabSz="101600">
              <a:lnSpc>
                <a:spcPct val="100000"/>
              </a:lnSpc>
              <a:buFont typeface="Wingdings" charset="0"/>
              <a:buChar char="l"/>
            </a:pPr>
            <a:r>
              <a:rPr lang="zh-CN" sz="1000" b="1" i="0" strike="noStrike" spc="0">
                <a:ln/>
                <a:solidFill>
                  <a:srgbClr val="000000"/>
                </a:solidFill>
                <a:latin typeface="Microsoft YaHei" panose="020B0503020204020204" pitchFamily="34" charset="-122"/>
                <a:ea typeface="Microsoft YaHei" panose="020B0503020204020204" pitchFamily="34" charset="-122"/>
              </a:rPr>
              <a:t>打破地域限制，</a:t>
            </a:r>
            <a:r>
              <a:rPr lang="en-US" sz="1000" b="1" i="0" strike="noStrike" spc="0">
                <a:ln/>
                <a:solidFill>
                  <a:srgbClr val="000000"/>
                </a:solidFill>
                <a:latin typeface="Microsoft YaHei" panose="020B0503020204020204" pitchFamily="34" charset="-122"/>
                <a:ea typeface="Microsoft YaHei" panose="020B0503020204020204" pitchFamily="34" charset="-122"/>
              </a:rPr>
              <a:t>1V1</a:t>
            </a:r>
            <a:r>
              <a:rPr lang="zh-CN" sz="1000" b="1" i="0" strike="noStrike" spc="0">
                <a:ln/>
                <a:solidFill>
                  <a:srgbClr val="000000"/>
                </a:solidFill>
                <a:latin typeface="Microsoft YaHei" panose="020B0503020204020204" pitchFamily="34" charset="-122"/>
                <a:ea typeface="Microsoft YaHei" panose="020B0503020204020204" pitchFamily="34" charset="-122"/>
              </a:rPr>
              <a:t> 现实场景复原，即开即用。广泛应用于汽车、金融、地产、零售、文旅等行业</a:t>
            </a:r>
          </a:p>
        </p:txBody>
      </p:sp>
      <p:sp>
        <p:nvSpPr>
          <p:cNvPr id="94" name="矩形 93">
            <a:extLst>
              <a:ext uri="{FF2B5EF4-FFF2-40B4-BE49-F238E27FC236}">
                <a16:creationId xmlns:a16="http://schemas.microsoft.com/office/drawing/2014/main" id="{012A8736-20D8-968C-08DF-26FA17C595D1}"/>
              </a:ext>
            </a:extLst>
          </p:cNvPr>
          <p:cNvSpPr/>
          <p:nvPr/>
        </p:nvSpPr>
        <p:spPr>
          <a:xfrm>
            <a:off x="186801" y="1420790"/>
            <a:ext cx="2872452" cy="5170018"/>
          </a:xfrm>
          <a:prstGeom prst="rect">
            <a:avLst/>
          </a:prstGeom>
          <a:noFill/>
          <a:ln w="12700">
            <a:solidFill>
              <a:srgbClr val="000000"/>
            </a:solidFill>
            <a:prstDash val="solid"/>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95" name="圆角矩形 94">
            <a:extLst>
              <a:ext uri="{FF2B5EF4-FFF2-40B4-BE49-F238E27FC236}">
                <a16:creationId xmlns:a16="http://schemas.microsoft.com/office/drawing/2014/main" id="{72FC5AFE-05D4-7575-E68A-419CB17CBE9B}"/>
              </a:ext>
            </a:extLst>
          </p:cNvPr>
          <p:cNvSpPr/>
          <p:nvPr/>
        </p:nvSpPr>
        <p:spPr>
          <a:xfrm>
            <a:off x="340248" y="1298601"/>
            <a:ext cx="1033545" cy="275702"/>
          </a:xfrm>
          <a:prstGeom prst="roundRect">
            <a:avLst>
              <a:gd name="adj" fmla="val 50000"/>
            </a:avLst>
          </a:prstGeom>
          <a:solidFill>
            <a:srgbClr val="2741B1"/>
          </a:solidFill>
          <a:ln w="12700">
            <a:solidFill>
              <a:srgbClr val="5C5C5C"/>
            </a:solidFill>
            <a:prstDash val="solid"/>
          </a:ln>
        </p:spPr>
        <p:txBody>
          <a:bodyPr anchor="ctr"/>
          <a:lstStyle/>
          <a:p>
            <a:pPr marL="0" indent="0" algn="ctr" defTabSz="203200">
              <a:lnSpc>
                <a:spcPct val="130000"/>
              </a:lnSpc>
              <a:buNone/>
            </a:pPr>
            <a:r>
              <a:rPr lang="zh-CN" sz="1200" b="1" i="0" strike="noStrike" spc="0">
                <a:ln/>
                <a:solidFill>
                  <a:srgbClr val="FFFFFF"/>
                </a:solidFill>
                <a:latin typeface="Microsoft YaHei" panose="020B0503020204020204" pitchFamily="34" charset="-122"/>
                <a:ea typeface="Microsoft YaHei" panose="020B0503020204020204" pitchFamily="34" charset="-122"/>
              </a:rPr>
              <a:t>虚拟世界</a:t>
            </a:r>
          </a:p>
        </p:txBody>
      </p:sp>
      <p:pic>
        <p:nvPicPr>
          <p:cNvPr id="96" name="图片 95">
            <a:extLst>
              <a:ext uri="{FF2B5EF4-FFF2-40B4-BE49-F238E27FC236}">
                <a16:creationId xmlns:a16="http://schemas.microsoft.com/office/drawing/2014/main" id="{0C453766-6DC0-CEC7-678B-64C8DC092475}"/>
              </a:ext>
            </a:extLst>
          </p:cNvPr>
          <p:cNvPicPr>
            <a:picLocks noChangeAspect="1"/>
          </p:cNvPicPr>
          <p:nvPr/>
        </p:nvPicPr>
        <p:blipFill>
          <a:blip r:embed="rId33"/>
          <a:stretch/>
        </p:blipFill>
        <p:spPr>
          <a:xfrm>
            <a:off x="1977378" y="2882782"/>
            <a:ext cx="451381" cy="441288"/>
          </a:xfrm>
          <a:prstGeom prst="rect">
            <a:avLst/>
          </a:prstGeom>
        </p:spPr>
      </p:pic>
      <p:pic>
        <p:nvPicPr>
          <p:cNvPr id="97" name="图片 96">
            <a:extLst>
              <a:ext uri="{FF2B5EF4-FFF2-40B4-BE49-F238E27FC236}">
                <a16:creationId xmlns:a16="http://schemas.microsoft.com/office/drawing/2014/main" id="{204A2C17-EE8C-B336-A413-3ABE429AE169}"/>
              </a:ext>
            </a:extLst>
          </p:cNvPr>
          <p:cNvPicPr>
            <a:picLocks noChangeAspect="1"/>
          </p:cNvPicPr>
          <p:nvPr/>
        </p:nvPicPr>
        <p:blipFill>
          <a:blip r:embed="rId34"/>
          <a:stretch/>
        </p:blipFill>
        <p:spPr>
          <a:xfrm>
            <a:off x="359115" y="4059459"/>
            <a:ext cx="2604974" cy="1315436"/>
          </a:xfrm>
          <a:prstGeom prst="rect">
            <a:avLst/>
          </a:prstGeom>
        </p:spPr>
      </p:pic>
      <p:sp>
        <p:nvSpPr>
          <p:cNvPr id="98" name="文本框 97">
            <a:extLst>
              <a:ext uri="{FF2B5EF4-FFF2-40B4-BE49-F238E27FC236}">
                <a16:creationId xmlns:a16="http://schemas.microsoft.com/office/drawing/2014/main" id="{EADCDD21-6123-7EA7-0311-69C2A5C9CD25}"/>
              </a:ext>
            </a:extLst>
          </p:cNvPr>
          <p:cNvSpPr txBox="1"/>
          <p:nvPr/>
        </p:nvSpPr>
        <p:spPr>
          <a:xfrm>
            <a:off x="278205" y="1551225"/>
            <a:ext cx="3384550" cy="247650"/>
          </a:xfrm>
          <a:prstGeom prst="rect">
            <a:avLst/>
          </a:prstGeom>
          <a:ln w="12700">
            <a:prstDash val="solid"/>
          </a:ln>
        </p:spPr>
        <p:txBody>
          <a:bodyPr>
            <a:spAutoFit/>
          </a:bodyPr>
          <a:lstStyle/>
          <a:p>
            <a:pPr marL="0" indent="0" algn="l" defTabSz="101600">
              <a:lnSpc>
                <a:spcPct val="100000"/>
              </a:lnSpc>
              <a:buNone/>
            </a:pPr>
            <a:r>
              <a:rPr lang="zh-CN" sz="1000" b="1" i="0" strike="noStrike" spc="0">
                <a:ln/>
                <a:solidFill>
                  <a:srgbClr val="2049FF"/>
                </a:solidFill>
                <a:latin typeface="Microsoft YaHei" panose="020B0503020204020204" pitchFamily="34" charset="-122"/>
                <a:ea typeface="Microsoft YaHei" panose="020B0503020204020204" pitchFamily="34" charset="-122"/>
              </a:rPr>
              <a:t>适配云化应用超过3000款，支持100+虚拟世界</a:t>
            </a:r>
          </a:p>
        </p:txBody>
      </p:sp>
      <p:pic>
        <p:nvPicPr>
          <p:cNvPr id="99" name="图片 98">
            <a:extLst>
              <a:ext uri="{FF2B5EF4-FFF2-40B4-BE49-F238E27FC236}">
                <a16:creationId xmlns:a16="http://schemas.microsoft.com/office/drawing/2014/main" id="{D3622697-258A-7E53-9046-10BF7C9C3865}"/>
              </a:ext>
            </a:extLst>
          </p:cNvPr>
          <p:cNvPicPr>
            <a:picLocks noChangeAspect="1"/>
          </p:cNvPicPr>
          <p:nvPr/>
        </p:nvPicPr>
        <p:blipFill>
          <a:blip r:embed="rId35"/>
          <a:stretch/>
        </p:blipFill>
        <p:spPr>
          <a:xfrm>
            <a:off x="3498350" y="5120815"/>
            <a:ext cx="1407660" cy="981726"/>
          </a:xfrm>
          <a:prstGeom prst="rect">
            <a:avLst/>
          </a:prstGeom>
        </p:spPr>
      </p:pic>
      <p:pic>
        <p:nvPicPr>
          <p:cNvPr id="100" name="图片 99">
            <a:extLst>
              <a:ext uri="{FF2B5EF4-FFF2-40B4-BE49-F238E27FC236}">
                <a16:creationId xmlns:a16="http://schemas.microsoft.com/office/drawing/2014/main" id="{2D2AD17A-81DE-5C5F-E3A2-59919D7428E9}"/>
              </a:ext>
            </a:extLst>
          </p:cNvPr>
          <p:cNvPicPr>
            <a:picLocks noChangeAspect="1"/>
          </p:cNvPicPr>
          <p:nvPr/>
        </p:nvPicPr>
        <p:blipFill>
          <a:blip r:embed="rId36"/>
          <a:stretch/>
        </p:blipFill>
        <p:spPr>
          <a:xfrm>
            <a:off x="5151555" y="5126774"/>
            <a:ext cx="1543520" cy="916294"/>
          </a:xfrm>
          <a:prstGeom prst="rect">
            <a:avLst/>
          </a:prstGeom>
        </p:spPr>
      </p:pic>
      <p:pic>
        <p:nvPicPr>
          <p:cNvPr id="101" name="图片 100">
            <a:extLst>
              <a:ext uri="{FF2B5EF4-FFF2-40B4-BE49-F238E27FC236}">
                <a16:creationId xmlns:a16="http://schemas.microsoft.com/office/drawing/2014/main" id="{787E6972-9147-8FDD-232C-DC34B818829B}"/>
              </a:ext>
            </a:extLst>
          </p:cNvPr>
          <p:cNvPicPr>
            <a:picLocks noChangeAspect="1"/>
          </p:cNvPicPr>
          <p:nvPr/>
        </p:nvPicPr>
        <p:blipFill>
          <a:blip r:embed="rId37"/>
          <a:stretch/>
        </p:blipFill>
        <p:spPr>
          <a:xfrm>
            <a:off x="3498350" y="2450738"/>
            <a:ext cx="1490173" cy="814172"/>
          </a:xfrm>
          <a:prstGeom prst="roundRect">
            <a:avLst/>
          </a:prstGeom>
        </p:spPr>
      </p:pic>
      <p:pic>
        <p:nvPicPr>
          <p:cNvPr id="102" name="图片 101">
            <a:extLst>
              <a:ext uri="{FF2B5EF4-FFF2-40B4-BE49-F238E27FC236}">
                <a16:creationId xmlns:a16="http://schemas.microsoft.com/office/drawing/2014/main" id="{EA5675B6-871F-5805-9244-A303A21D7FD9}"/>
              </a:ext>
            </a:extLst>
          </p:cNvPr>
          <p:cNvPicPr>
            <a:picLocks noChangeAspect="1"/>
          </p:cNvPicPr>
          <p:nvPr/>
        </p:nvPicPr>
        <p:blipFill>
          <a:blip r:embed="rId38"/>
          <a:stretch/>
        </p:blipFill>
        <p:spPr>
          <a:xfrm>
            <a:off x="5105146" y="2450738"/>
            <a:ext cx="1366459" cy="814172"/>
          </a:xfrm>
          <a:prstGeom prst="roundRect">
            <a:avLst/>
          </a:prstGeom>
        </p:spPr>
      </p:pic>
    </p:spTree>
    <p:extLst>
      <p:ext uri="{BB962C8B-B14F-4D97-AF65-F5344CB8AC3E}">
        <p14:creationId xmlns:p14="http://schemas.microsoft.com/office/powerpoint/2010/main" val="1643215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473740" y="252899"/>
            <a:ext cx="11176000" cy="698500"/>
          </a:xfrm>
          <a:prstGeom prst="rect">
            <a:avLst/>
          </a:prstGeom>
          <a:noFill/>
        </p:spPr>
        <p:txBody>
          <a:bodyPr wrap="square">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l" defTabSz="901700"/>
            <a:r>
              <a:rPr lang="zh-CN" sz="2000" dirty="0">
                <a:solidFill>
                  <a:srgbClr val="000000"/>
                </a:solidFill>
                <a:latin typeface="Microsoft YaHei"/>
                <a:ea typeface="Microsoft YaHei"/>
              </a:rPr>
              <a:t>大数据：</a:t>
            </a:r>
            <a:r>
              <a:rPr lang="zh-CN" sz="2000" dirty="0">
                <a:solidFill>
                  <a:srgbClr val="000000"/>
                </a:solidFill>
                <a:highlight>
                  <a:srgbClr val="FFFFFF"/>
                </a:highlight>
                <a:latin typeface="Microsoft YaHei"/>
                <a:ea typeface="Microsoft YaHei"/>
              </a:rPr>
              <a:t>从基础引擎、数据治理到应用分析，完整的云原生大数据产品矩阵，支持1:1私有化复刻
</a:t>
            </a:r>
          </a:p>
        </p:txBody>
      </p:sp>
      <p:pic>
        <p:nvPicPr>
          <p:cNvPr id="14" name="image1.png"/>
          <p:cNvPicPr>
            <a:picLocks noChangeAspect="1" noChangeArrowheads="1"/>
          </p:cNvPicPr>
          <p:nvPr/>
        </p:nvPicPr>
        <p:blipFill>
          <a:blip r:embed="rId3"/>
          <a:stretch/>
        </p:blipFill>
        <p:spPr>
          <a:xfrm>
            <a:off x="11284357" y="303083"/>
            <a:ext cx="439859" cy="439859"/>
          </a:xfrm>
          <a:prstGeom prst="rect">
            <a:avLst/>
          </a:prstGeom>
          <a:noFill/>
          <a:ln>
            <a:noFill/>
          </a:ln>
        </p:spPr>
      </p:pic>
      <p:sp>
        <p:nvSpPr>
          <p:cNvPr id="2" name="矩形 1"/>
          <p:cNvSpPr/>
          <p:nvPr/>
        </p:nvSpPr>
        <p:spPr>
          <a:xfrm>
            <a:off x="473740" y="994410"/>
            <a:ext cx="11174173" cy="2720340"/>
          </a:xfrm>
          <a:prstGeom prst="rect">
            <a:avLst/>
          </a:prstGeom>
          <a:noFill/>
          <a:ln w="25400" cap="flat" cmpd="sng">
            <a:solidFill>
              <a:schemeClr val="accent1">
                <a:shade val="50000"/>
              </a:schemeClr>
            </a:solidFill>
            <a:prstDash val="solid"/>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endParaRPr lang="zh-CN">
              <a:solidFill>
                <a:srgbClr val="FFFFFF"/>
              </a:solidFill>
              <a:latin typeface="Microsoft YaHei"/>
              <a:ea typeface="Microsoft YaHei"/>
            </a:endParaRPr>
          </a:p>
        </p:txBody>
      </p:sp>
      <p:sp>
        <p:nvSpPr>
          <p:cNvPr id="29" name="矩形 28"/>
          <p:cNvSpPr/>
          <p:nvPr/>
        </p:nvSpPr>
        <p:spPr>
          <a:xfrm>
            <a:off x="475886" y="3855197"/>
            <a:ext cx="4816549" cy="2720340"/>
          </a:xfrm>
          <a:prstGeom prst="rect">
            <a:avLst/>
          </a:prstGeom>
          <a:noFill/>
          <a:ln w="25400" cap="flat" cmpd="sng">
            <a:solidFill>
              <a:schemeClr val="accent1">
                <a:shade val="50000"/>
              </a:schemeClr>
            </a:solidFill>
            <a:prstDash val="solid"/>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endParaRPr lang="zh-CN">
              <a:solidFill>
                <a:srgbClr val="FFFFFF"/>
              </a:solidFill>
              <a:latin typeface="Microsoft YaHei"/>
              <a:ea typeface="Microsoft YaHei"/>
            </a:endParaRPr>
          </a:p>
        </p:txBody>
      </p:sp>
      <p:sp>
        <p:nvSpPr>
          <p:cNvPr id="30" name="矩形 29"/>
          <p:cNvSpPr/>
          <p:nvPr/>
        </p:nvSpPr>
        <p:spPr>
          <a:xfrm>
            <a:off x="5490984" y="3857509"/>
            <a:ext cx="6156928" cy="2720340"/>
          </a:xfrm>
          <a:prstGeom prst="rect">
            <a:avLst/>
          </a:prstGeom>
          <a:noFill/>
          <a:ln w="25400" cap="flat" cmpd="sng">
            <a:solidFill>
              <a:schemeClr val="accent1">
                <a:shade val="50000"/>
              </a:schemeClr>
            </a:solidFill>
            <a:prstDash val="solid"/>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endParaRPr lang="zh-CN">
              <a:solidFill>
                <a:srgbClr val="FFFFFF"/>
              </a:solidFill>
              <a:latin typeface="Microsoft YaHei"/>
              <a:ea typeface="Microsoft YaHei"/>
            </a:endParaRPr>
          </a:p>
        </p:txBody>
      </p:sp>
      <p:sp>
        <p:nvSpPr>
          <p:cNvPr id="31" name="文本框 30"/>
          <p:cNvSpPr txBox="1"/>
          <p:nvPr/>
        </p:nvSpPr>
        <p:spPr>
          <a:xfrm>
            <a:off x="1388066" y="5431722"/>
            <a:ext cx="1134403" cy="634034"/>
          </a:xfrm>
        </p:spPr>
        <p:txBody>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r>
              <a:rPr lang="en-US" sz="1400">
                <a:solidFill>
                  <a:srgbClr val="FFFFFF"/>
                </a:solidFill>
                <a:latin typeface="Microsoft YaHei"/>
              </a:rPr>
              <a:t>30+</a:t>
            </a:r>
            <a:r>
              <a:rPr lang="zh-CN" sz="1400">
                <a:solidFill>
                  <a:srgbClr val="FFFFFF"/>
                </a:solidFill>
                <a:ea typeface="Microsoft YaHei"/>
              </a:rPr>
              <a:t>地域</a:t>
            </a:r>
          </a:p>
          <a:p>
            <a:pPr algn="ctr"/>
            <a:r>
              <a:rPr lang="en-US" sz="1400">
                <a:solidFill>
                  <a:srgbClr val="FFFFFF"/>
                </a:solidFill>
                <a:latin typeface="Microsoft YaHei"/>
              </a:rPr>
              <a:t>40+</a:t>
            </a:r>
            <a:r>
              <a:rPr lang="zh-CN" sz="1400">
                <a:solidFill>
                  <a:srgbClr val="FFFFFF"/>
                </a:solidFill>
                <a:ea typeface="Microsoft YaHei"/>
              </a:rPr>
              <a:t>可用区</a:t>
            </a:r>
          </a:p>
        </p:txBody>
      </p:sp>
      <p:sp>
        <p:nvSpPr>
          <p:cNvPr id="32" name="文本框 31"/>
          <p:cNvSpPr txBox="1"/>
          <p:nvPr/>
        </p:nvSpPr>
        <p:spPr>
          <a:xfrm>
            <a:off x="5490984" y="4184347"/>
            <a:ext cx="7150100" cy="2368021"/>
          </a:xfrm>
          <a:prstGeom prst="rect">
            <a:avLst/>
          </a:prstGeom>
          <a:ln w="12700">
            <a:prstDash val="solid"/>
          </a:ln>
        </p:spPr>
        <p:txBody>
          <a:bodyPr>
            <a:spAutoFit/>
          </a:bodyPr>
          <a:lstStyle/>
          <a:p>
            <a:pPr algn="l">
              <a:lnSpc>
                <a:spcPct val="150000"/>
              </a:lnSpc>
            </a:pPr>
            <a:r>
              <a:rPr lang="zh-CN" sz="1400" b="1" dirty="0">
                <a:solidFill>
                  <a:schemeClr val="tx1"/>
                </a:solidFill>
                <a:latin typeface="Microsoft YaHei" panose="020B0503020204020204" pitchFamily="34" charset="-122"/>
                <a:ea typeface="Microsoft YaHei" panose="020B0503020204020204" pitchFamily="34" charset="-122"/>
              </a:rPr>
              <a:t>夯实基础：</a:t>
            </a:r>
          </a:p>
          <a:p>
            <a:pPr algn="l">
              <a:lnSpc>
                <a:spcPct val="150000"/>
              </a:lnSpc>
            </a:pPr>
            <a:r>
              <a:rPr lang="en-US" sz="1200" b="1" dirty="0">
                <a:solidFill>
                  <a:schemeClr val="tx1"/>
                </a:solidFill>
                <a:latin typeface="Microsoft YaHei" panose="020B0503020204020204" pitchFamily="34" charset="-122"/>
                <a:ea typeface="Microsoft YaHei" panose="020B0503020204020204" pitchFamily="34" charset="-122"/>
              </a:rPr>
              <a:t> - </a:t>
            </a:r>
            <a:r>
              <a:rPr lang="zh-CN" sz="1200" b="1" dirty="0">
                <a:solidFill>
                  <a:schemeClr val="tx1"/>
                </a:solidFill>
                <a:latin typeface="Microsoft YaHei" panose="020B0503020204020204" pitchFamily="34" charset="-122"/>
                <a:ea typeface="Microsoft YaHei" panose="020B0503020204020204" pitchFamily="34" charset="-122"/>
              </a:rPr>
              <a:t>EMR平台容器化：</a:t>
            </a:r>
            <a:r>
              <a:rPr lang="zh-CN" sz="1200" b="0" dirty="0">
                <a:solidFill>
                  <a:schemeClr val="tx1"/>
                </a:solidFill>
                <a:latin typeface="Microsoft YaHei" panose="020B0503020204020204" pitchFamily="34" charset="-122"/>
                <a:ea typeface="Microsoft YaHei" panose="020B0503020204020204" pitchFamily="34" charset="-122"/>
              </a:rPr>
              <a:t>构建基于</a:t>
            </a:r>
            <a:r>
              <a:rPr lang="zh-CN" sz="1200" dirty="0">
                <a:solidFill>
                  <a:srgbClr val="0060FF"/>
                </a:solidFill>
                <a:latin typeface="Microsoft YaHei" panose="020B0503020204020204" pitchFamily="34" charset="-122"/>
                <a:ea typeface="Microsoft YaHei" panose="020B0503020204020204" pitchFamily="34" charset="-122"/>
              </a:rPr>
              <a:t>全容器</a:t>
            </a:r>
            <a:r>
              <a:rPr lang="zh-CN" sz="1200" b="0" dirty="0">
                <a:solidFill>
                  <a:schemeClr val="tx1"/>
                </a:solidFill>
                <a:latin typeface="Microsoft YaHei" panose="020B0503020204020204" pitchFamily="34" charset="-122"/>
                <a:ea typeface="Microsoft YaHei" panose="020B0503020204020204" pitchFamily="34" charset="-122"/>
              </a:rPr>
              <a:t>的管理</a:t>
            </a:r>
            <a:r>
              <a:rPr lang="zh-CN" altLang="en-US" sz="1200" b="0" dirty="0">
                <a:solidFill>
                  <a:schemeClr val="tx1"/>
                </a:solidFill>
                <a:latin typeface="Microsoft YaHei" panose="020B0503020204020204" pitchFamily="34" charset="-122"/>
                <a:ea typeface="Microsoft YaHei" panose="020B0503020204020204" pitchFamily="34" charset="-122"/>
              </a:rPr>
              <a:t>，</a:t>
            </a:r>
            <a:r>
              <a:rPr lang="zh-CN" sz="1200" b="0" dirty="0">
                <a:solidFill>
                  <a:schemeClr val="tx1"/>
                </a:solidFill>
                <a:latin typeface="Microsoft YaHei" panose="020B0503020204020204" pitchFamily="34" charset="-122"/>
                <a:ea typeface="Microsoft YaHei" panose="020B0503020204020204" pitchFamily="34" charset="-122"/>
              </a:rPr>
              <a:t>增强基于容器的</a:t>
            </a:r>
            <a:r>
              <a:rPr lang="zh-CN" altLang="en-US" sz="1200" b="0" dirty="0">
                <a:solidFill>
                  <a:schemeClr val="tx1"/>
                </a:solidFill>
                <a:latin typeface="Microsoft YaHei" panose="020B0503020204020204" pitchFamily="34" charset="-122"/>
                <a:ea typeface="Microsoft YaHei" panose="020B0503020204020204" pitchFamily="34" charset="-122"/>
              </a:rPr>
              <a:t>产品</a:t>
            </a:r>
            <a:r>
              <a:rPr lang="zh-CN" sz="1200" b="0" dirty="0">
                <a:solidFill>
                  <a:schemeClr val="tx1"/>
                </a:solidFill>
                <a:latin typeface="Microsoft YaHei" panose="020B0503020204020204" pitchFamily="34" charset="-122"/>
                <a:ea typeface="Microsoft YaHei" panose="020B0503020204020204" pitchFamily="34" charset="-122"/>
              </a:rPr>
              <a:t>能力。</a:t>
            </a:r>
          </a:p>
          <a:p>
            <a:pPr algn="l">
              <a:lnSpc>
                <a:spcPct val="150000"/>
              </a:lnSpc>
            </a:pPr>
            <a:r>
              <a:rPr lang="en-US" sz="1200" b="0" dirty="0">
                <a:solidFill>
                  <a:schemeClr val="tx1"/>
                </a:solidFill>
                <a:latin typeface="Microsoft YaHei" panose="020B0503020204020204" pitchFamily="34" charset="-122"/>
                <a:ea typeface="Microsoft YaHei" panose="020B0503020204020204" pitchFamily="34" charset="-122"/>
              </a:rPr>
              <a:t> - </a:t>
            </a:r>
            <a:r>
              <a:rPr lang="zh-CN" sz="1200" b="1" dirty="0">
                <a:solidFill>
                  <a:schemeClr val="tx1"/>
                </a:solidFill>
                <a:latin typeface="Microsoft YaHei" panose="020B0503020204020204" pitchFamily="34" charset="-122"/>
                <a:ea typeface="Microsoft YaHei" panose="020B0503020204020204" pitchFamily="34" charset="-122"/>
              </a:rPr>
              <a:t>ES自研突破：</a:t>
            </a:r>
            <a:r>
              <a:rPr lang="zh-CN" sz="1200" b="0" dirty="0">
                <a:solidFill>
                  <a:schemeClr val="tx1"/>
                </a:solidFill>
                <a:latin typeface="Microsoft YaHei" panose="020B0503020204020204" pitchFamily="34" charset="-122"/>
                <a:ea typeface="Microsoft YaHei" panose="020B0503020204020204" pitchFamily="34" charset="-122"/>
              </a:rPr>
              <a:t>打造ES</a:t>
            </a:r>
            <a:r>
              <a:rPr lang="zh-CN" sz="1200" dirty="0">
                <a:solidFill>
                  <a:srgbClr val="0060FF"/>
                </a:solidFill>
                <a:latin typeface="Microsoft YaHei" panose="020B0503020204020204" pitchFamily="34" charset="-122"/>
                <a:ea typeface="Microsoft YaHei" panose="020B0503020204020204" pitchFamily="34" charset="-122"/>
              </a:rPr>
              <a:t>自研内核</a:t>
            </a:r>
            <a:r>
              <a:rPr lang="zh-CN" sz="1200" b="0" dirty="0">
                <a:solidFill>
                  <a:schemeClr val="tx1"/>
                </a:solidFill>
                <a:latin typeface="Microsoft YaHei" panose="020B0503020204020204" pitchFamily="34" charset="-122"/>
                <a:ea typeface="Microsoft YaHei" panose="020B0503020204020204" pitchFamily="34" charset="-122"/>
              </a:rPr>
              <a:t>，实现存算分离及读写分离，集群降本40%+。</a:t>
            </a:r>
          </a:p>
          <a:p>
            <a:pPr algn="l">
              <a:lnSpc>
                <a:spcPct val="150000"/>
              </a:lnSpc>
            </a:pPr>
            <a:r>
              <a:rPr lang="en-US" sz="1200" b="0" dirty="0">
                <a:solidFill>
                  <a:schemeClr val="tx1"/>
                </a:solidFill>
                <a:latin typeface="Microsoft YaHei" panose="020B0503020204020204" pitchFamily="34" charset="-122"/>
                <a:ea typeface="Microsoft YaHei" panose="020B0503020204020204" pitchFamily="34" charset="-122"/>
              </a:rPr>
              <a:t> </a:t>
            </a:r>
            <a:r>
              <a:rPr lang="zh-CN" sz="1200" b="1" dirty="0">
                <a:solidFill>
                  <a:schemeClr val="tx1"/>
                </a:solidFill>
                <a:latin typeface="Microsoft YaHei" panose="020B0503020204020204" pitchFamily="34" charset="-122"/>
                <a:ea typeface="Microsoft YaHei" panose="020B0503020204020204" pitchFamily="34" charset="-122"/>
              </a:rPr>
              <a:t>- 自研云原生实时数仓：</a:t>
            </a:r>
            <a:r>
              <a:rPr lang="zh-CN" sz="1200" b="1" dirty="0">
                <a:solidFill>
                  <a:srgbClr val="0060FF"/>
                </a:solidFill>
                <a:latin typeface="Microsoft YaHei" panose="020B0503020204020204" pitchFamily="34" charset="-122"/>
                <a:ea typeface="Microsoft YaHei" panose="020B0503020204020204" pitchFamily="34" charset="-122"/>
              </a:rPr>
              <a:t>存储与计算分离</a:t>
            </a:r>
            <a:r>
              <a:rPr lang="zh-CN" sz="1200" b="0" dirty="0">
                <a:solidFill>
                  <a:schemeClr val="tx1"/>
                </a:solidFill>
                <a:latin typeface="Microsoft YaHei" panose="020B0503020204020204" pitchFamily="34" charset="-122"/>
                <a:ea typeface="Microsoft YaHei" panose="020B0503020204020204" pitchFamily="34" charset="-122"/>
              </a:rPr>
              <a:t>、湖仓融合、离在线一体化、MySQL生态兼容</a:t>
            </a:r>
          </a:p>
          <a:p>
            <a:pPr algn="l">
              <a:lnSpc>
                <a:spcPct val="150000"/>
              </a:lnSpc>
            </a:pPr>
            <a:r>
              <a:rPr lang="zh-CN" sz="1400" dirty="0">
                <a:solidFill>
                  <a:schemeClr val="tx1"/>
                </a:solidFill>
                <a:latin typeface="Microsoft YaHei" panose="020B0503020204020204" pitchFamily="34" charset="-122"/>
                <a:ea typeface="Microsoft YaHei" panose="020B0503020204020204" pitchFamily="34" charset="-122"/>
              </a:rPr>
              <a:t>强化大数据产品间联动（WeData）：</a:t>
            </a:r>
          </a:p>
          <a:p>
            <a:pPr algn="l">
              <a:lnSpc>
                <a:spcPct val="150000"/>
              </a:lnSpc>
            </a:pPr>
            <a:r>
              <a:rPr lang="en-US" sz="1200" b="0" i="0" strike="noStrike" spc="0" dirty="0">
                <a:ln/>
                <a:solidFill>
                  <a:schemeClr val="tx1"/>
                </a:solidFill>
                <a:latin typeface="Microsoft YaHei" panose="020B0503020204020204" pitchFamily="34" charset="-122"/>
                <a:ea typeface="Microsoft YaHei" panose="020B0503020204020204" pitchFamily="34" charset="-122"/>
              </a:rPr>
              <a:t>- </a:t>
            </a:r>
            <a:r>
              <a:rPr lang="zh-CN" sz="1200" b="0" i="0" strike="noStrike" spc="0" dirty="0">
                <a:ln/>
                <a:solidFill>
                  <a:schemeClr val="tx1"/>
                </a:solidFill>
                <a:latin typeface="Microsoft YaHei" panose="020B0503020204020204" pitchFamily="34" charset="-122"/>
                <a:ea typeface="Microsoft YaHei" panose="020B0503020204020204" pitchFamily="34" charset="-122"/>
              </a:rPr>
              <a:t>数据集成、开发、治理全链路能力</a:t>
            </a:r>
          </a:p>
          <a:p>
            <a:pPr algn="l">
              <a:lnSpc>
                <a:spcPct val="150000"/>
              </a:lnSpc>
            </a:pPr>
            <a:r>
              <a:rPr lang="en-US" sz="1200" b="0" i="0" strike="noStrike" spc="0" dirty="0">
                <a:ln/>
                <a:solidFill>
                  <a:schemeClr val="tx1"/>
                </a:solidFill>
                <a:latin typeface="Microsoft YaHei" panose="020B0503020204020204" pitchFamily="34" charset="-122"/>
                <a:ea typeface="Microsoft YaHei" panose="020B0503020204020204" pitchFamily="34" charset="-122"/>
              </a:rPr>
              <a:t>- </a:t>
            </a:r>
            <a:r>
              <a:rPr lang="zh-CN" sz="1200" b="0" i="0" strike="noStrike" spc="0" dirty="0">
                <a:ln/>
                <a:solidFill>
                  <a:schemeClr val="tx1"/>
                </a:solidFill>
                <a:latin typeface="Microsoft YaHei" panose="020B0503020204020204" pitchFamily="34" charset="-122"/>
                <a:ea typeface="Microsoft YaHei" panose="020B0503020204020204" pitchFamily="34" charset="-122"/>
              </a:rPr>
              <a:t>轻量化全托管、与大数据基础引擎有效结合和联动，开箱即用</a:t>
            </a:r>
          </a:p>
          <a:p>
            <a:pPr algn="l">
              <a:lnSpc>
                <a:spcPct val="150000"/>
              </a:lnSpc>
            </a:pPr>
            <a:r>
              <a:rPr lang="en-US" sz="1200" b="0" i="0" strike="noStrike" spc="0" dirty="0">
                <a:ln/>
                <a:solidFill>
                  <a:schemeClr val="tx1"/>
                </a:solidFill>
                <a:latin typeface="Microsoft YaHei" panose="020B0503020204020204" pitchFamily="34" charset="-122"/>
                <a:ea typeface="Microsoft YaHei" panose="020B0503020204020204" pitchFamily="34" charset="-122"/>
              </a:rPr>
              <a:t>- </a:t>
            </a:r>
            <a:r>
              <a:rPr lang="zh-CN" sz="1200" b="0" i="0" strike="noStrike" spc="0" dirty="0">
                <a:ln/>
                <a:solidFill>
                  <a:schemeClr val="tx1"/>
                </a:solidFill>
                <a:latin typeface="Microsoft YaHei" panose="020B0503020204020204" pitchFamily="34" charset="-122"/>
                <a:ea typeface="Microsoft YaHei" panose="020B0503020204020204" pitchFamily="34" charset="-122"/>
              </a:rPr>
              <a:t>数仓模板即设计，缩短数仓建设周期至天级</a:t>
            </a:r>
          </a:p>
        </p:txBody>
      </p:sp>
      <p:pic>
        <p:nvPicPr>
          <p:cNvPr id="33" name="图片 32"/>
          <p:cNvPicPr>
            <a:picLocks noChangeAspect="1"/>
          </p:cNvPicPr>
          <p:nvPr/>
        </p:nvPicPr>
        <p:blipFill>
          <a:blip r:embed="rId4"/>
          <a:stretch/>
        </p:blipFill>
        <p:spPr>
          <a:xfrm>
            <a:off x="1037641" y="1236919"/>
            <a:ext cx="2606101" cy="1480422"/>
          </a:xfrm>
          <a:prstGeom prst="rect">
            <a:avLst/>
          </a:prstGeom>
        </p:spPr>
      </p:pic>
      <p:pic>
        <p:nvPicPr>
          <p:cNvPr id="34" name="图片 33"/>
          <p:cNvPicPr>
            <a:picLocks noChangeAspect="1"/>
          </p:cNvPicPr>
          <p:nvPr/>
        </p:nvPicPr>
        <p:blipFill>
          <a:blip r:embed="rId5"/>
          <a:stretch/>
        </p:blipFill>
        <p:spPr>
          <a:xfrm>
            <a:off x="4555409" y="1236919"/>
            <a:ext cx="2658245" cy="1480422"/>
          </a:xfrm>
          <a:prstGeom prst="rect">
            <a:avLst/>
          </a:prstGeom>
        </p:spPr>
      </p:pic>
      <p:pic>
        <p:nvPicPr>
          <p:cNvPr id="35" name="图片 34"/>
          <p:cNvPicPr>
            <a:picLocks noChangeAspect="1"/>
          </p:cNvPicPr>
          <p:nvPr/>
        </p:nvPicPr>
        <p:blipFill>
          <a:blip r:embed="rId6"/>
          <a:stretch/>
        </p:blipFill>
        <p:spPr>
          <a:xfrm>
            <a:off x="8100090" y="1236919"/>
            <a:ext cx="2622626" cy="1480422"/>
          </a:xfrm>
          <a:prstGeom prst="rect">
            <a:avLst/>
          </a:prstGeom>
        </p:spPr>
      </p:pic>
      <p:sp>
        <p:nvSpPr>
          <p:cNvPr id="36" name="文本框 35"/>
          <p:cNvSpPr txBox="1"/>
          <p:nvPr/>
        </p:nvSpPr>
        <p:spPr>
          <a:xfrm>
            <a:off x="760164" y="2761102"/>
            <a:ext cx="3080438" cy="319608"/>
          </a:xfrm>
        </p:spPr>
        <p:txBody>
          <a:bodyPr/>
          <a:lstStyle/>
          <a:p>
            <a:r>
              <a:rPr lang="zh-CN" dirty="0">
                <a:solidFill>
                  <a:srgbClr val="0060FF"/>
                </a:solidFill>
                <a:highlight>
                  <a:srgbClr val="FFFFFF"/>
                </a:highlight>
                <a:latin typeface="TencentSansW7"/>
                <a:ea typeface="TencentSansW7"/>
              </a:rPr>
              <a:t>业界领先大数据技术贡献
</a:t>
            </a:r>
          </a:p>
          <a:p>
            <a:endParaRPr lang="zh-CN" dirty="0">
              <a:solidFill>
                <a:srgbClr val="0060FF"/>
              </a:solidFill>
              <a:highlight>
                <a:srgbClr val="FFFFFF"/>
              </a:highlight>
              <a:latin typeface="TencentSansW7"/>
              <a:ea typeface="TencentSansW7"/>
            </a:endParaRPr>
          </a:p>
        </p:txBody>
      </p:sp>
      <p:sp>
        <p:nvSpPr>
          <p:cNvPr id="37" name="文本框 36"/>
          <p:cNvSpPr txBox="1"/>
          <p:nvPr/>
        </p:nvSpPr>
        <p:spPr>
          <a:xfrm>
            <a:off x="4344312" y="2736391"/>
            <a:ext cx="3080438" cy="319608"/>
          </a:xfrm>
        </p:spPr>
        <p:txBody>
          <a:bodyPr/>
          <a:lstStyle/>
          <a:p>
            <a:r>
              <a:rPr lang="zh-CN" dirty="0">
                <a:solidFill>
                  <a:srgbClr val="0060FF"/>
                </a:solidFill>
                <a:highlight>
                  <a:srgbClr val="FFFFFF"/>
                </a:highlight>
                <a:latin typeface="TencentSansW7"/>
                <a:ea typeface="TencentSansW7"/>
              </a:rPr>
              <a:t>千万核大数据平台运营
</a:t>
            </a:r>
          </a:p>
          <a:p>
            <a:endParaRPr lang="zh-CN" dirty="0">
              <a:solidFill>
                <a:srgbClr val="0060FF"/>
              </a:solidFill>
              <a:highlight>
                <a:srgbClr val="FFFFFF"/>
              </a:highlight>
              <a:latin typeface="TencentSansW7"/>
              <a:ea typeface="TencentSansW7"/>
            </a:endParaRPr>
          </a:p>
        </p:txBody>
      </p:sp>
      <p:sp>
        <p:nvSpPr>
          <p:cNvPr id="38" name="文本框 37"/>
          <p:cNvSpPr txBox="1"/>
          <p:nvPr/>
        </p:nvSpPr>
        <p:spPr>
          <a:xfrm>
            <a:off x="7871184" y="2736391"/>
            <a:ext cx="3080438" cy="319608"/>
          </a:xfrm>
        </p:spPr>
        <p:txBody>
          <a:bodyPr/>
          <a:lstStyle/>
          <a:p>
            <a:r>
              <a:rPr lang="zh-CN">
                <a:solidFill>
                  <a:srgbClr val="0060FF"/>
                </a:solidFill>
                <a:highlight>
                  <a:srgbClr val="FFFFFF"/>
                </a:highlight>
                <a:latin typeface="TencentSansW7"/>
                <a:ea typeface="TencentSansW7"/>
              </a:rPr>
              <a:t>大数据应用全场景化覆盖
</a:t>
            </a:r>
          </a:p>
          <a:p>
            <a:endParaRPr lang="zh-CN">
              <a:solidFill>
                <a:srgbClr val="0060FF"/>
              </a:solidFill>
              <a:highlight>
                <a:srgbClr val="FFFFFF"/>
              </a:highlight>
              <a:latin typeface="TencentSansW7"/>
              <a:ea typeface="TencentSansW7"/>
            </a:endParaRPr>
          </a:p>
        </p:txBody>
      </p:sp>
      <p:sp>
        <p:nvSpPr>
          <p:cNvPr id="39" name="文本框 38"/>
          <p:cNvSpPr txBox="1"/>
          <p:nvPr/>
        </p:nvSpPr>
        <p:spPr>
          <a:xfrm>
            <a:off x="807164" y="3080711"/>
            <a:ext cx="3079750" cy="457200"/>
          </a:xfrm>
          <a:prstGeom prst="rect">
            <a:avLst/>
          </a:prstGeom>
          <a:ln w="12700">
            <a:prstDash val="solid"/>
          </a:ln>
        </p:spPr>
        <p:txBody>
          <a:bodyPr>
            <a:spAutoFit/>
          </a:bodyPr>
          <a:lstStyle/>
          <a:p>
            <a:r>
              <a:rPr lang="en-US" sz="1200" dirty="0">
                <a:solidFill>
                  <a:srgbClr val="000000"/>
                </a:solidFill>
                <a:highlight>
                  <a:srgbClr val="FFFFFF"/>
                </a:highlight>
                <a:latin typeface="TencentSansW7"/>
                <a:ea typeface="TencentSansW7"/>
              </a:rPr>
              <a:t>S</a:t>
            </a:r>
            <a:r>
              <a:rPr lang="zh-CN" sz="1200" dirty="0">
                <a:solidFill>
                  <a:srgbClr val="000000"/>
                </a:solidFill>
                <a:highlight>
                  <a:srgbClr val="FFFFFF"/>
                </a:highlight>
                <a:latin typeface="TencentSansW7"/>
                <a:ea typeface="TencentSansW7"/>
              </a:rPr>
              <a:t>ortBenchmark性能冠军 </a:t>
            </a:r>
            <a:endParaRPr lang="en-US" altLang="zh-CN" sz="1200" dirty="0">
              <a:solidFill>
                <a:srgbClr val="000000"/>
              </a:solidFill>
              <a:highlight>
                <a:srgbClr val="FFFFFF"/>
              </a:highlight>
              <a:latin typeface="TencentSansW7"/>
              <a:ea typeface="TencentSansW7"/>
            </a:endParaRPr>
          </a:p>
          <a:p>
            <a:r>
              <a:rPr lang="zh-CN" sz="1200" dirty="0">
                <a:solidFill>
                  <a:srgbClr val="000000"/>
                </a:solidFill>
                <a:highlight>
                  <a:srgbClr val="FFFFFF"/>
                </a:highlight>
                <a:latin typeface="TencentSansW7"/>
                <a:ea typeface="TencentSansW7"/>
              </a:rPr>
              <a:t>近百技术贡献者 数百万代码贡献</a:t>
            </a:r>
          </a:p>
        </p:txBody>
      </p:sp>
      <p:sp>
        <p:nvSpPr>
          <p:cNvPr id="40" name="文本框 39"/>
          <p:cNvSpPr txBox="1"/>
          <p:nvPr/>
        </p:nvSpPr>
        <p:spPr>
          <a:xfrm>
            <a:off x="4420550" y="3094099"/>
            <a:ext cx="3079750" cy="692497"/>
          </a:xfrm>
          <a:prstGeom prst="rect">
            <a:avLst/>
          </a:prstGeom>
          <a:ln w="12700">
            <a:prstDash val="solid"/>
          </a:ln>
        </p:spPr>
        <p:txBody>
          <a:bodyPr>
            <a:spAutoFit/>
          </a:bodyPr>
          <a:lstStyle/>
          <a:p>
            <a:pPr marL="0" indent="0" algn="ctr" defTabSz="203200">
              <a:lnSpc>
                <a:spcPct val="100000"/>
              </a:lnSpc>
              <a:buNone/>
            </a:pPr>
            <a:r>
              <a:rPr lang="zh-CN" sz="1200" strike="noStrike" spc="0">
                <a:ln/>
                <a:solidFill>
                  <a:srgbClr val="000000"/>
                </a:solidFill>
                <a:highlight>
                  <a:srgbClr val="FFFFFF"/>
                </a:highlight>
                <a:latin typeface="TencentSansW7"/>
                <a:ea typeface="TencentSansW7"/>
              </a:rPr>
              <a:t>大规模运营技术 海量算力调度技术 </a:t>
            </a:r>
          </a:p>
          <a:p>
            <a:pPr marL="0" indent="0" algn="ctr" defTabSz="203200">
              <a:lnSpc>
                <a:spcPct val="100000"/>
              </a:lnSpc>
              <a:buNone/>
            </a:pPr>
            <a:r>
              <a:rPr lang="zh-CN" sz="1200" strike="noStrike" spc="0">
                <a:ln/>
                <a:solidFill>
                  <a:srgbClr val="000000"/>
                </a:solidFill>
                <a:highlight>
                  <a:srgbClr val="FFFFFF"/>
                </a:highlight>
                <a:latin typeface="TencentSansW7"/>
                <a:ea typeface="TencentSansW7"/>
              </a:rPr>
              <a:t>丰富运维工具沉淀</a:t>
            </a:r>
            <a:br>
              <a:rPr lang="en-US"/>
            </a:br>
            <a:endParaRPr lang="en-US"/>
          </a:p>
        </p:txBody>
      </p:sp>
      <p:sp>
        <p:nvSpPr>
          <p:cNvPr id="41" name="文本框 40"/>
          <p:cNvSpPr txBox="1"/>
          <p:nvPr/>
        </p:nvSpPr>
        <p:spPr>
          <a:xfrm>
            <a:off x="7926362" y="3055999"/>
            <a:ext cx="3079750" cy="457200"/>
          </a:xfrm>
          <a:prstGeom prst="rect">
            <a:avLst/>
          </a:prstGeom>
          <a:ln w="12700">
            <a:prstDash val="solid"/>
          </a:ln>
        </p:spPr>
        <p:txBody>
          <a:bodyPr>
            <a:spAutoFit/>
          </a:bodyPr>
          <a:lstStyle/>
          <a:p>
            <a:r>
              <a:rPr lang="zh-CN" sz="1200" strike="noStrike" spc="0">
                <a:ln/>
                <a:solidFill>
                  <a:srgbClr val="000000"/>
                </a:solidFill>
                <a:highlight>
                  <a:srgbClr val="FFFFFF"/>
                </a:highlight>
                <a:latin typeface="TencentSansW7"/>
                <a:ea typeface="TencentSansW7"/>
              </a:rPr>
              <a:t>企业级数仓与数据湖 用户画像 精准推荐
</a:t>
            </a:r>
          </a:p>
        </p:txBody>
      </p:sp>
      <p:sp>
        <p:nvSpPr>
          <p:cNvPr id="42" name="文本框 41"/>
          <p:cNvSpPr txBox="1"/>
          <p:nvPr/>
        </p:nvSpPr>
        <p:spPr>
          <a:xfrm>
            <a:off x="475887" y="4242057"/>
            <a:ext cx="4816548" cy="2400594"/>
          </a:xfrm>
          <a:prstGeom prst="rect">
            <a:avLst/>
          </a:prstGeom>
          <a:ln w="12700">
            <a:prstDash val="solid"/>
          </a:ln>
        </p:spPr>
        <p:txBody>
          <a:bodyPr wrap="square">
            <a:spAutoFit/>
          </a:bodyPr>
          <a:lstStyle/>
          <a:p>
            <a:pPr algn="l">
              <a:lnSpc>
                <a:spcPct val="150000"/>
              </a:lnSpc>
            </a:pPr>
            <a:r>
              <a:rPr lang="zh-CN" sz="1200" b="1" i="0" strike="noStrike" spc="0" dirty="0">
                <a:ln/>
                <a:solidFill>
                  <a:srgbClr val="0060FF"/>
                </a:solidFill>
                <a:highlight>
                  <a:srgbClr val="FFFFFF"/>
                </a:highlight>
                <a:latin typeface="Microsoft YaHei" panose="020B0503020204020204" pitchFamily="34" charset="-122"/>
                <a:ea typeface="Microsoft YaHei" panose="020B0503020204020204" pitchFamily="34" charset="-122"/>
              </a:rPr>
              <a:t>高毛利：</a:t>
            </a:r>
            <a:r>
              <a:rPr lang="en-US" sz="1700" b="1" i="0" strike="noStrike" spc="0" dirty="0">
                <a:ln/>
                <a:solidFill>
                  <a:srgbClr val="0060FF"/>
                </a:solidFill>
                <a:latin typeface="Microsoft YaHei" panose="020B0503020204020204" pitchFamily="34" charset="-122"/>
                <a:ea typeface="Microsoft YaHei" panose="020B0503020204020204" pitchFamily="34" charset="-122"/>
              </a:rPr>
              <a:t>58%</a:t>
            </a:r>
          </a:p>
          <a:p>
            <a:pPr algn="l">
              <a:lnSpc>
                <a:spcPct val="150000"/>
              </a:lnSpc>
            </a:pPr>
            <a:r>
              <a:rPr lang="zh-CN" sz="1200" b="1" i="0" strike="noStrike" spc="0" dirty="0">
                <a:ln/>
                <a:solidFill>
                  <a:srgbClr val="0060FF"/>
                </a:solidFill>
                <a:highlight>
                  <a:srgbClr val="FFFFFF"/>
                </a:highlight>
                <a:latin typeface="Microsoft YaHei" panose="020B0503020204020204" pitchFamily="34" charset="-122"/>
                <a:ea typeface="Microsoft YaHei" panose="020B0503020204020204" pitchFamily="34" charset="-122"/>
              </a:rPr>
              <a:t>高增长：</a:t>
            </a:r>
            <a:r>
              <a:rPr lang="zh-CN" sz="1200" b="0" i="0" strike="noStrike" spc="0" dirty="0">
                <a:ln/>
                <a:solidFill>
                  <a:srgbClr val="000000"/>
                </a:solidFill>
                <a:latin typeface="Microsoft YaHei" panose="020B0503020204020204" pitchFamily="34" charset="-122"/>
                <a:ea typeface="Microsoft YaHei" panose="020B0503020204020204" pitchFamily="34" charset="-122"/>
              </a:rPr>
              <a:t>年同比增长</a:t>
            </a:r>
            <a:r>
              <a:rPr lang="en-US" sz="1700" b="1" i="0" strike="noStrike" spc="0" dirty="0">
                <a:ln/>
                <a:solidFill>
                  <a:srgbClr val="0060FF"/>
                </a:solidFill>
                <a:latin typeface="Microsoft YaHei" panose="020B0503020204020204" pitchFamily="34" charset="-122"/>
                <a:ea typeface="Microsoft YaHei" panose="020B0503020204020204" pitchFamily="34" charset="-122"/>
              </a:rPr>
              <a:t>53%</a:t>
            </a:r>
            <a:r>
              <a:rPr lang="zh-CN" sz="1200" b="0" i="0" strike="noStrike" spc="0" dirty="0">
                <a:ln/>
                <a:solidFill>
                  <a:srgbClr val="000000"/>
                </a:solidFill>
                <a:latin typeface="Microsoft YaHei" panose="020B0503020204020204" pitchFamily="34" charset="-122"/>
                <a:ea typeface="Microsoft YaHei" panose="020B0503020204020204" pitchFamily="34" charset="-122"/>
              </a:rPr>
              <a:t>，其中新孵化产品TCHouse与Oceanus，年同比增长分别约</a:t>
            </a:r>
            <a:r>
              <a:rPr lang="en-US" sz="1700" b="1" i="0" strike="noStrike" spc="0" dirty="0">
                <a:ln/>
                <a:solidFill>
                  <a:srgbClr val="0060FF"/>
                </a:solidFill>
                <a:latin typeface="Microsoft YaHei" panose="020B0503020204020204" pitchFamily="34" charset="-122"/>
                <a:ea typeface="Microsoft YaHei" panose="020B0503020204020204" pitchFamily="34" charset="-122"/>
              </a:rPr>
              <a:t>400%</a:t>
            </a:r>
            <a:r>
              <a:rPr lang="zh-CN" sz="1200" b="0" i="0" strike="noStrike" spc="0" dirty="0">
                <a:ln/>
                <a:solidFill>
                  <a:srgbClr val="000000"/>
                </a:solidFill>
                <a:latin typeface="Microsoft YaHei" panose="020B0503020204020204" pitchFamily="34" charset="-122"/>
                <a:ea typeface="Microsoft YaHei" panose="020B0503020204020204" pitchFamily="34" charset="-122"/>
              </a:rPr>
              <a:t>和</a:t>
            </a:r>
            <a:r>
              <a:rPr lang="en-US" sz="1700" b="1" i="0" strike="noStrike" spc="0" dirty="0">
                <a:ln/>
                <a:solidFill>
                  <a:srgbClr val="0060FF"/>
                </a:solidFill>
                <a:latin typeface="Microsoft YaHei" panose="020B0503020204020204" pitchFamily="34" charset="-122"/>
                <a:ea typeface="Microsoft YaHei" panose="020B0503020204020204" pitchFamily="34" charset="-122"/>
              </a:rPr>
              <a:t>300%</a:t>
            </a:r>
          </a:p>
          <a:p>
            <a:pPr marL="0" indent="0" algn="l" defTabSz="203200">
              <a:lnSpc>
                <a:spcPct val="150000"/>
              </a:lnSpc>
              <a:buNone/>
            </a:pPr>
            <a:r>
              <a:rPr lang="zh-CN" sz="1200" b="1" i="0" strike="noStrike" spc="0" dirty="0">
                <a:ln/>
                <a:solidFill>
                  <a:srgbClr val="0060FF"/>
                </a:solidFill>
                <a:highlight>
                  <a:srgbClr val="FFFFFF"/>
                </a:highlight>
                <a:latin typeface="Microsoft YaHei" panose="020B0503020204020204" pitchFamily="34" charset="-122"/>
                <a:ea typeface="Microsoft YaHei" panose="020B0503020204020204" pitchFamily="34" charset="-122"/>
              </a:rPr>
              <a:t>高留存：</a:t>
            </a:r>
            <a:r>
              <a:rPr lang="zh-CN" sz="1200" b="0" i="0" strike="noStrike" spc="0" dirty="0">
                <a:ln/>
                <a:solidFill>
                  <a:srgbClr val="000000"/>
                </a:solidFill>
                <a:latin typeface="Microsoft YaHei" panose="020B0503020204020204" pitchFamily="34" charset="-122"/>
                <a:ea typeface="Microsoft YaHei" panose="020B0503020204020204" pitchFamily="34" charset="-122"/>
              </a:rPr>
              <a:t>用户留存率超</a:t>
            </a:r>
            <a:r>
              <a:rPr lang="en-US" sz="1700" b="1" dirty="0">
                <a:solidFill>
                  <a:srgbClr val="0060FF"/>
                </a:solidFill>
                <a:latin typeface="Microsoft YaHei" panose="020B0503020204020204" pitchFamily="34" charset="-122"/>
                <a:ea typeface="Microsoft YaHei" panose="020B0503020204020204" pitchFamily="34" charset="-122"/>
              </a:rPr>
              <a:t>9</a:t>
            </a:r>
            <a:r>
              <a:rPr lang="en-US" sz="1700" b="1" i="0" strike="noStrike" spc="0" dirty="0">
                <a:ln/>
                <a:solidFill>
                  <a:srgbClr val="0060FF"/>
                </a:solidFill>
                <a:latin typeface="Microsoft YaHei" panose="020B0503020204020204" pitchFamily="34" charset="-122"/>
                <a:ea typeface="Microsoft YaHei" panose="020B0503020204020204" pitchFamily="34" charset="-122"/>
              </a:rPr>
              <a:t>5%</a:t>
            </a:r>
            <a:r>
              <a:rPr lang="zh-CN" sz="1200" b="0" i="0" strike="noStrike" spc="0" dirty="0">
                <a:ln/>
                <a:solidFill>
                  <a:srgbClr val="000000"/>
                </a:solidFill>
                <a:latin typeface="Microsoft YaHei" panose="020B0503020204020204" pitchFamily="34" charset="-122"/>
                <a:ea typeface="Microsoft YaHei" panose="020B0503020204020204" pitchFamily="34" charset="-122"/>
              </a:rPr>
              <a:t>，客户粘性高</a:t>
            </a:r>
          </a:p>
          <a:p>
            <a:pPr algn="l">
              <a:lnSpc>
                <a:spcPct val="150000"/>
              </a:lnSpc>
            </a:pPr>
            <a:r>
              <a:rPr lang="zh-CN" sz="1200" b="1" i="0" strike="noStrike" spc="0" dirty="0">
                <a:ln/>
                <a:solidFill>
                  <a:srgbClr val="0060FF"/>
                </a:solidFill>
                <a:highlight>
                  <a:srgbClr val="FFFFFF"/>
                </a:highlight>
                <a:latin typeface="Microsoft YaHei" panose="020B0503020204020204" pitchFamily="34" charset="-122"/>
                <a:ea typeface="Microsoft YaHei" panose="020B0503020204020204" pitchFamily="34" charset="-122"/>
              </a:rPr>
              <a:t>稳定高可用：</a:t>
            </a:r>
            <a:r>
              <a:rPr lang="en-US" sz="1700" b="1" i="0" strike="noStrike" spc="0" dirty="0">
                <a:ln/>
                <a:solidFill>
                  <a:srgbClr val="0060FF"/>
                </a:solidFill>
                <a:latin typeface="Microsoft YaHei" panose="020B0503020204020204" pitchFamily="34" charset="-122"/>
                <a:ea typeface="Microsoft YaHei" panose="020B0503020204020204" pitchFamily="34" charset="-122"/>
              </a:rPr>
              <a:t>99.999%</a:t>
            </a:r>
            <a:r>
              <a:rPr lang="zh-CN" sz="1200" b="1" dirty="0">
                <a:latin typeface="Microsoft YaHei" panose="020B0503020204020204" pitchFamily="34" charset="-122"/>
                <a:ea typeface="Microsoft YaHei" panose="020B0503020204020204" pitchFamily="34" charset="-122"/>
              </a:rPr>
              <a:t>，</a:t>
            </a:r>
            <a:r>
              <a:rPr lang="zh-CN" sz="1200" b="0" dirty="0">
                <a:latin typeface="Microsoft YaHei" panose="020B0503020204020204" pitchFamily="34" charset="-122"/>
                <a:ea typeface="Microsoft YaHei" panose="020B0503020204020204" pitchFamily="34" charset="-122"/>
              </a:rPr>
              <a:t>全线产品</a:t>
            </a:r>
            <a:r>
              <a:rPr lang="en-US" sz="1700" b="1" i="0" strike="noStrike" spc="0" dirty="0">
                <a:ln/>
                <a:solidFill>
                  <a:srgbClr val="0060FF"/>
                </a:solidFill>
                <a:latin typeface="Microsoft YaHei" panose="020B0503020204020204" pitchFamily="34" charset="-122"/>
                <a:ea typeface="Microsoft YaHei" panose="020B0503020204020204" pitchFamily="34" charset="-122"/>
              </a:rPr>
              <a:t>0</a:t>
            </a:r>
            <a:r>
              <a:rPr lang="zh-CN" sz="1200" b="0" dirty="0">
                <a:latin typeface="Microsoft YaHei" panose="020B0503020204020204" pitchFamily="34" charset="-122"/>
                <a:ea typeface="Microsoft YaHei" panose="020B0503020204020204" pitchFamily="34" charset="-122"/>
              </a:rPr>
              <a:t>重大故障</a:t>
            </a:r>
          </a:p>
          <a:p>
            <a:pPr algn="l">
              <a:lnSpc>
                <a:spcPct val="150000"/>
              </a:lnSpc>
            </a:pPr>
            <a:r>
              <a:rPr lang="zh-CN" sz="1200" b="1" i="0" strike="noStrike" spc="0" dirty="0">
                <a:ln/>
                <a:solidFill>
                  <a:srgbClr val="0060FF"/>
                </a:solidFill>
                <a:highlight>
                  <a:srgbClr val="FFFFFF"/>
                </a:highlight>
                <a:latin typeface="Microsoft YaHei" panose="020B0503020204020204" pitchFamily="34" charset="-122"/>
                <a:ea typeface="Microsoft YaHei" panose="020B0503020204020204" pitchFamily="34" charset="-122"/>
              </a:rPr>
              <a:t>高满意度：</a:t>
            </a:r>
            <a:r>
              <a:rPr lang="zh-CN" sz="1200" b="0" i="0" strike="noStrike" spc="0" dirty="0">
                <a:ln/>
                <a:solidFill>
                  <a:srgbClr val="000000"/>
                </a:solidFill>
                <a:latin typeface="Microsoft YaHei" panose="020B0503020204020204" pitchFamily="34" charset="-122"/>
                <a:ea typeface="Microsoft YaHei" panose="020B0503020204020204" pitchFamily="34" charset="-122"/>
              </a:rPr>
              <a:t>服务响应快速+精准，客户满意度</a:t>
            </a:r>
            <a:r>
              <a:rPr lang="en-US" sz="1700" b="1" i="0" strike="noStrike" spc="0" dirty="0">
                <a:ln/>
                <a:solidFill>
                  <a:srgbClr val="0060FF"/>
                </a:solidFill>
                <a:latin typeface="Microsoft YaHei" panose="020B0503020204020204" pitchFamily="34" charset="-122"/>
                <a:ea typeface="Microsoft YaHei" panose="020B0503020204020204" pitchFamily="34" charset="-122"/>
              </a:rPr>
              <a:t>97.60%</a:t>
            </a:r>
          </a:p>
        </p:txBody>
      </p:sp>
      <p:sp>
        <p:nvSpPr>
          <p:cNvPr id="3" name="矩形 1">
            <a:extLst>
              <a:ext uri="{FF2B5EF4-FFF2-40B4-BE49-F238E27FC236}">
                <a16:creationId xmlns:a16="http://schemas.microsoft.com/office/drawing/2014/main" id="{8B3802F1-B62A-C2F3-BC71-3E432B1A375B}"/>
              </a:ext>
            </a:extLst>
          </p:cNvPr>
          <p:cNvSpPr/>
          <p:nvPr/>
        </p:nvSpPr>
        <p:spPr>
          <a:xfrm>
            <a:off x="480307" y="3866886"/>
            <a:ext cx="1778799" cy="318318"/>
          </a:xfrm>
          <a:prstGeom prst="rect">
            <a:avLst/>
          </a:prstGeom>
          <a:solidFill>
            <a:srgbClr val="006DFF"/>
          </a:solidFill>
          <a:ln w="12700" cap="flat" cmpd="sng">
            <a:solidFill>
              <a:srgbClr val="0060FF"/>
            </a:solidFill>
            <a:prstDash val="solid"/>
            <a:miter/>
          </a:ln>
        </p:spPr>
        <p:txBody>
          <a:bodyPr anchor="ctr"/>
          <a:lstStyle/>
          <a:p>
            <a:pPr algn="ctr"/>
            <a:r>
              <a:rPr lang="zh-CN" altLang="en-US" sz="1400" dirty="0">
                <a:solidFill>
                  <a:srgbClr val="FFFFFF"/>
                </a:solidFill>
                <a:latin typeface="Microsoft YaHei"/>
                <a:ea typeface="Microsoft YaHei"/>
              </a:rPr>
              <a:t>产品数据</a:t>
            </a:r>
            <a:endParaRPr lang="zh-CN" sz="1400" dirty="0">
              <a:solidFill>
                <a:srgbClr val="FFFFFF"/>
              </a:solidFill>
              <a:latin typeface="Microsoft YaHei"/>
              <a:ea typeface="Microsoft YaHei"/>
            </a:endParaRPr>
          </a:p>
        </p:txBody>
      </p:sp>
      <p:sp>
        <p:nvSpPr>
          <p:cNvPr id="4" name="矩形 1">
            <a:extLst>
              <a:ext uri="{FF2B5EF4-FFF2-40B4-BE49-F238E27FC236}">
                <a16:creationId xmlns:a16="http://schemas.microsoft.com/office/drawing/2014/main" id="{2C0399FE-2ED4-980D-39FB-E25F08D43214}"/>
              </a:ext>
            </a:extLst>
          </p:cNvPr>
          <p:cNvSpPr/>
          <p:nvPr/>
        </p:nvSpPr>
        <p:spPr>
          <a:xfrm>
            <a:off x="5490984" y="3855961"/>
            <a:ext cx="1778799" cy="318318"/>
          </a:xfrm>
          <a:prstGeom prst="rect">
            <a:avLst/>
          </a:prstGeom>
          <a:solidFill>
            <a:srgbClr val="006DFF"/>
          </a:solidFill>
          <a:ln w="12700" cap="flat" cmpd="sng">
            <a:solidFill>
              <a:schemeClr val="accent1">
                <a:shade val="50000"/>
              </a:schemeClr>
            </a:solidFill>
            <a:prstDash val="solid"/>
            <a:miter/>
          </a:ln>
        </p:spPr>
        <p:txBody>
          <a:bodyPr anchor="ctr"/>
          <a:lstStyle/>
          <a:p>
            <a:pPr algn="ctr"/>
            <a:r>
              <a:rPr lang="zh-CN" altLang="en-US" sz="1400" dirty="0">
                <a:solidFill>
                  <a:srgbClr val="FFFFFF"/>
                </a:solidFill>
                <a:latin typeface="Microsoft YaHei"/>
                <a:ea typeface="Microsoft YaHei"/>
              </a:rPr>
              <a:t>未来规划</a:t>
            </a:r>
            <a:endParaRPr lang="zh-CN" sz="1400" dirty="0">
              <a:solidFill>
                <a:srgbClr val="FFFFFF"/>
              </a:solidFill>
              <a:latin typeface="Microsoft YaHei"/>
              <a:ea typeface="Microsoft YaHei"/>
            </a:endParaRPr>
          </a:p>
        </p:txBody>
      </p:sp>
      <p:sp>
        <p:nvSpPr>
          <p:cNvPr id="6" name="文本框 5">
            <a:extLst>
              <a:ext uri="{FF2B5EF4-FFF2-40B4-BE49-F238E27FC236}">
                <a16:creationId xmlns:a16="http://schemas.microsoft.com/office/drawing/2014/main" id="{10617E72-7404-FDE0-B293-EA1A61881750}"/>
              </a:ext>
            </a:extLst>
          </p:cNvPr>
          <p:cNvSpPr txBox="1"/>
          <p:nvPr/>
        </p:nvSpPr>
        <p:spPr>
          <a:xfrm>
            <a:off x="7269783" y="3917639"/>
            <a:ext cx="6317672" cy="261610"/>
          </a:xfrm>
          <a:prstGeom prst="rect">
            <a:avLst/>
          </a:prstGeom>
          <a:noFill/>
        </p:spPr>
        <p:txBody>
          <a:bodyPr wrap="square">
            <a:spAutoFit/>
          </a:bodyPr>
          <a:lstStyle/>
          <a:p>
            <a:pPr algn="l"/>
            <a:r>
              <a:rPr lang="zh-CN" altLang="zh-CN" sz="1100" b="0" dirty="0">
                <a:solidFill>
                  <a:srgbClr val="000000"/>
                </a:solidFill>
                <a:latin typeface="Microsoft YaHei" panose="020B0503020204020204" pitchFamily="34" charset="-122"/>
                <a:ea typeface="Microsoft YaHei" panose="020B0503020204020204" pitchFamily="34" charset="-122"/>
              </a:rPr>
              <a:t>向客户提供高性价比、高易用性、高性能的云原生数据分析基础设施</a:t>
            </a:r>
            <a:endParaRPr lang="zh-CN" altLang="en-US" sz="1100"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B1F8A1CA-D3A6-3DA3-7B8D-933D6F3B5C97}"/>
              </a:ext>
            </a:extLst>
          </p:cNvPr>
          <p:cNvSpPr>
            <a:spLocks noGrp="1"/>
          </p:cNvSpPr>
          <p:nvPr>
            <p:ph type="body" idx="11"/>
          </p:nvPr>
        </p:nvSpPr>
        <p:spPr>
          <a:xfrm>
            <a:off x="514981" y="304116"/>
            <a:ext cx="11678607" cy="632783"/>
          </a:xfrm>
        </p:spPr>
        <p:txBody>
          <a:bodyPr>
            <a:noAutofit/>
          </a:bodyPr>
          <a:lstStyle/>
          <a:p>
            <a:r>
              <a:rPr lang="zh-CN" altLang="zh-CN" sz="2000" dirty="0">
                <a:latin typeface="腾讯体 W7"/>
                <a:ea typeface="Microsoft YaHei"/>
              </a:rPr>
              <a:t>大</a:t>
            </a:r>
            <a:r>
              <a:rPr lang="zh-CN" altLang="zh-CN" sz="2000">
                <a:latin typeface="腾讯体 W7"/>
                <a:ea typeface="Microsoft YaHei"/>
              </a:rPr>
              <a:t>数据</a:t>
            </a:r>
            <a:r>
              <a:rPr lang="zh-CN" altLang="en-US" sz="2000">
                <a:latin typeface="腾讯体 W7"/>
                <a:ea typeface="Microsoft YaHei"/>
              </a:rPr>
              <a:t>客户案例</a:t>
            </a:r>
            <a:r>
              <a:rPr lang="zh-CN" altLang="zh-CN" sz="2000">
                <a:latin typeface="腾讯体 W7"/>
                <a:ea typeface="Microsoft YaHei"/>
              </a:rPr>
              <a:t>：</a:t>
            </a:r>
            <a:r>
              <a:rPr lang="zh-CN" altLang="zh-CN" sz="2000" dirty="0">
                <a:latin typeface="腾讯体 W7"/>
                <a:ea typeface="Microsoft YaHei"/>
              </a:rPr>
              <a:t>渗透从泛互、消费、政企到传统超过</a:t>
            </a:r>
            <a:r>
              <a:rPr lang="en-US" altLang="zh-CN" sz="2000" dirty="0">
                <a:latin typeface="腾讯体 W7"/>
                <a:ea typeface="Microsoft YaHei"/>
              </a:rPr>
              <a:t>18</a:t>
            </a:r>
            <a:r>
              <a:rPr lang="zh-CN" altLang="zh-CN" sz="2000" dirty="0">
                <a:latin typeface="腾讯体 W7"/>
                <a:ea typeface="Microsoft YaHei"/>
              </a:rPr>
              <a:t>大行业</a:t>
            </a:r>
          </a:p>
        </p:txBody>
      </p:sp>
      <p:sp>
        <p:nvSpPr>
          <p:cNvPr id="51" name="文本框 50">
            <a:extLst>
              <a:ext uri="{FF2B5EF4-FFF2-40B4-BE49-F238E27FC236}">
                <a16:creationId xmlns:a16="http://schemas.microsoft.com/office/drawing/2014/main" id="{22F733A4-B518-9A8C-2046-1BEDE36F309E}"/>
              </a:ext>
            </a:extLst>
          </p:cNvPr>
          <p:cNvSpPr txBox="1"/>
          <p:nvPr/>
        </p:nvSpPr>
        <p:spPr>
          <a:xfrm>
            <a:off x="3442427" y="1092777"/>
            <a:ext cx="2814553" cy="5328839"/>
          </a:xfrm>
          <a:ln w="12700">
            <a:solidFill>
              <a:srgbClr val="0188FB"/>
            </a:solidFill>
            <a:prstDash val="solid"/>
          </a:ln>
        </p:spPr>
        <p:txBody>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endParaRPr>
              <a:latin typeface="Microsoft YaHei" panose="020B0503020204020204" pitchFamily="34" charset="-122"/>
              <a:ea typeface="Microsoft YaHei" panose="020B0503020204020204" pitchFamily="34" charset="-122"/>
            </a:endParaRPr>
          </a:p>
        </p:txBody>
      </p:sp>
      <p:sp>
        <p:nvSpPr>
          <p:cNvPr id="52" name="平行四边形 36">
            <a:extLst>
              <a:ext uri="{FF2B5EF4-FFF2-40B4-BE49-F238E27FC236}">
                <a16:creationId xmlns:a16="http://schemas.microsoft.com/office/drawing/2014/main" id="{BB9EEA21-4F4B-622F-E20D-BA42BF1B926C}"/>
              </a:ext>
            </a:extLst>
          </p:cNvPr>
          <p:cNvSpPr/>
          <p:nvPr/>
        </p:nvSpPr>
        <p:spPr>
          <a:xfrm>
            <a:off x="3368130" y="842657"/>
            <a:ext cx="1460772"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r>
              <a:rPr lang="zh-CN" sz="1400">
                <a:solidFill>
                  <a:srgbClr val="FFFFFF"/>
                </a:solidFill>
                <a:latin typeface="Microsoft YaHei" panose="020B0503020204020204" pitchFamily="34" charset="-122"/>
                <a:ea typeface="Microsoft YaHei" panose="020B0503020204020204" pitchFamily="34" charset="-122"/>
              </a:rPr>
              <a:t>智慧出行</a:t>
            </a:r>
          </a:p>
        </p:txBody>
      </p:sp>
      <p:sp>
        <p:nvSpPr>
          <p:cNvPr id="53" name="文本框 52">
            <a:extLst>
              <a:ext uri="{FF2B5EF4-FFF2-40B4-BE49-F238E27FC236}">
                <a16:creationId xmlns:a16="http://schemas.microsoft.com/office/drawing/2014/main" id="{6D5859BF-6266-C958-6C29-22FAE1175D0D}"/>
              </a:ext>
            </a:extLst>
          </p:cNvPr>
          <p:cNvSpPr txBox="1"/>
          <p:nvPr/>
        </p:nvSpPr>
        <p:spPr>
          <a:xfrm>
            <a:off x="6481796" y="1092777"/>
            <a:ext cx="2701664" cy="5328839"/>
          </a:xfrm>
          <a:ln w="12700">
            <a:solidFill>
              <a:srgbClr val="0188FB"/>
            </a:solidFill>
            <a:prstDash val="solid"/>
          </a:ln>
        </p:spPr>
        <p:txBody>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marL="194310" lvl="1" indent="0" algn="l">
              <a:lnSpc>
                <a:spcPct val="120000"/>
              </a:lnSpc>
            </a:pPr>
            <a:endParaRPr lang="zh-CN" sz="1000" b="1">
              <a:solidFill>
                <a:srgbClr val="0432FF"/>
              </a:solidFill>
              <a:latin typeface="Microsoft YaHei" panose="020B0503020204020204" pitchFamily="34" charset="-122"/>
              <a:ea typeface="Microsoft YaHei" panose="020B0503020204020204" pitchFamily="34" charset="-122"/>
            </a:endParaRPr>
          </a:p>
          <a:p>
            <a:pPr marL="466344" lvl="1" indent="-233172" algn="l">
              <a:lnSpc>
                <a:spcPct val="120000"/>
              </a:lnSpc>
              <a:buFont typeface="Wingdings" charset="0"/>
              <a:buChar char="l"/>
            </a:pPr>
            <a:endParaRPr lang="zh-CN" sz="1200" b="1">
              <a:solidFill>
                <a:srgbClr val="0188FB"/>
              </a:solidFill>
              <a:latin typeface="Microsoft YaHei" panose="020B0503020204020204" pitchFamily="34" charset="-122"/>
              <a:ea typeface="Microsoft YaHei" panose="020B0503020204020204" pitchFamily="34" charset="-122"/>
            </a:endParaRPr>
          </a:p>
        </p:txBody>
      </p:sp>
      <p:sp>
        <p:nvSpPr>
          <p:cNvPr id="54" name="平行四边形 36">
            <a:extLst>
              <a:ext uri="{FF2B5EF4-FFF2-40B4-BE49-F238E27FC236}">
                <a16:creationId xmlns:a16="http://schemas.microsoft.com/office/drawing/2014/main" id="{7D7D9703-894E-1007-01E9-83500A015CB6}"/>
              </a:ext>
            </a:extLst>
          </p:cNvPr>
          <p:cNvSpPr/>
          <p:nvPr/>
        </p:nvSpPr>
        <p:spPr>
          <a:xfrm>
            <a:off x="6407500" y="842657"/>
            <a:ext cx="1460772"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r>
              <a:rPr lang="zh-CN" sz="1400">
                <a:solidFill>
                  <a:srgbClr val="FFFFFF"/>
                </a:solidFill>
                <a:latin typeface="Microsoft YaHei" panose="020B0503020204020204" pitchFamily="34" charset="-122"/>
                <a:ea typeface="Microsoft YaHei" panose="020B0503020204020204" pitchFamily="34" charset="-122"/>
              </a:rPr>
              <a:t>教育</a:t>
            </a:r>
          </a:p>
        </p:txBody>
      </p:sp>
      <p:sp>
        <p:nvSpPr>
          <p:cNvPr id="55" name="文本框 54">
            <a:extLst>
              <a:ext uri="{FF2B5EF4-FFF2-40B4-BE49-F238E27FC236}">
                <a16:creationId xmlns:a16="http://schemas.microsoft.com/office/drawing/2014/main" id="{4CBE898A-AC53-54CE-7434-3B118236714B}"/>
              </a:ext>
            </a:extLst>
          </p:cNvPr>
          <p:cNvSpPr txBox="1"/>
          <p:nvPr/>
        </p:nvSpPr>
        <p:spPr>
          <a:xfrm>
            <a:off x="9398542" y="1092777"/>
            <a:ext cx="2306553" cy="5328839"/>
          </a:xfrm>
          <a:ln w="12700">
            <a:solidFill>
              <a:srgbClr val="0188FB"/>
            </a:solidFill>
            <a:prstDash val="solid"/>
          </a:ln>
        </p:spPr>
        <p:txBody>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marL="194310" lvl="1" indent="0" algn="l">
              <a:lnSpc>
                <a:spcPct val="120000"/>
              </a:lnSpc>
            </a:pPr>
            <a:endParaRPr lang="zh-CN" sz="1000" b="1">
              <a:solidFill>
                <a:srgbClr val="0432FF"/>
              </a:solidFill>
              <a:latin typeface="Microsoft YaHei" panose="020B0503020204020204" pitchFamily="34" charset="-122"/>
              <a:ea typeface="Microsoft YaHei" panose="020B0503020204020204" pitchFamily="34" charset="-122"/>
            </a:endParaRPr>
          </a:p>
        </p:txBody>
      </p:sp>
      <p:sp>
        <p:nvSpPr>
          <p:cNvPr id="56" name="平行四边形 36">
            <a:extLst>
              <a:ext uri="{FF2B5EF4-FFF2-40B4-BE49-F238E27FC236}">
                <a16:creationId xmlns:a16="http://schemas.microsoft.com/office/drawing/2014/main" id="{EAB9DD87-FA1E-DB86-D52A-AAF559E1B0D1}"/>
              </a:ext>
            </a:extLst>
          </p:cNvPr>
          <p:cNvSpPr/>
          <p:nvPr/>
        </p:nvSpPr>
        <p:spPr>
          <a:xfrm>
            <a:off x="9324246" y="842657"/>
            <a:ext cx="1460772"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r>
              <a:rPr lang="zh-CN" sz="1400">
                <a:solidFill>
                  <a:srgbClr val="FFFFFF"/>
                </a:solidFill>
                <a:latin typeface="Microsoft YaHei" panose="020B0503020204020204" pitchFamily="34" charset="-122"/>
                <a:ea typeface="Microsoft YaHei" panose="020B0503020204020204" pitchFamily="34" charset="-122"/>
              </a:rPr>
              <a:t>游戏</a:t>
            </a:r>
          </a:p>
        </p:txBody>
      </p:sp>
      <p:sp>
        <p:nvSpPr>
          <p:cNvPr id="57" name="文本框 56">
            <a:extLst>
              <a:ext uri="{FF2B5EF4-FFF2-40B4-BE49-F238E27FC236}">
                <a16:creationId xmlns:a16="http://schemas.microsoft.com/office/drawing/2014/main" id="{8AC2CD82-6423-BC0D-6739-8D6953B960B5}"/>
              </a:ext>
            </a:extLst>
          </p:cNvPr>
          <p:cNvSpPr txBox="1"/>
          <p:nvPr/>
        </p:nvSpPr>
        <p:spPr>
          <a:xfrm>
            <a:off x="6523180" y="1767570"/>
            <a:ext cx="2604911" cy="1938992"/>
          </a:xfrm>
          <a:prstGeom prst="rect">
            <a:avLst/>
          </a:prstGeom>
          <a:ln w="12700">
            <a:prstDash val="solid"/>
          </a:ln>
        </p:spPr>
        <p:txBody>
          <a:bodyPr>
            <a:spAutoFit/>
          </a:bodyPr>
          <a:lstStyle/>
          <a:p>
            <a:pPr algn="l"/>
            <a:r>
              <a:rPr lang="zh-CN" sz="1200" b="0">
                <a:latin typeface="Microsoft YaHei" panose="020B0503020204020204" pitchFamily="34" charset="-122"/>
                <a:ea typeface="Microsoft YaHei" panose="020B0503020204020204" pitchFamily="34" charset="-122"/>
              </a:rPr>
              <a:t>基于大数据产品全家桶，构建在离线融合计算服务。资源错峰高效利用，分钟级拉起上万核离线资源，应对在线业务洪峰，整体资源利用率提升</a:t>
            </a:r>
            <a:r>
              <a:rPr lang="en-US" sz="1200" b="0">
                <a:latin typeface="Microsoft YaHei" panose="020B0503020204020204" pitchFamily="34" charset="-122"/>
                <a:ea typeface="Microsoft YaHei" panose="020B0503020204020204" pitchFamily="34" charset="-122"/>
              </a:rPr>
              <a:t>100%</a:t>
            </a:r>
            <a:r>
              <a:rPr lang="zh-CN" sz="1200" b="0">
                <a:latin typeface="Microsoft YaHei" panose="020B0503020204020204" pitchFamily="34" charset="-122"/>
                <a:ea typeface="Microsoft YaHei" panose="020B0503020204020204" pitchFamily="34" charset="-122"/>
              </a:rPr>
              <a:t>；计算节点弹性扩缩，避免资源闲置，固定算力降低</a:t>
            </a:r>
            <a:r>
              <a:rPr lang="en-US" sz="1200" b="0">
                <a:latin typeface="Microsoft YaHei" panose="020B0503020204020204" pitchFamily="34" charset="-122"/>
                <a:ea typeface="Microsoft YaHei" panose="020B0503020204020204" pitchFamily="34" charset="-122"/>
              </a:rPr>
              <a:t>5000</a:t>
            </a:r>
            <a:r>
              <a:rPr lang="zh-CN" sz="1200" b="0">
                <a:latin typeface="Microsoft YaHei" panose="020B0503020204020204" pitchFamily="34" charset="-122"/>
                <a:ea typeface="Microsoft YaHei" panose="020B0503020204020204" pitchFamily="34" charset="-122"/>
              </a:rPr>
              <a:t>核；通过</a:t>
            </a:r>
            <a:r>
              <a:rPr lang="en-US" sz="1200" b="0">
                <a:latin typeface="Microsoft YaHei" panose="020B0503020204020204" pitchFamily="34" charset="-122"/>
                <a:ea typeface="Microsoft YaHei" panose="020B0503020204020204" pitchFamily="34" charset="-122"/>
              </a:rPr>
              <a:t>Iceberg</a:t>
            </a:r>
            <a:r>
              <a:rPr lang="zh-CN" sz="1200" b="0">
                <a:latin typeface="Microsoft YaHei" panose="020B0503020204020204" pitchFamily="34" charset="-122"/>
                <a:ea typeface="Microsoft YaHei" panose="020B0503020204020204" pitchFamily="34" charset="-122"/>
              </a:rPr>
              <a:t>特性优化、缓存加速技术智能分层等核心技术，实现场景化查询效率提升</a:t>
            </a:r>
            <a:r>
              <a:rPr lang="en-US" sz="1200" b="0">
                <a:latin typeface="Microsoft YaHei" panose="020B0503020204020204" pitchFamily="34" charset="-122"/>
                <a:ea typeface="Microsoft YaHei" panose="020B0503020204020204" pitchFamily="34" charset="-122"/>
              </a:rPr>
              <a:t>10</a:t>
            </a:r>
            <a:r>
              <a:rPr lang="zh-CN" sz="1200" b="0">
                <a:latin typeface="Microsoft YaHei" panose="020B0503020204020204" pitchFamily="34" charset="-122"/>
                <a:ea typeface="Microsoft YaHei" panose="020B0503020204020204" pitchFamily="34" charset="-122"/>
              </a:rPr>
              <a:t>倍。</a:t>
            </a:r>
          </a:p>
          <a:p>
            <a:pPr algn="l"/>
            <a:endParaRPr sz="1200" b="0">
              <a:latin typeface="Microsoft YaHei" panose="020B0503020204020204" pitchFamily="34" charset="-122"/>
              <a:ea typeface="Microsoft YaHei" panose="020B0503020204020204" pitchFamily="34" charset="-122"/>
            </a:endParaRPr>
          </a:p>
        </p:txBody>
      </p:sp>
      <p:pic>
        <p:nvPicPr>
          <p:cNvPr id="58" name="图片 57">
            <a:extLst>
              <a:ext uri="{FF2B5EF4-FFF2-40B4-BE49-F238E27FC236}">
                <a16:creationId xmlns:a16="http://schemas.microsoft.com/office/drawing/2014/main" id="{6678E225-C1DA-6EA2-E25F-004500FD2195}"/>
              </a:ext>
            </a:extLst>
          </p:cNvPr>
          <p:cNvPicPr>
            <a:picLocks noChangeAspect="1"/>
          </p:cNvPicPr>
          <p:nvPr/>
        </p:nvPicPr>
        <p:blipFill>
          <a:blip r:embed="rId3"/>
          <a:stretch/>
        </p:blipFill>
        <p:spPr>
          <a:xfrm>
            <a:off x="6619560" y="5741610"/>
            <a:ext cx="952076" cy="236633"/>
          </a:xfrm>
          <a:prstGeom prst="rect">
            <a:avLst/>
          </a:prstGeom>
        </p:spPr>
      </p:pic>
      <p:pic>
        <p:nvPicPr>
          <p:cNvPr id="59" name="图片 58">
            <a:extLst>
              <a:ext uri="{FF2B5EF4-FFF2-40B4-BE49-F238E27FC236}">
                <a16:creationId xmlns:a16="http://schemas.microsoft.com/office/drawing/2014/main" id="{95622056-7E26-F8A2-1DB4-EC0E2D39FEDA}"/>
              </a:ext>
            </a:extLst>
          </p:cNvPr>
          <p:cNvPicPr>
            <a:picLocks noChangeAspect="1"/>
          </p:cNvPicPr>
          <p:nvPr/>
        </p:nvPicPr>
        <p:blipFill>
          <a:blip r:embed="rId4"/>
          <a:stretch/>
        </p:blipFill>
        <p:spPr>
          <a:xfrm>
            <a:off x="8057576" y="6046740"/>
            <a:ext cx="548002" cy="285598"/>
          </a:xfrm>
          <a:prstGeom prst="rect">
            <a:avLst/>
          </a:prstGeom>
        </p:spPr>
      </p:pic>
      <p:pic>
        <p:nvPicPr>
          <p:cNvPr id="60" name="图片 59">
            <a:extLst>
              <a:ext uri="{FF2B5EF4-FFF2-40B4-BE49-F238E27FC236}">
                <a16:creationId xmlns:a16="http://schemas.microsoft.com/office/drawing/2014/main" id="{DB8FDC16-152D-1F8A-B3CF-4962BC774B83}"/>
              </a:ext>
            </a:extLst>
          </p:cNvPr>
          <p:cNvPicPr>
            <a:picLocks noChangeAspect="1"/>
          </p:cNvPicPr>
          <p:nvPr/>
        </p:nvPicPr>
        <p:blipFill>
          <a:blip r:embed="rId5"/>
          <a:stretch/>
        </p:blipFill>
        <p:spPr>
          <a:xfrm>
            <a:off x="6623270" y="1272485"/>
            <a:ext cx="1308717" cy="352072"/>
          </a:xfrm>
          <a:prstGeom prst="rect">
            <a:avLst/>
          </a:prstGeom>
        </p:spPr>
      </p:pic>
      <p:pic>
        <p:nvPicPr>
          <p:cNvPr id="61" name="图片 60">
            <a:extLst>
              <a:ext uri="{FF2B5EF4-FFF2-40B4-BE49-F238E27FC236}">
                <a16:creationId xmlns:a16="http://schemas.microsoft.com/office/drawing/2014/main" id="{88A86B05-3D08-BFC4-5A7D-233ACDA566A9}"/>
              </a:ext>
            </a:extLst>
          </p:cNvPr>
          <p:cNvPicPr>
            <a:picLocks noChangeAspect="1"/>
          </p:cNvPicPr>
          <p:nvPr/>
        </p:nvPicPr>
        <p:blipFill>
          <a:blip r:embed="rId6"/>
          <a:stretch/>
        </p:blipFill>
        <p:spPr>
          <a:xfrm>
            <a:off x="3574062" y="1246381"/>
            <a:ext cx="1526074" cy="378176"/>
          </a:xfrm>
          <a:prstGeom prst="rect">
            <a:avLst/>
          </a:prstGeom>
        </p:spPr>
      </p:pic>
      <p:sp>
        <p:nvSpPr>
          <p:cNvPr id="62" name="文本框 61">
            <a:extLst>
              <a:ext uri="{FF2B5EF4-FFF2-40B4-BE49-F238E27FC236}">
                <a16:creationId xmlns:a16="http://schemas.microsoft.com/office/drawing/2014/main" id="{389C368E-3BD9-3E6B-A5CB-F8E9DE46E3A4}"/>
              </a:ext>
            </a:extLst>
          </p:cNvPr>
          <p:cNvSpPr txBox="1"/>
          <p:nvPr/>
        </p:nvSpPr>
        <p:spPr>
          <a:xfrm>
            <a:off x="3497644" y="1767570"/>
            <a:ext cx="2826180" cy="1938992"/>
          </a:xfrm>
          <a:prstGeom prst="rect">
            <a:avLst/>
          </a:prstGeom>
          <a:ln w="12700">
            <a:prstDash val="solid"/>
          </a:ln>
        </p:spPr>
        <p:txBody>
          <a:bodyPr>
            <a:spAutoFit/>
          </a:bodyPr>
          <a:lstStyle/>
          <a:p>
            <a:pPr algn="l"/>
            <a:r>
              <a:rPr lang="zh-CN" sz="1200" b="0" i="0" strike="noStrike" spc="0">
                <a:ln/>
                <a:solidFill>
                  <a:srgbClr val="000000"/>
                </a:solidFill>
                <a:latin typeface="Microsoft YaHei" panose="020B0503020204020204" pitchFamily="34" charset="-122"/>
                <a:ea typeface="Microsoft YaHei" panose="020B0503020204020204" pitchFamily="34" charset="-122"/>
              </a:rPr>
              <a:t>建设业内领先的自动驾驶数据处理流水线，基于腾讯云大数据产品提供强大的数据处理能力，日处理数据超千亿条，日峰值近</a:t>
            </a:r>
            <a:r>
              <a:rPr lang="en-US" sz="1200" b="0" i="0" strike="noStrike" spc="0">
                <a:ln/>
                <a:solidFill>
                  <a:srgbClr val="000000"/>
                </a:solidFill>
                <a:latin typeface="Microsoft YaHei" panose="020B0503020204020204" pitchFamily="34" charset="-122"/>
                <a:ea typeface="Microsoft YaHei" panose="020B0503020204020204" pitchFamily="34" charset="-122"/>
              </a:rPr>
              <a:t>300</a:t>
            </a:r>
            <a:r>
              <a:rPr lang="zh-CN" sz="1200" b="0" i="0" strike="noStrike" spc="0">
                <a:ln/>
                <a:solidFill>
                  <a:srgbClr val="000000"/>
                </a:solidFill>
                <a:latin typeface="Microsoft YaHei" panose="020B0503020204020204" pitchFamily="34" charset="-122"/>
                <a:ea typeface="Microsoft YaHei" panose="020B0503020204020204" pitchFamily="34" charset="-122"/>
              </a:rPr>
              <a:t>万条</a:t>
            </a:r>
            <a:r>
              <a:rPr lang="en-US" sz="1200" b="0" i="0" strike="noStrike" spc="0">
                <a:ln/>
                <a:solidFill>
                  <a:srgbClr val="000000"/>
                </a:solidFill>
                <a:latin typeface="Microsoft YaHei" panose="020B0503020204020204" pitchFamily="34" charset="-122"/>
                <a:ea typeface="Microsoft YaHei" panose="020B0503020204020204" pitchFamily="34" charset="-122"/>
              </a:rPr>
              <a:t>/</a:t>
            </a:r>
            <a:r>
              <a:rPr lang="zh-CN" sz="1200" b="0" i="0" strike="noStrike" spc="0">
                <a:ln/>
                <a:solidFill>
                  <a:srgbClr val="000000"/>
                </a:solidFill>
                <a:latin typeface="Microsoft YaHei" panose="020B0503020204020204" pitchFamily="34" charset="-122"/>
                <a:ea typeface="Microsoft YaHei" panose="020B0503020204020204" pitchFamily="34" charset="-122"/>
              </a:rPr>
              <a:t>秒，准实时处理车端、雷达传感器上产生的数据，通过产品联动，使集成，抽帧，加工，推理链路自动化运行，日运行实例超过一万个，在客户业务爆发式增长的情况下，通过基于云原生的资源弹性和存算分离能力，为客户节省了</a:t>
            </a:r>
            <a:r>
              <a:rPr lang="en-US" sz="1200" b="0" i="0" strike="noStrike" spc="0">
                <a:ln/>
                <a:solidFill>
                  <a:srgbClr val="000000"/>
                </a:solidFill>
                <a:latin typeface="Microsoft YaHei" panose="020B0503020204020204" pitchFamily="34" charset="-122"/>
                <a:ea typeface="Microsoft YaHei" panose="020B0503020204020204" pitchFamily="34" charset="-122"/>
              </a:rPr>
              <a:t>40%</a:t>
            </a:r>
            <a:r>
              <a:rPr lang="zh-CN" sz="1200" b="0" i="0" strike="noStrike" spc="0">
                <a:ln/>
                <a:solidFill>
                  <a:srgbClr val="000000"/>
                </a:solidFill>
                <a:latin typeface="Microsoft YaHei" panose="020B0503020204020204" pitchFamily="34" charset="-122"/>
                <a:ea typeface="Microsoft YaHei" panose="020B0503020204020204" pitchFamily="34" charset="-122"/>
              </a:rPr>
              <a:t>的资源投入。</a:t>
            </a:r>
          </a:p>
        </p:txBody>
      </p:sp>
      <p:pic>
        <p:nvPicPr>
          <p:cNvPr id="63" name="图片 62">
            <a:extLst>
              <a:ext uri="{FF2B5EF4-FFF2-40B4-BE49-F238E27FC236}">
                <a16:creationId xmlns:a16="http://schemas.microsoft.com/office/drawing/2014/main" id="{A52B343A-FB26-84BE-F167-E8E63D4D2623}"/>
              </a:ext>
            </a:extLst>
          </p:cNvPr>
          <p:cNvPicPr>
            <a:picLocks noChangeAspect="1"/>
          </p:cNvPicPr>
          <p:nvPr/>
        </p:nvPicPr>
        <p:blipFill>
          <a:blip r:embed="rId7"/>
          <a:stretch/>
        </p:blipFill>
        <p:spPr>
          <a:xfrm>
            <a:off x="9545426" y="3742443"/>
            <a:ext cx="2096952" cy="1673868"/>
          </a:xfrm>
          <a:prstGeom prst="rect">
            <a:avLst/>
          </a:prstGeom>
        </p:spPr>
      </p:pic>
      <p:pic>
        <p:nvPicPr>
          <p:cNvPr id="64" name="图片 63">
            <a:extLst>
              <a:ext uri="{FF2B5EF4-FFF2-40B4-BE49-F238E27FC236}">
                <a16:creationId xmlns:a16="http://schemas.microsoft.com/office/drawing/2014/main" id="{913F9930-35D5-BD7E-4AFF-8112E74F2D74}"/>
              </a:ext>
            </a:extLst>
          </p:cNvPr>
          <p:cNvPicPr>
            <a:picLocks noChangeAspect="1"/>
          </p:cNvPicPr>
          <p:nvPr/>
        </p:nvPicPr>
        <p:blipFill>
          <a:blip r:embed="rId8"/>
          <a:stretch/>
        </p:blipFill>
        <p:spPr>
          <a:xfrm>
            <a:off x="6673628" y="3742443"/>
            <a:ext cx="2193598" cy="1754735"/>
          </a:xfrm>
          <a:prstGeom prst="rect">
            <a:avLst/>
          </a:prstGeom>
        </p:spPr>
      </p:pic>
      <p:pic>
        <p:nvPicPr>
          <p:cNvPr id="65" name="图片 64">
            <a:extLst>
              <a:ext uri="{FF2B5EF4-FFF2-40B4-BE49-F238E27FC236}">
                <a16:creationId xmlns:a16="http://schemas.microsoft.com/office/drawing/2014/main" id="{A1CDAC9C-47E7-1584-768C-CB8486E8572E}"/>
              </a:ext>
            </a:extLst>
          </p:cNvPr>
          <p:cNvPicPr>
            <a:picLocks noChangeAspect="1"/>
          </p:cNvPicPr>
          <p:nvPr/>
        </p:nvPicPr>
        <p:blipFill>
          <a:blip r:embed="rId9"/>
          <a:stretch/>
        </p:blipFill>
        <p:spPr>
          <a:xfrm>
            <a:off x="3588240" y="3859620"/>
            <a:ext cx="2819260" cy="1518063"/>
          </a:xfrm>
          <a:prstGeom prst="rect">
            <a:avLst/>
          </a:prstGeom>
        </p:spPr>
      </p:pic>
      <p:pic>
        <p:nvPicPr>
          <p:cNvPr id="66" name="图片 65">
            <a:extLst>
              <a:ext uri="{FF2B5EF4-FFF2-40B4-BE49-F238E27FC236}">
                <a16:creationId xmlns:a16="http://schemas.microsoft.com/office/drawing/2014/main" id="{0ADADAC0-23EA-80A6-6B90-9142A14C37C5}"/>
              </a:ext>
            </a:extLst>
          </p:cNvPr>
          <p:cNvPicPr>
            <a:picLocks noChangeAspect="1"/>
          </p:cNvPicPr>
          <p:nvPr/>
        </p:nvPicPr>
        <p:blipFill>
          <a:blip r:embed="rId10"/>
          <a:stretch/>
        </p:blipFill>
        <p:spPr>
          <a:xfrm>
            <a:off x="3588240" y="5497178"/>
            <a:ext cx="1039191" cy="362602"/>
          </a:xfrm>
          <a:prstGeom prst="rect">
            <a:avLst/>
          </a:prstGeom>
        </p:spPr>
      </p:pic>
      <p:pic>
        <p:nvPicPr>
          <p:cNvPr id="67" name="图片 66">
            <a:extLst>
              <a:ext uri="{FF2B5EF4-FFF2-40B4-BE49-F238E27FC236}">
                <a16:creationId xmlns:a16="http://schemas.microsoft.com/office/drawing/2014/main" id="{CD7082BB-5677-8A75-A42D-7A8C93688B92}"/>
              </a:ext>
            </a:extLst>
          </p:cNvPr>
          <p:cNvPicPr>
            <a:picLocks noChangeAspect="1"/>
          </p:cNvPicPr>
          <p:nvPr/>
        </p:nvPicPr>
        <p:blipFill>
          <a:blip r:embed="rId11"/>
          <a:stretch/>
        </p:blipFill>
        <p:spPr>
          <a:xfrm>
            <a:off x="3588240" y="6033818"/>
            <a:ext cx="1142641" cy="253295"/>
          </a:xfrm>
          <a:prstGeom prst="rect">
            <a:avLst/>
          </a:prstGeom>
        </p:spPr>
      </p:pic>
      <p:pic>
        <p:nvPicPr>
          <p:cNvPr id="68" name="图片 67">
            <a:extLst>
              <a:ext uri="{FF2B5EF4-FFF2-40B4-BE49-F238E27FC236}">
                <a16:creationId xmlns:a16="http://schemas.microsoft.com/office/drawing/2014/main" id="{0B80EDC9-1DB5-2EFE-B8BD-CDAF5FCCEE50}"/>
              </a:ext>
            </a:extLst>
          </p:cNvPr>
          <p:cNvPicPr>
            <a:picLocks noChangeAspect="1"/>
          </p:cNvPicPr>
          <p:nvPr/>
        </p:nvPicPr>
        <p:blipFill>
          <a:blip r:embed="rId12"/>
          <a:stretch/>
        </p:blipFill>
        <p:spPr>
          <a:xfrm>
            <a:off x="4688548" y="5569102"/>
            <a:ext cx="597452" cy="247087"/>
          </a:xfrm>
          <a:prstGeom prst="rect">
            <a:avLst/>
          </a:prstGeom>
        </p:spPr>
      </p:pic>
      <p:pic>
        <p:nvPicPr>
          <p:cNvPr id="69" name="图片 68">
            <a:extLst>
              <a:ext uri="{FF2B5EF4-FFF2-40B4-BE49-F238E27FC236}">
                <a16:creationId xmlns:a16="http://schemas.microsoft.com/office/drawing/2014/main" id="{C8C74C99-1259-E814-EE02-C07E1793C8D5}"/>
              </a:ext>
            </a:extLst>
          </p:cNvPr>
          <p:cNvPicPr>
            <a:picLocks noChangeAspect="1"/>
          </p:cNvPicPr>
          <p:nvPr/>
        </p:nvPicPr>
        <p:blipFill>
          <a:blip r:embed="rId13"/>
          <a:stretch/>
        </p:blipFill>
        <p:spPr>
          <a:xfrm>
            <a:off x="5286000" y="5868362"/>
            <a:ext cx="489390" cy="443694"/>
          </a:xfrm>
          <a:prstGeom prst="rect">
            <a:avLst/>
          </a:prstGeom>
        </p:spPr>
      </p:pic>
      <p:pic>
        <p:nvPicPr>
          <p:cNvPr id="70" name="图片 69">
            <a:extLst>
              <a:ext uri="{FF2B5EF4-FFF2-40B4-BE49-F238E27FC236}">
                <a16:creationId xmlns:a16="http://schemas.microsoft.com/office/drawing/2014/main" id="{1D654B4C-AFE1-86BE-3AA1-CFA8C5BF2220}"/>
              </a:ext>
            </a:extLst>
          </p:cNvPr>
          <p:cNvPicPr>
            <a:picLocks noChangeAspect="1"/>
          </p:cNvPicPr>
          <p:nvPr/>
        </p:nvPicPr>
        <p:blipFill>
          <a:blip r:embed="rId14"/>
          <a:stretch/>
        </p:blipFill>
        <p:spPr>
          <a:xfrm>
            <a:off x="9398542" y="1169014"/>
            <a:ext cx="1469184" cy="598556"/>
          </a:xfrm>
          <a:prstGeom prst="rect">
            <a:avLst/>
          </a:prstGeom>
        </p:spPr>
      </p:pic>
      <p:sp>
        <p:nvSpPr>
          <p:cNvPr id="71" name="文本框 70">
            <a:extLst>
              <a:ext uri="{FF2B5EF4-FFF2-40B4-BE49-F238E27FC236}">
                <a16:creationId xmlns:a16="http://schemas.microsoft.com/office/drawing/2014/main" id="{FB1ACA7F-55D0-F31A-7219-18431D462F00}"/>
              </a:ext>
            </a:extLst>
          </p:cNvPr>
          <p:cNvSpPr txBox="1"/>
          <p:nvPr/>
        </p:nvSpPr>
        <p:spPr>
          <a:xfrm>
            <a:off x="9398542" y="1767570"/>
            <a:ext cx="2243835" cy="1754326"/>
          </a:xfrm>
          <a:prstGeom prst="rect">
            <a:avLst/>
          </a:prstGeom>
          <a:ln w="12700">
            <a:prstDash val="solid"/>
          </a:ln>
        </p:spPr>
        <p:txBody>
          <a:bodyPr>
            <a:spAutoFit/>
          </a:bodyPr>
          <a:lstStyle/>
          <a:p>
            <a:pPr algn="l"/>
            <a:r>
              <a:rPr lang="zh-CN" sz="1200" b="0">
                <a:latin typeface="Microsoft YaHei" panose="020B0503020204020204" pitchFamily="34" charset="-122"/>
                <a:ea typeface="Microsoft YaHei" panose="020B0503020204020204" pitchFamily="34" charset="-122"/>
              </a:rPr>
              <a:t>基于腾讯云大数据产品，构建完整数据中台。依托腾讯云大数据自研内核能力，基准测试性能提升</a:t>
            </a:r>
            <a:r>
              <a:rPr lang="en-US" sz="1200" b="0">
                <a:latin typeface="Microsoft YaHei" panose="020B0503020204020204" pitchFamily="34" charset="-122"/>
                <a:ea typeface="Microsoft YaHei" panose="020B0503020204020204" pitchFamily="34" charset="-122"/>
              </a:rPr>
              <a:t>300%</a:t>
            </a:r>
            <a:r>
              <a:rPr lang="zh-CN" sz="1200" b="0">
                <a:latin typeface="Microsoft YaHei" panose="020B0503020204020204" pitchFamily="34" charset="-122"/>
                <a:ea typeface="Microsoft YaHei" panose="020B0503020204020204" pitchFamily="34" charset="-122"/>
              </a:rPr>
              <a:t>；借助</a:t>
            </a:r>
            <a:r>
              <a:rPr lang="en-US" sz="1200" b="0">
                <a:latin typeface="Microsoft YaHei" panose="020B0503020204020204" pitchFamily="34" charset="-122"/>
                <a:ea typeface="Microsoft YaHei" panose="020B0503020204020204" pitchFamily="34" charset="-122"/>
              </a:rPr>
              <a:t>WeData</a:t>
            </a:r>
            <a:r>
              <a:rPr lang="zh-CN" sz="1200" b="0">
                <a:latin typeface="Microsoft YaHei" panose="020B0503020204020204" pitchFamily="34" charset="-122"/>
                <a:ea typeface="Microsoft YaHei" panose="020B0503020204020204" pitchFamily="34" charset="-122"/>
              </a:rPr>
              <a:t>一站式数据加工处理的能力，整体数据处理效率提升</a:t>
            </a:r>
            <a:r>
              <a:rPr lang="en-US" sz="1200" b="0">
                <a:latin typeface="Microsoft YaHei" panose="020B0503020204020204" pitchFamily="34" charset="-122"/>
                <a:ea typeface="Microsoft YaHei" panose="020B0503020204020204" pitchFamily="34" charset="-122"/>
              </a:rPr>
              <a:t>6</a:t>
            </a:r>
            <a:r>
              <a:rPr lang="zh-CN" sz="1200" b="0">
                <a:latin typeface="Microsoft YaHei" panose="020B0503020204020204" pitchFamily="34" charset="-122"/>
                <a:ea typeface="Microsoft YaHei" panose="020B0503020204020204" pitchFamily="34" charset="-122"/>
              </a:rPr>
              <a:t>倍；交付效率相较于IDC自建，提升10倍。</a:t>
            </a:r>
          </a:p>
          <a:p>
            <a:pPr algn="l"/>
            <a:endParaRPr sz="1200" b="0">
              <a:latin typeface="Microsoft YaHei" panose="020B0503020204020204" pitchFamily="34" charset="-122"/>
              <a:ea typeface="Microsoft YaHei" panose="020B0503020204020204" pitchFamily="34" charset="-122"/>
            </a:endParaRPr>
          </a:p>
        </p:txBody>
      </p:sp>
      <p:pic>
        <p:nvPicPr>
          <p:cNvPr id="72" name="图片 71">
            <a:extLst>
              <a:ext uri="{FF2B5EF4-FFF2-40B4-BE49-F238E27FC236}">
                <a16:creationId xmlns:a16="http://schemas.microsoft.com/office/drawing/2014/main" id="{6439EDA3-7E87-9FD0-7EEB-7747DAC35429}"/>
              </a:ext>
            </a:extLst>
          </p:cNvPr>
          <p:cNvPicPr>
            <a:picLocks noChangeAspect="1"/>
          </p:cNvPicPr>
          <p:nvPr/>
        </p:nvPicPr>
        <p:blipFill>
          <a:blip r:embed="rId15"/>
          <a:stretch/>
        </p:blipFill>
        <p:spPr>
          <a:xfrm>
            <a:off x="6626390" y="6000705"/>
            <a:ext cx="1199245" cy="311351"/>
          </a:xfrm>
          <a:prstGeom prst="rect">
            <a:avLst/>
          </a:prstGeom>
        </p:spPr>
      </p:pic>
      <p:pic>
        <p:nvPicPr>
          <p:cNvPr id="73" name="图片 72">
            <a:extLst>
              <a:ext uri="{FF2B5EF4-FFF2-40B4-BE49-F238E27FC236}">
                <a16:creationId xmlns:a16="http://schemas.microsoft.com/office/drawing/2014/main" id="{5365A625-7030-E6B5-7AD8-3C2F5A63372A}"/>
              </a:ext>
            </a:extLst>
          </p:cNvPr>
          <p:cNvPicPr>
            <a:picLocks noChangeAspect="1"/>
          </p:cNvPicPr>
          <p:nvPr/>
        </p:nvPicPr>
        <p:blipFill>
          <a:blip r:embed="rId16"/>
          <a:stretch/>
        </p:blipFill>
        <p:spPr>
          <a:xfrm>
            <a:off x="10481631" y="5658720"/>
            <a:ext cx="860042" cy="319522"/>
          </a:xfrm>
          <a:prstGeom prst="rect">
            <a:avLst/>
          </a:prstGeom>
        </p:spPr>
      </p:pic>
      <p:pic>
        <p:nvPicPr>
          <p:cNvPr id="74" name="图片 73">
            <a:extLst>
              <a:ext uri="{FF2B5EF4-FFF2-40B4-BE49-F238E27FC236}">
                <a16:creationId xmlns:a16="http://schemas.microsoft.com/office/drawing/2014/main" id="{545ED77A-E98E-740B-B421-A49FC430DA2F}"/>
              </a:ext>
            </a:extLst>
          </p:cNvPr>
          <p:cNvPicPr>
            <a:picLocks noChangeAspect="1"/>
          </p:cNvPicPr>
          <p:nvPr/>
        </p:nvPicPr>
        <p:blipFill>
          <a:blip r:embed="rId17"/>
          <a:stretch/>
        </p:blipFill>
        <p:spPr>
          <a:xfrm>
            <a:off x="9621269" y="5678479"/>
            <a:ext cx="699175" cy="226058"/>
          </a:xfrm>
          <a:prstGeom prst="rect">
            <a:avLst/>
          </a:prstGeom>
        </p:spPr>
      </p:pic>
      <p:pic>
        <p:nvPicPr>
          <p:cNvPr id="75" name="图片 74">
            <a:extLst>
              <a:ext uri="{FF2B5EF4-FFF2-40B4-BE49-F238E27FC236}">
                <a16:creationId xmlns:a16="http://schemas.microsoft.com/office/drawing/2014/main" id="{6ADF4CBF-6F73-85B1-8136-055869DE11F2}"/>
              </a:ext>
            </a:extLst>
          </p:cNvPr>
          <p:cNvPicPr>
            <a:picLocks noChangeAspect="1"/>
          </p:cNvPicPr>
          <p:nvPr/>
        </p:nvPicPr>
        <p:blipFill>
          <a:blip r:embed="rId18"/>
          <a:stretch/>
        </p:blipFill>
        <p:spPr>
          <a:xfrm>
            <a:off x="9621269" y="6000705"/>
            <a:ext cx="754012" cy="278016"/>
          </a:xfrm>
          <a:prstGeom prst="rect">
            <a:avLst/>
          </a:prstGeom>
        </p:spPr>
      </p:pic>
      <p:sp>
        <p:nvSpPr>
          <p:cNvPr id="76" name="文本框 75">
            <a:extLst>
              <a:ext uri="{FF2B5EF4-FFF2-40B4-BE49-F238E27FC236}">
                <a16:creationId xmlns:a16="http://schemas.microsoft.com/office/drawing/2014/main" id="{534717D4-73DE-7868-7CF0-31E37275163B}"/>
              </a:ext>
            </a:extLst>
          </p:cNvPr>
          <p:cNvSpPr txBox="1"/>
          <p:nvPr/>
        </p:nvSpPr>
        <p:spPr>
          <a:xfrm>
            <a:off x="348178" y="1139713"/>
            <a:ext cx="2862308" cy="5000000"/>
          </a:xfrm>
        </p:spPr>
        <p:txBody>
          <a:bodyPr/>
          <a:lstStyle/>
          <a:p>
            <a:pPr algn="l"/>
            <a:r>
              <a:rPr lang="zh-CN" dirty="0">
                <a:latin typeface="Microsoft YaHei" panose="020B0503020204020204" pitchFamily="34" charset="-122"/>
                <a:ea typeface="Microsoft YaHei" panose="020B0503020204020204" pitchFamily="34" charset="-122"/>
              </a:rPr>
              <a:t>在客户降本大环境下保持原重点行业的增长：</a:t>
            </a:r>
            <a:br>
              <a:rPr lang="en-US" dirty="0">
                <a:latin typeface="Microsoft YaHei" panose="020B0503020204020204" pitchFamily="34" charset="-122"/>
                <a:ea typeface="Microsoft YaHei" panose="020B0503020204020204" pitchFamily="34" charset="-122"/>
              </a:rPr>
            </a:br>
            <a:endParaRPr lang="en-US" dirty="0">
              <a:latin typeface="Microsoft YaHei" panose="020B0503020204020204" pitchFamily="34" charset="-122"/>
              <a:ea typeface="Microsoft YaHei" panose="020B0503020204020204" pitchFamily="34" charset="-122"/>
            </a:endParaRPr>
          </a:p>
          <a:p>
            <a:pPr algn="l"/>
            <a:r>
              <a:rPr lang="zh-CN" b="1" dirty="0">
                <a:solidFill>
                  <a:srgbClr val="0188FB"/>
                </a:solidFill>
                <a:latin typeface="Microsoft YaHei" panose="020B0503020204020204" pitchFamily="34" charset="-122"/>
                <a:ea typeface="Microsoft YaHei" panose="020B0503020204020204" pitchFamily="34" charset="-122"/>
              </a:rPr>
              <a:t>战略客户：</a:t>
            </a:r>
            <a:r>
              <a:rPr lang="zh-CN" b="0" dirty="0">
                <a:latin typeface="Microsoft YaHei" panose="020B0503020204020204" pitchFamily="34" charset="-122"/>
                <a:ea typeface="Microsoft YaHei" panose="020B0503020204020204" pitchFamily="34" charset="-122"/>
              </a:rPr>
              <a:t>同比增长</a:t>
            </a:r>
            <a:r>
              <a:rPr lang="en-US" b="0" dirty="0">
                <a:latin typeface="Microsoft YaHei" panose="020B0503020204020204" pitchFamily="34" charset="-122"/>
                <a:ea typeface="Microsoft YaHei" panose="020B0503020204020204" pitchFamily="34" charset="-122"/>
              </a:rPr>
              <a:t>54%</a:t>
            </a:r>
          </a:p>
          <a:p>
            <a:pPr algn="l"/>
            <a:br>
              <a:rPr lang="en-US" dirty="0">
                <a:latin typeface="Microsoft YaHei" panose="020B0503020204020204" pitchFamily="34" charset="-122"/>
                <a:ea typeface="Microsoft YaHei" panose="020B0503020204020204" pitchFamily="34" charset="-122"/>
              </a:rPr>
            </a:br>
            <a:r>
              <a:rPr lang="zh-CN" b="1" dirty="0">
                <a:solidFill>
                  <a:srgbClr val="0188FB"/>
                </a:solidFill>
                <a:latin typeface="Microsoft YaHei" panose="020B0503020204020204" pitchFamily="34" charset="-122"/>
                <a:ea typeface="Microsoft YaHei" panose="020B0503020204020204" pitchFamily="34" charset="-122"/>
              </a:rPr>
              <a:t>泛互：</a:t>
            </a:r>
            <a:r>
              <a:rPr lang="zh-CN" b="0" dirty="0">
                <a:latin typeface="Microsoft YaHei" panose="020B0503020204020204" pitchFamily="34" charset="-122"/>
                <a:ea typeface="Microsoft YaHei" panose="020B0503020204020204" pitchFamily="34" charset="-122"/>
              </a:rPr>
              <a:t>同比增长</a:t>
            </a:r>
            <a:r>
              <a:rPr lang="en-US" b="0" dirty="0">
                <a:latin typeface="Microsoft YaHei" panose="020B0503020204020204" pitchFamily="34" charset="-122"/>
                <a:ea typeface="Microsoft YaHei" panose="020B0503020204020204" pitchFamily="34" charset="-122"/>
              </a:rPr>
              <a:t>20%</a:t>
            </a:r>
          </a:p>
          <a:p>
            <a:pPr algn="l"/>
            <a:br>
              <a:rPr lang="en-US" dirty="0">
                <a:latin typeface="Microsoft YaHei" panose="020B0503020204020204" pitchFamily="34" charset="-122"/>
                <a:ea typeface="Microsoft YaHei" panose="020B0503020204020204" pitchFamily="34" charset="-122"/>
              </a:rPr>
            </a:br>
            <a:endParaRPr lang="en-US" dirty="0">
              <a:latin typeface="Microsoft YaHei" panose="020B0503020204020204" pitchFamily="34" charset="-122"/>
              <a:ea typeface="Microsoft YaHei" panose="020B0503020204020204" pitchFamily="34" charset="-122"/>
            </a:endParaRPr>
          </a:p>
          <a:p>
            <a:pPr algn="l"/>
            <a:r>
              <a:rPr lang="zh-CN" b="1" dirty="0">
                <a:latin typeface="Microsoft YaHei" panose="020B0503020204020204" pitchFamily="34" charset="-122"/>
                <a:ea typeface="Microsoft YaHei" panose="020B0503020204020204" pitchFamily="34" charset="-122"/>
              </a:rPr>
              <a:t>以下行业实现突破和增长：</a:t>
            </a:r>
            <a:br>
              <a:rPr lang="en-US" dirty="0">
                <a:latin typeface="Microsoft YaHei" panose="020B0503020204020204" pitchFamily="34" charset="-122"/>
                <a:ea typeface="Microsoft YaHei" panose="020B0503020204020204" pitchFamily="34" charset="-122"/>
              </a:rPr>
            </a:br>
            <a:r>
              <a:rPr lang="zh-CN" b="1" dirty="0">
                <a:solidFill>
                  <a:srgbClr val="0188FB"/>
                </a:solidFill>
                <a:latin typeface="Microsoft YaHei" panose="020B0503020204020204" pitchFamily="34" charset="-122"/>
                <a:ea typeface="Microsoft YaHei" panose="020B0503020204020204" pitchFamily="34" charset="-122"/>
              </a:rPr>
              <a:t>教育行业：</a:t>
            </a:r>
            <a:r>
              <a:rPr lang="zh-CN" b="0" dirty="0">
                <a:latin typeface="Microsoft YaHei" panose="020B0503020204020204" pitchFamily="34" charset="-122"/>
                <a:ea typeface="Microsoft YaHei" panose="020B0503020204020204" pitchFamily="34" charset="-122"/>
              </a:rPr>
              <a:t>同比增长</a:t>
            </a:r>
            <a:r>
              <a:rPr lang="en-US" b="0" dirty="0">
                <a:latin typeface="Microsoft YaHei" panose="020B0503020204020204" pitchFamily="34" charset="-122"/>
                <a:ea typeface="Microsoft YaHei" panose="020B0503020204020204" pitchFamily="34" charset="-122"/>
              </a:rPr>
              <a:t>117%
</a:t>
            </a:r>
          </a:p>
          <a:p>
            <a:pPr algn="l"/>
            <a:r>
              <a:rPr lang="zh-CN" b="1" dirty="0">
                <a:solidFill>
                  <a:srgbClr val="0188FB"/>
                </a:solidFill>
                <a:latin typeface="Microsoft YaHei" panose="020B0503020204020204" pitchFamily="34" charset="-122"/>
                <a:ea typeface="Microsoft YaHei" panose="020B0503020204020204" pitchFamily="34" charset="-122"/>
              </a:rPr>
              <a:t>智慧出行行业：</a:t>
            </a:r>
            <a:r>
              <a:rPr lang="zh-CN" b="0" dirty="0">
                <a:latin typeface="Microsoft YaHei" panose="020B0503020204020204" pitchFamily="34" charset="-122"/>
                <a:ea typeface="Microsoft YaHei" panose="020B0503020204020204" pitchFamily="34" charset="-122"/>
              </a:rPr>
              <a:t>同比增长</a:t>
            </a:r>
            <a:r>
              <a:rPr lang="en-US" b="0" dirty="0">
                <a:latin typeface="Microsoft YaHei" panose="020B0503020204020204" pitchFamily="34" charset="-122"/>
                <a:ea typeface="Microsoft YaHei" panose="020B0503020204020204" pitchFamily="34" charset="-122"/>
              </a:rPr>
              <a:t>164%
</a:t>
            </a:r>
          </a:p>
          <a:p>
            <a:pPr algn="l"/>
            <a:r>
              <a:rPr lang="zh-CN" b="1" dirty="0">
                <a:solidFill>
                  <a:srgbClr val="0188FB"/>
                </a:solidFill>
                <a:latin typeface="Microsoft YaHei" panose="020B0503020204020204" pitchFamily="34" charset="-122"/>
                <a:ea typeface="Microsoft YaHei" panose="020B0503020204020204" pitchFamily="34" charset="-122"/>
              </a:rPr>
              <a:t>金融行业：</a:t>
            </a:r>
            <a:r>
              <a:rPr lang="zh-CN" b="0" dirty="0">
                <a:latin typeface="Microsoft YaHei" panose="020B0503020204020204" pitchFamily="34" charset="-122"/>
                <a:ea typeface="Microsoft YaHei" panose="020B0503020204020204" pitchFamily="34" charset="-122"/>
              </a:rPr>
              <a:t>同比增长</a:t>
            </a:r>
            <a:r>
              <a:rPr lang="en-US" b="0" dirty="0">
                <a:latin typeface="Microsoft YaHei" panose="020B0503020204020204" pitchFamily="34" charset="-122"/>
                <a:ea typeface="Microsoft YaHei" panose="020B0503020204020204" pitchFamily="34" charset="-122"/>
              </a:rPr>
              <a:t>109%</a:t>
            </a:r>
          </a:p>
        </p:txBody>
      </p:sp>
      <p:pic>
        <p:nvPicPr>
          <p:cNvPr id="77" name="图片 76">
            <a:extLst>
              <a:ext uri="{FF2B5EF4-FFF2-40B4-BE49-F238E27FC236}">
                <a16:creationId xmlns:a16="http://schemas.microsoft.com/office/drawing/2014/main" id="{C30D72EB-3364-0C70-19A9-2A75E2710235}"/>
              </a:ext>
            </a:extLst>
          </p:cNvPr>
          <p:cNvPicPr>
            <a:picLocks noChangeAspect="1"/>
          </p:cNvPicPr>
          <p:nvPr/>
        </p:nvPicPr>
        <p:blipFill>
          <a:blip r:embed="rId19"/>
          <a:stretch/>
        </p:blipFill>
        <p:spPr>
          <a:xfrm>
            <a:off x="7770427" y="5692645"/>
            <a:ext cx="835151" cy="299810"/>
          </a:xfrm>
          <a:prstGeom prst="rect">
            <a:avLst/>
          </a:prstGeom>
        </p:spPr>
      </p:pic>
      <p:pic>
        <p:nvPicPr>
          <p:cNvPr id="78" name="图片 77">
            <a:extLst>
              <a:ext uri="{FF2B5EF4-FFF2-40B4-BE49-F238E27FC236}">
                <a16:creationId xmlns:a16="http://schemas.microsoft.com/office/drawing/2014/main" id="{119ABFC7-4AA1-30B7-2D00-5ECCF785795E}"/>
              </a:ext>
            </a:extLst>
          </p:cNvPr>
          <p:cNvPicPr>
            <a:picLocks noChangeAspect="1"/>
          </p:cNvPicPr>
          <p:nvPr/>
        </p:nvPicPr>
        <p:blipFill>
          <a:blip r:embed="rId20"/>
          <a:stretch/>
        </p:blipFill>
        <p:spPr>
          <a:xfrm>
            <a:off x="10520460" y="6030347"/>
            <a:ext cx="1032933" cy="281709"/>
          </a:xfrm>
          <a:prstGeom prst="rect">
            <a:avLst/>
          </a:prstGeom>
        </p:spPr>
      </p:pic>
    </p:spTree>
    <p:extLst>
      <p:ext uri="{BB962C8B-B14F-4D97-AF65-F5344CB8AC3E}">
        <p14:creationId xmlns:p14="http://schemas.microsoft.com/office/powerpoint/2010/main" val="410691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226839" y="349242"/>
            <a:ext cx="11188700" cy="393700"/>
          </a:xfrm>
          <a:prstGeom prst="rect">
            <a:avLst/>
          </a:prstGeom>
        </p:spPr>
        <p:txBody>
          <a:bodyPr vert="horz" wrap="square" anchor="t">
            <a:spAutoFit/>
          </a:bodyPr>
          <a:lstStyle/>
          <a:p>
            <a:pPr marL="0" indent="0" algn="l" defTabSz="444500">
              <a:lnSpc>
                <a:spcPct val="100000"/>
              </a:lnSpc>
              <a:buNone/>
            </a:pPr>
            <a:r>
              <a:rPr lang="zh-CN" sz="2000" b="1" i="0" strike="noStrike" spc="0">
                <a:ln/>
                <a:solidFill>
                  <a:srgbClr val="000000"/>
                </a:solidFill>
                <a:latin typeface="Microsoft YaHei"/>
                <a:ea typeface="Microsoft YaHei"/>
              </a:rPr>
              <a:t>新的组织形态：CPT 聚焦自研产品售卖，完善售前技术和能力，连接产品和行销、生态伙伴</a:t>
            </a:r>
          </a:p>
        </p:txBody>
      </p:sp>
      <p:pic>
        <p:nvPicPr>
          <p:cNvPr id="19" name="图片 18"/>
          <p:cNvPicPr>
            <a:picLocks noChangeAspect="1"/>
          </p:cNvPicPr>
          <p:nvPr/>
        </p:nvPicPr>
        <p:blipFill>
          <a:blip r:embed="rId3"/>
          <a:stretch/>
        </p:blipFill>
        <p:spPr>
          <a:xfrm>
            <a:off x="469790" y="1100712"/>
            <a:ext cx="11415475" cy="552892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157417" y="1898327"/>
            <a:ext cx="8470358" cy="1229888"/>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l" defTabSz="609173" rtl="0"/>
            <a:r>
              <a:rPr lang="en-US" altLang="zh-CN" sz="7992" b="0" kern="1200" dirty="0">
                <a:solidFill>
                  <a:prstClr val="white"/>
                </a:solidFill>
                <a:latin typeface="Microsoft YaHei" panose="020B0503020204020204" pitchFamily="34" charset="-122"/>
                <a:ea typeface="Microsoft YaHei" panose="020B0503020204020204" pitchFamily="34" charset="-122"/>
                <a:cs typeface="TTTGB Medium" charset="-122"/>
              </a:rPr>
              <a:t>THANK YOU! </a:t>
            </a:r>
          </a:p>
        </p:txBody>
      </p:sp>
      <p:sp>
        <p:nvSpPr>
          <p:cNvPr id="6" name="TextBox 3"/>
          <p:cNvSpPr txBox="1">
            <a:spLocks noChangeArrowheads="1"/>
          </p:cNvSpPr>
          <p:nvPr/>
        </p:nvSpPr>
        <p:spPr bwMode="auto">
          <a:xfrm flipH="1">
            <a:off x="1212908" y="3277431"/>
            <a:ext cx="2196880" cy="72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l" defTabSz="609173" rtl="0">
              <a:lnSpc>
                <a:spcPct val="125000"/>
              </a:lnSpc>
            </a:pPr>
            <a:r>
              <a:rPr lang="zh-CN" altLang="en-US" sz="3996" b="0" kern="1200" dirty="0">
                <a:solidFill>
                  <a:prstClr val="white"/>
                </a:solidFill>
                <a:latin typeface="Microsoft YaHei" panose="020B0503020204020204" pitchFamily="34" charset="-122"/>
                <a:ea typeface="Microsoft YaHei" panose="020B0503020204020204" pitchFamily="34" charset="-122"/>
                <a:cs typeface="TTTGB Medium" charset="-122"/>
              </a:rPr>
              <a:t>感谢聆听！</a:t>
            </a:r>
            <a:endParaRPr lang="en-US" altLang="zh-CN" sz="3996" b="0" kern="1200" dirty="0">
              <a:solidFill>
                <a:prstClr val="white"/>
              </a:solidFill>
              <a:latin typeface="Microsoft YaHei" panose="020B0503020204020204" pitchFamily="34" charset="-122"/>
              <a:ea typeface="Microsoft YaHei" panose="020B0503020204020204" pitchFamily="34" charset="-122"/>
              <a:cs typeface="TTTGB Medium" charset="-122"/>
            </a:endParaRPr>
          </a:p>
        </p:txBody>
      </p:sp>
    </p:spTree>
    <p:extLst>
      <p:ext uri="{BB962C8B-B14F-4D97-AF65-F5344CB8AC3E}">
        <p14:creationId xmlns:p14="http://schemas.microsoft.com/office/powerpoint/2010/main" val="2532881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918C3E37-F815-7FA8-7794-0CDD0FEF69E0}"/>
              </a:ext>
            </a:extLst>
          </p:cNvPr>
          <p:cNvPicPr>
            <a:picLocks noChangeAspect="1"/>
          </p:cNvPicPr>
          <p:nvPr/>
        </p:nvPicPr>
        <p:blipFill>
          <a:blip r:embed="rId3"/>
          <a:stretch/>
        </p:blipFill>
        <p:spPr>
          <a:xfrm>
            <a:off x="-94213" y="1682634"/>
            <a:ext cx="12380425" cy="3837929"/>
          </a:xfrm>
          <a:prstGeom prst="rect">
            <a:avLst/>
          </a:prstGeom>
          <a:ln>
            <a:noFill/>
          </a:ln>
        </p:spPr>
      </p:pic>
      <p:sp>
        <p:nvSpPr>
          <p:cNvPr id="27" name="文本占位符 25">
            <a:extLst>
              <a:ext uri="{FF2B5EF4-FFF2-40B4-BE49-F238E27FC236}">
                <a16:creationId xmlns:a16="http://schemas.microsoft.com/office/drawing/2014/main" id="{8F84C483-C01E-8455-CD9B-E491AC39BCE2}"/>
              </a:ext>
            </a:extLst>
          </p:cNvPr>
          <p:cNvSpPr>
            <a:spLocks noGrp="1"/>
          </p:cNvSpPr>
          <p:nvPr>
            <p:ph type="body" idx="11"/>
          </p:nvPr>
        </p:nvSpPr>
        <p:spPr>
          <a:xfrm>
            <a:off x="514981" y="304116"/>
            <a:ext cx="8915889" cy="632783"/>
          </a:xfrm>
        </p:spPr>
        <p:txBody>
          <a:bodyPr>
            <a:normAutofit/>
          </a:bodyPr>
          <a:lstStyle/>
          <a:p>
            <a:r>
              <a:rPr lang="zh-CN" altLang="en-US" sz="2000" b="1" dirty="0">
                <a:solidFill>
                  <a:schemeClr val="tx1"/>
                </a:solidFill>
                <a:latin typeface="Microsoft YaHei" panose="020B0503020204020204" pitchFamily="34" charset="-122"/>
                <a:ea typeface="Microsoft YaHei" panose="020B0503020204020204" pitchFamily="34" charset="-122"/>
              </a:rPr>
              <a:t>云原生技术：自主可控</a:t>
            </a:r>
            <a:r>
              <a:rPr lang="en-US" altLang="zh-CN" sz="2000" b="1" dirty="0">
                <a:solidFill>
                  <a:schemeClr val="tx1"/>
                </a:solidFill>
                <a:latin typeface="Microsoft YaHei" panose="020B0503020204020204" pitchFamily="34" charset="-122"/>
                <a:ea typeface="Microsoft YaHei" panose="020B0503020204020204" pitchFamily="34" charset="-122"/>
              </a:rPr>
              <a:t> </a:t>
            </a:r>
            <a:r>
              <a:rPr lang="zh-CN" altLang="en-US" sz="2000" b="1" dirty="0">
                <a:solidFill>
                  <a:schemeClr val="tx1"/>
                </a:solidFill>
                <a:latin typeface="Microsoft YaHei" panose="020B0503020204020204" pitchFamily="34" charset="-122"/>
                <a:ea typeface="Microsoft YaHei" panose="020B0503020204020204" pitchFamily="34" charset="-122"/>
              </a:rPr>
              <a:t>软硬一体</a:t>
            </a:r>
            <a:r>
              <a:rPr lang="en-US" altLang="zh-CN" sz="2000" b="1" dirty="0">
                <a:solidFill>
                  <a:schemeClr val="tx1"/>
                </a:solidFill>
                <a:latin typeface="Microsoft YaHei" panose="020B0503020204020204" pitchFamily="34" charset="-122"/>
                <a:ea typeface="Microsoft YaHei" panose="020B0503020204020204" pitchFamily="34" charset="-122"/>
              </a:rPr>
              <a:t> </a:t>
            </a:r>
            <a:r>
              <a:rPr lang="zh-CN" altLang="en-US" sz="2000" b="1" dirty="0">
                <a:solidFill>
                  <a:schemeClr val="tx1"/>
                </a:solidFill>
                <a:latin typeface="Microsoft YaHei" panose="020B0503020204020204" pitchFamily="34" charset="-122"/>
                <a:ea typeface="Microsoft YaHei" panose="020B0503020204020204" pitchFamily="34" charset="-122"/>
              </a:rPr>
              <a:t>基础设施全面云原生</a:t>
            </a:r>
          </a:p>
        </p:txBody>
      </p:sp>
    </p:spTree>
    <p:extLst>
      <p:ext uri="{BB962C8B-B14F-4D97-AF65-F5344CB8AC3E}">
        <p14:creationId xmlns:p14="http://schemas.microsoft.com/office/powerpoint/2010/main" val="2046175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矩形 155"/>
          <p:cNvSpPr/>
          <p:nvPr/>
        </p:nvSpPr>
        <p:spPr>
          <a:xfrm>
            <a:off x="9433387" y="1980691"/>
            <a:ext cx="753414" cy="3170383"/>
          </a:xfrm>
          <a:prstGeom prst="rect">
            <a:avLst/>
          </a:prstGeom>
          <a:solidFill>
            <a:srgbClr val="FFF2CC"/>
          </a:solidFill>
          <a:ln w="0"/>
        </p:spPr>
        <p:txBody>
          <a:bodyPr anchor="ctr"/>
          <a:lstStyle/>
          <a:p>
            <a:pPr algn="ctr"/>
            <a:endParaRPr/>
          </a:p>
        </p:txBody>
      </p:sp>
      <p:sp>
        <p:nvSpPr>
          <p:cNvPr id="157" name="矩形 156"/>
          <p:cNvSpPr/>
          <p:nvPr/>
        </p:nvSpPr>
        <p:spPr>
          <a:xfrm>
            <a:off x="10286506" y="1980691"/>
            <a:ext cx="1236372" cy="3170383"/>
          </a:xfrm>
          <a:prstGeom prst="rect">
            <a:avLst/>
          </a:prstGeom>
          <a:solidFill>
            <a:srgbClr val="FFF2CC"/>
          </a:solidFill>
          <a:ln w="0"/>
        </p:spPr>
        <p:txBody>
          <a:bodyPr anchor="ctr"/>
          <a:lstStyle/>
          <a:p>
            <a:pPr algn="ctr"/>
            <a:endParaRPr/>
          </a:p>
        </p:txBody>
      </p:sp>
      <p:sp>
        <p:nvSpPr>
          <p:cNvPr id="25" name="矩形 24"/>
          <p:cNvSpPr/>
          <p:nvPr/>
        </p:nvSpPr>
        <p:spPr>
          <a:xfrm>
            <a:off x="645543" y="3491632"/>
            <a:ext cx="8591716" cy="382318"/>
          </a:xfrm>
          <a:prstGeom prst="rect">
            <a:avLst/>
          </a:prstGeom>
          <a:solidFill>
            <a:srgbClr val="6FADFF"/>
          </a:solidFill>
          <a:ln w="25400">
            <a:solidFill>
              <a:srgbClr val="6FADFF"/>
            </a:solidFill>
            <a:prstDash val="solid"/>
          </a:ln>
        </p:spPr>
        <p:txBody>
          <a:bodyPr anchor="ctr"/>
          <a:lstStyle/>
          <a:p>
            <a:pPr algn="ctr"/>
            <a:r>
              <a:rPr lang="zh-CN" sz="1400">
                <a:solidFill>
                  <a:srgbClr val="000000"/>
                </a:solidFill>
                <a:latin typeface="方正兰亭黑简体"/>
                <a:ea typeface="方正兰亭黑简体"/>
              </a:rPr>
              <a:t>云原生</a:t>
            </a:r>
          </a:p>
        </p:txBody>
      </p:sp>
      <p:sp>
        <p:nvSpPr>
          <p:cNvPr id="26" name="矩形 25"/>
          <p:cNvSpPr/>
          <p:nvPr/>
        </p:nvSpPr>
        <p:spPr>
          <a:xfrm>
            <a:off x="645533" y="3810721"/>
            <a:ext cx="8591716" cy="816012"/>
          </a:xfrm>
          <a:prstGeom prst="rect">
            <a:avLst/>
          </a:prstGeom>
          <a:noFill/>
          <a:ln w="25400">
            <a:solidFill>
              <a:srgbClr val="6FADFF"/>
            </a:solidFill>
            <a:prstDash val="solid"/>
          </a:ln>
        </p:spPr>
        <p:txBody>
          <a:bodyPr anchor="ctr"/>
          <a:lstStyle/>
          <a:p>
            <a:pPr algn="ctr"/>
            <a:endParaRPr lang="zh-CN" sz="1000">
              <a:solidFill>
                <a:schemeClr val="lt1"/>
              </a:solidFill>
              <a:latin typeface="方正兰亭黑简体"/>
              <a:ea typeface="方正兰亭黑简体"/>
            </a:endParaRPr>
          </a:p>
        </p:txBody>
      </p:sp>
      <p:sp>
        <p:nvSpPr>
          <p:cNvPr id="40" name="矩形 39"/>
          <p:cNvSpPr/>
          <p:nvPr/>
        </p:nvSpPr>
        <p:spPr>
          <a:xfrm>
            <a:off x="642928" y="1699983"/>
            <a:ext cx="3042381" cy="1656289"/>
          </a:xfrm>
          <a:prstGeom prst="rect">
            <a:avLst/>
          </a:prstGeom>
          <a:noFill/>
          <a:ln w="25400">
            <a:solidFill>
              <a:srgbClr val="02AFFF"/>
            </a:solidFill>
            <a:prstDash val="solid"/>
          </a:ln>
        </p:spPr>
        <p:txBody>
          <a:bodyPr anchor="ctr"/>
          <a:lstStyle/>
          <a:p>
            <a:pPr algn="ctr"/>
            <a:endParaRPr lang="zh-CN" sz="1000">
              <a:solidFill>
                <a:schemeClr val="lt1"/>
              </a:solidFill>
              <a:latin typeface="方正兰亭黑简体"/>
              <a:ea typeface="方正兰亭黑简体"/>
            </a:endParaRPr>
          </a:p>
        </p:txBody>
      </p:sp>
      <p:sp>
        <p:nvSpPr>
          <p:cNvPr id="41" name="矩形 40"/>
          <p:cNvSpPr/>
          <p:nvPr/>
        </p:nvSpPr>
        <p:spPr>
          <a:xfrm>
            <a:off x="642318" y="1365956"/>
            <a:ext cx="3042381" cy="334027"/>
          </a:xfrm>
          <a:prstGeom prst="rect">
            <a:avLst/>
          </a:prstGeom>
          <a:solidFill>
            <a:srgbClr val="02AFFF"/>
          </a:solidFill>
          <a:ln w="25400">
            <a:solidFill>
              <a:srgbClr val="02AFFF"/>
            </a:solidFill>
            <a:prstDash val="solid"/>
          </a:ln>
        </p:spPr>
        <p:txBody>
          <a:bodyPr anchor="ctr"/>
          <a:lstStyle/>
          <a:p>
            <a:r>
              <a:rPr lang="zh-CN" sz="1400">
                <a:solidFill>
                  <a:schemeClr val="tx1"/>
                </a:solidFill>
                <a:latin typeface="方正兰亭黑简体"/>
                <a:ea typeface="方正兰亭黑简体"/>
              </a:rPr>
              <a:t>全真互联</a:t>
            </a:r>
          </a:p>
        </p:txBody>
      </p:sp>
      <p:sp>
        <p:nvSpPr>
          <p:cNvPr id="92" name="矩形 91"/>
          <p:cNvSpPr/>
          <p:nvPr/>
        </p:nvSpPr>
        <p:spPr>
          <a:xfrm>
            <a:off x="645552" y="4738083"/>
            <a:ext cx="8591725" cy="400975"/>
          </a:xfrm>
          <a:prstGeom prst="rect">
            <a:avLst/>
          </a:prstGeom>
          <a:solidFill>
            <a:srgbClr val="00C8DC"/>
          </a:solidFill>
          <a:ln w="25400">
            <a:solidFill>
              <a:srgbClr val="00C8DC"/>
            </a:solidFill>
            <a:prstDash val="solid"/>
          </a:ln>
        </p:spPr>
        <p:txBody>
          <a:bodyPr anchor="ctr"/>
          <a:lstStyle/>
          <a:p>
            <a:pPr algn="ctr"/>
            <a:r>
              <a:rPr lang="zh-CN" sz="1400">
                <a:solidFill>
                  <a:schemeClr val="tx1"/>
                </a:solidFill>
                <a:latin typeface="方正兰亭黑简体"/>
                <a:ea typeface="方正兰亭黑简体"/>
              </a:rPr>
              <a:t>领先数据中心</a:t>
            </a:r>
          </a:p>
        </p:txBody>
      </p:sp>
      <p:sp>
        <p:nvSpPr>
          <p:cNvPr id="93" name="矩形 92"/>
          <p:cNvSpPr/>
          <p:nvPr/>
        </p:nvSpPr>
        <p:spPr>
          <a:xfrm>
            <a:off x="645533" y="4771786"/>
            <a:ext cx="8591725" cy="761839"/>
          </a:xfrm>
          <a:prstGeom prst="rect">
            <a:avLst/>
          </a:prstGeom>
          <a:noFill/>
          <a:ln w="25400">
            <a:solidFill>
              <a:srgbClr val="00C8DC"/>
            </a:solidFill>
            <a:prstDash val="solid"/>
          </a:ln>
        </p:spPr>
        <p:txBody>
          <a:bodyPr anchor="ctr"/>
          <a:lstStyle/>
          <a:p>
            <a:pPr algn="ctr"/>
            <a:endParaRPr lang="zh-CN" sz="1000">
              <a:solidFill>
                <a:schemeClr val="lt1"/>
              </a:solidFill>
              <a:latin typeface="方正兰亭黑简体"/>
              <a:ea typeface="方正兰亭黑简体"/>
            </a:endParaRPr>
          </a:p>
        </p:txBody>
      </p:sp>
      <p:sp>
        <p:nvSpPr>
          <p:cNvPr id="94" name="object 75"/>
          <p:cNvSpPr txBox="1"/>
          <p:nvPr/>
        </p:nvSpPr>
        <p:spPr>
          <a:xfrm>
            <a:off x="770206" y="5221496"/>
            <a:ext cx="1428045" cy="273324"/>
          </a:xfrm>
          <a:prstGeom prst="rect">
            <a:avLst/>
          </a:prstGeom>
          <a:solidFill>
            <a:schemeClr val="bg2">
              <a:lumMod val="85000"/>
            </a:schemeClr>
          </a:solidFill>
        </p:spPr>
        <p:txBody>
          <a:bodyPr vert="horz" wrap="square" lIns="0" tIns="15596" rIns="0" bIns="0" anchor="ctr"/>
          <a:lstStyle/>
          <a:p>
            <a:pPr algn="ctr" defTabSz="831738">
              <a:spcBef>
                <a:spcPts val="123"/>
              </a:spcBef>
            </a:pPr>
            <a:r>
              <a:rPr lang="en-US" sz="1000" spc="36" dirty="0">
                <a:latin typeface="方正兰亭黑简体"/>
                <a:ea typeface="方正兰亭黑简体"/>
              </a:rPr>
              <a:t>100+ </a:t>
            </a:r>
            <a:r>
              <a:rPr lang="zh-CN" sz="1000" spc="36" dirty="0">
                <a:latin typeface="方正兰亭黑简体"/>
                <a:ea typeface="方正兰亭黑简体"/>
              </a:rPr>
              <a:t>万服务器</a:t>
            </a:r>
            <a:endParaRPr sz="1000" dirty="0">
              <a:latin typeface="方正兰亭黑简体"/>
              <a:ea typeface="方正兰亭黑简体"/>
            </a:endParaRPr>
          </a:p>
        </p:txBody>
      </p:sp>
      <p:sp>
        <p:nvSpPr>
          <p:cNvPr id="95" name="object 75"/>
          <p:cNvSpPr txBox="1"/>
          <p:nvPr/>
        </p:nvSpPr>
        <p:spPr>
          <a:xfrm>
            <a:off x="2319095" y="5221496"/>
            <a:ext cx="1254092" cy="273324"/>
          </a:xfrm>
          <a:prstGeom prst="rect">
            <a:avLst/>
          </a:prstGeom>
          <a:solidFill>
            <a:schemeClr val="bg2">
              <a:lumMod val="85000"/>
            </a:schemeClr>
          </a:solidFill>
        </p:spPr>
        <p:txBody>
          <a:bodyPr vert="horz" wrap="square" lIns="0" tIns="15596" rIns="0" bIns="0" anchor="ctr"/>
          <a:lstStyle/>
          <a:p>
            <a:pPr algn="ctr" defTabSz="831738">
              <a:spcBef>
                <a:spcPts val="123"/>
              </a:spcBef>
            </a:pPr>
            <a:r>
              <a:rPr lang="en-US" sz="1000" spc="36">
                <a:latin typeface="方正兰亭黑简体"/>
                <a:ea typeface="方正兰亭黑简体"/>
              </a:rPr>
              <a:t>EB</a:t>
            </a:r>
            <a:r>
              <a:rPr lang="zh-CN" sz="1000" spc="36">
                <a:latin typeface="方正兰亭黑简体"/>
                <a:ea typeface="方正兰亭黑简体"/>
              </a:rPr>
              <a:t>级 全球云存储</a:t>
            </a:r>
            <a:endParaRPr sz="1000">
              <a:latin typeface="方正兰亭黑简体"/>
              <a:ea typeface="方正兰亭黑简体"/>
            </a:endParaRPr>
          </a:p>
        </p:txBody>
      </p:sp>
      <p:sp>
        <p:nvSpPr>
          <p:cNvPr id="96" name="object 75"/>
          <p:cNvSpPr txBox="1"/>
          <p:nvPr/>
        </p:nvSpPr>
        <p:spPr>
          <a:xfrm>
            <a:off x="4945982" y="5221496"/>
            <a:ext cx="1131107" cy="286693"/>
          </a:xfrm>
          <a:prstGeom prst="rect">
            <a:avLst/>
          </a:prstGeom>
          <a:solidFill>
            <a:schemeClr val="bg2">
              <a:lumMod val="85000"/>
            </a:schemeClr>
          </a:solidFill>
        </p:spPr>
        <p:txBody>
          <a:bodyPr vert="horz" wrap="square" lIns="0" tIns="15596" rIns="0" bIns="0" anchor="ctr"/>
          <a:lstStyle/>
          <a:p>
            <a:pPr algn="ctr" defTabSz="831738">
              <a:spcBef>
                <a:spcPts val="123"/>
              </a:spcBef>
            </a:pPr>
            <a:r>
              <a:rPr lang="en-US" sz="1000" spc="36">
                <a:latin typeface="方正兰亭黑简体"/>
                <a:ea typeface="方正兰亭黑简体"/>
              </a:rPr>
              <a:t>27 </a:t>
            </a:r>
            <a:r>
              <a:rPr lang="zh-CN" sz="1000" spc="36">
                <a:latin typeface="方正兰亭黑简体"/>
                <a:ea typeface="方正兰亭黑简体"/>
              </a:rPr>
              <a:t>个地理区域</a:t>
            </a:r>
            <a:endParaRPr sz="1000">
              <a:latin typeface="方正兰亭黑简体"/>
              <a:ea typeface="方正兰亭黑简体"/>
            </a:endParaRPr>
          </a:p>
        </p:txBody>
      </p:sp>
      <p:sp>
        <p:nvSpPr>
          <p:cNvPr id="97" name="object 75"/>
          <p:cNvSpPr txBox="1"/>
          <p:nvPr/>
        </p:nvSpPr>
        <p:spPr>
          <a:xfrm>
            <a:off x="6197933" y="5221496"/>
            <a:ext cx="1131107" cy="286692"/>
          </a:xfrm>
          <a:prstGeom prst="rect">
            <a:avLst/>
          </a:prstGeom>
          <a:solidFill>
            <a:schemeClr val="bg2">
              <a:lumMod val="85000"/>
            </a:schemeClr>
          </a:solidFill>
        </p:spPr>
        <p:txBody>
          <a:bodyPr vert="horz" wrap="square" lIns="0" tIns="15596" rIns="0" bIns="0" anchor="ctr"/>
          <a:lstStyle/>
          <a:p>
            <a:pPr algn="ctr" defTabSz="831738">
              <a:spcBef>
                <a:spcPts val="123"/>
              </a:spcBef>
            </a:pPr>
            <a:r>
              <a:rPr lang="en-US" sz="1000" spc="36">
                <a:latin typeface="方正兰亭黑简体"/>
                <a:ea typeface="方正兰亭黑简体"/>
              </a:rPr>
              <a:t>67 </a:t>
            </a:r>
            <a:r>
              <a:rPr lang="zh-CN" sz="1000" spc="36">
                <a:latin typeface="方正兰亭黑简体"/>
                <a:ea typeface="方正兰亭黑简体"/>
              </a:rPr>
              <a:t>个可用区</a:t>
            </a:r>
            <a:endParaRPr sz="1000">
              <a:latin typeface="方正兰亭黑简体"/>
              <a:ea typeface="方正兰亭黑简体"/>
            </a:endParaRPr>
          </a:p>
        </p:txBody>
      </p:sp>
      <p:sp>
        <p:nvSpPr>
          <p:cNvPr id="98" name="object 75"/>
          <p:cNvSpPr txBox="1"/>
          <p:nvPr/>
        </p:nvSpPr>
        <p:spPr>
          <a:xfrm>
            <a:off x="7449886" y="5221496"/>
            <a:ext cx="1644646" cy="273324"/>
          </a:xfrm>
          <a:prstGeom prst="rect">
            <a:avLst/>
          </a:prstGeom>
          <a:solidFill>
            <a:schemeClr val="bg2">
              <a:lumMod val="85000"/>
            </a:schemeClr>
          </a:solidFill>
        </p:spPr>
        <p:txBody>
          <a:bodyPr vert="horz" wrap="square" lIns="0" tIns="15596" rIns="0" bIns="0" anchor="ctr"/>
          <a:lstStyle/>
          <a:p>
            <a:pPr algn="ctr" defTabSz="831738">
              <a:spcBef>
                <a:spcPts val="123"/>
              </a:spcBef>
            </a:pPr>
            <a:r>
              <a:rPr lang="en-US" sz="1000" spc="36">
                <a:latin typeface="方正兰亭黑简体"/>
                <a:ea typeface="方正兰亭黑简体"/>
              </a:rPr>
              <a:t>2800+</a:t>
            </a:r>
            <a:r>
              <a:rPr lang="zh-CN" sz="1000" spc="36">
                <a:latin typeface="方正兰亭黑简体"/>
                <a:ea typeface="方正兰亭黑简体"/>
              </a:rPr>
              <a:t>全球加速节点</a:t>
            </a:r>
            <a:endParaRPr sz="1000">
              <a:latin typeface="方正兰亭黑简体"/>
              <a:ea typeface="方正兰亭黑简体"/>
            </a:endParaRPr>
          </a:p>
        </p:txBody>
      </p:sp>
      <p:sp>
        <p:nvSpPr>
          <p:cNvPr id="99" name="object 75"/>
          <p:cNvSpPr txBox="1"/>
          <p:nvPr/>
        </p:nvSpPr>
        <p:spPr>
          <a:xfrm>
            <a:off x="3694031" y="5221496"/>
            <a:ext cx="1131107" cy="283804"/>
          </a:xfrm>
          <a:prstGeom prst="rect">
            <a:avLst/>
          </a:prstGeom>
          <a:solidFill>
            <a:schemeClr val="bg2">
              <a:lumMod val="85000"/>
            </a:schemeClr>
          </a:solidFill>
        </p:spPr>
        <p:txBody>
          <a:bodyPr vert="horz" wrap="square" lIns="0" tIns="15596" rIns="0" bIns="0" anchor="ctr"/>
          <a:lstStyle/>
          <a:p>
            <a:pPr algn="ctr" defTabSz="831738">
              <a:spcBef>
                <a:spcPts val="123"/>
              </a:spcBef>
            </a:pPr>
            <a:r>
              <a:rPr lang="en" sz="1000" spc="36">
                <a:latin typeface="方正兰亭黑简体"/>
                <a:ea typeface="方正兰亭黑简体"/>
              </a:rPr>
              <a:t>200T </a:t>
            </a:r>
            <a:r>
              <a:rPr lang="zh-CN" sz="1000" spc="36">
                <a:latin typeface="方正兰亭黑简体"/>
                <a:ea typeface="方正兰亭黑简体"/>
              </a:rPr>
              <a:t>全球云网络</a:t>
            </a:r>
            <a:endParaRPr sz="1000">
              <a:latin typeface="方正兰亭黑简体"/>
              <a:ea typeface="方正兰亭黑简体"/>
            </a:endParaRPr>
          </a:p>
        </p:txBody>
      </p:sp>
      <p:sp>
        <p:nvSpPr>
          <p:cNvPr id="102" name="文本占位符 2"/>
          <p:cNvSpPr>
            <a:spLocks noGrp="1"/>
          </p:cNvSpPr>
          <p:nvPr>
            <p:ph type="body" idx="11"/>
          </p:nvPr>
        </p:nvSpPr>
        <p:spPr>
          <a:xfrm>
            <a:off x="301661" y="263854"/>
            <a:ext cx="9473117" cy="632783"/>
          </a:xfrm>
        </p:spPr>
        <p:txBody>
          <a:bodyPr anchor="ctr">
            <a:normAutofit/>
          </a:bodyPr>
          <a:lstStyle/>
          <a:p>
            <a:r>
              <a:rPr lang="zh-CN" sz="2000" dirty="0">
                <a:latin typeface="Microsoft YaHei"/>
                <a:ea typeface="Microsoft YaHei"/>
              </a:rPr>
              <a:t>腾讯云通过强大的基础设施提供全面多样的产品服务</a:t>
            </a:r>
          </a:p>
        </p:txBody>
      </p:sp>
      <p:sp>
        <p:nvSpPr>
          <p:cNvPr id="101" name="object 75"/>
          <p:cNvSpPr txBox="1"/>
          <p:nvPr/>
        </p:nvSpPr>
        <p:spPr>
          <a:xfrm>
            <a:off x="1178886" y="4313797"/>
            <a:ext cx="1138865" cy="253917"/>
          </a:xfrm>
          <a:prstGeom prst="rect">
            <a:avLst/>
          </a:prstGeom>
          <a:solidFill>
            <a:schemeClr val="bg2">
              <a:lumMod val="85000"/>
            </a:schemeClr>
          </a:solidFill>
        </p:spPr>
        <p:txBody>
          <a:bodyPr vert="horz" wrap="square" lIns="0" tIns="15596" rIns="0" bIns="0" anchor="ctr"/>
          <a:lstStyle/>
          <a:p>
            <a:pPr defTabSz="831738">
              <a:spcBef>
                <a:spcPts val="123"/>
              </a:spcBef>
            </a:pPr>
            <a:r>
              <a:rPr lang="zh-CN" sz="1000" spc="36">
                <a:latin typeface="方正兰亭黑简体"/>
                <a:ea typeface="方正兰亭黑简体"/>
              </a:rPr>
              <a:t>中心</a:t>
            </a:r>
            <a:r>
              <a:rPr lang="en-US" sz="1000" spc="36">
                <a:latin typeface="方正兰亭黑简体"/>
                <a:ea typeface="方正兰亭黑简体"/>
              </a:rPr>
              <a:t>Region</a:t>
            </a:r>
            <a:endParaRPr sz="1000">
              <a:latin typeface="方正兰亭黑简体"/>
              <a:ea typeface="方正兰亭黑简体"/>
            </a:endParaRPr>
          </a:p>
        </p:txBody>
      </p:sp>
      <p:sp>
        <p:nvSpPr>
          <p:cNvPr id="103" name="object 75"/>
          <p:cNvSpPr txBox="1"/>
          <p:nvPr/>
        </p:nvSpPr>
        <p:spPr>
          <a:xfrm>
            <a:off x="4847780" y="4313797"/>
            <a:ext cx="1138864" cy="253917"/>
          </a:xfrm>
          <a:prstGeom prst="rect">
            <a:avLst/>
          </a:prstGeom>
          <a:solidFill>
            <a:schemeClr val="bg2">
              <a:lumMod val="85000"/>
            </a:schemeClr>
          </a:solidFill>
        </p:spPr>
        <p:txBody>
          <a:bodyPr vert="horz" wrap="square" lIns="0" tIns="15596" rIns="0" bIns="0" anchor="ctr"/>
          <a:lstStyle/>
          <a:p>
            <a:pPr defTabSz="831738">
              <a:spcBef>
                <a:spcPts val="123"/>
              </a:spcBef>
            </a:pPr>
            <a:r>
              <a:rPr lang="zh-CN" sz="1000" spc="36">
                <a:latin typeface="方正兰亭黑简体"/>
                <a:ea typeface="方正兰亭黑简体"/>
              </a:rPr>
              <a:t>专属可用区 </a:t>
            </a:r>
            <a:r>
              <a:rPr lang="en-US" sz="1000" spc="36">
                <a:latin typeface="方正兰亭黑简体"/>
                <a:ea typeface="方正兰亭黑简体"/>
              </a:rPr>
              <a:t>CDZ</a:t>
            </a:r>
            <a:endParaRPr sz="1000">
              <a:latin typeface="方正兰亭黑简体"/>
              <a:ea typeface="方正兰亭黑简体"/>
            </a:endParaRPr>
          </a:p>
        </p:txBody>
      </p:sp>
      <p:sp>
        <p:nvSpPr>
          <p:cNvPr id="104" name="object 75"/>
          <p:cNvSpPr txBox="1"/>
          <p:nvPr/>
        </p:nvSpPr>
        <p:spPr>
          <a:xfrm>
            <a:off x="7085859" y="4313797"/>
            <a:ext cx="1138865" cy="253917"/>
          </a:xfrm>
          <a:prstGeom prst="rect">
            <a:avLst/>
          </a:prstGeom>
          <a:solidFill>
            <a:schemeClr val="bg2">
              <a:lumMod val="85000"/>
            </a:schemeClr>
          </a:solidFill>
        </p:spPr>
        <p:txBody>
          <a:bodyPr vert="horz" wrap="square" lIns="0" tIns="15596" rIns="0" bIns="0" anchor="ctr"/>
          <a:lstStyle/>
          <a:p>
            <a:pPr defTabSz="831738">
              <a:spcBef>
                <a:spcPts val="123"/>
              </a:spcBef>
            </a:pPr>
            <a:r>
              <a:rPr lang="zh-CN" sz="1000" spc="36">
                <a:latin typeface="方正兰亭黑简体"/>
                <a:ea typeface="方正兰亭黑简体"/>
              </a:rPr>
              <a:t>本地专用集群 </a:t>
            </a:r>
            <a:r>
              <a:rPr lang="en-US" sz="1000" spc="36">
                <a:latin typeface="方正兰亭黑简体"/>
                <a:ea typeface="方正兰亭黑简体"/>
              </a:rPr>
              <a:t>CDC</a:t>
            </a:r>
            <a:endParaRPr sz="1000">
              <a:latin typeface="方正兰亭黑简体"/>
              <a:ea typeface="方正兰亭黑简体"/>
            </a:endParaRPr>
          </a:p>
        </p:txBody>
      </p:sp>
      <p:sp>
        <p:nvSpPr>
          <p:cNvPr id="106" name="object 75"/>
          <p:cNvSpPr txBox="1"/>
          <p:nvPr/>
        </p:nvSpPr>
        <p:spPr>
          <a:xfrm>
            <a:off x="3080000" y="4313797"/>
            <a:ext cx="1138864" cy="253917"/>
          </a:xfrm>
          <a:prstGeom prst="rect">
            <a:avLst/>
          </a:prstGeom>
          <a:solidFill>
            <a:schemeClr val="bg2">
              <a:lumMod val="85000"/>
            </a:schemeClr>
          </a:solidFill>
        </p:spPr>
        <p:txBody>
          <a:bodyPr vert="horz" wrap="square" lIns="0" tIns="15596" rIns="0" bIns="0" anchor="ctr"/>
          <a:lstStyle/>
          <a:p>
            <a:pPr defTabSz="831738">
              <a:spcBef>
                <a:spcPts val="123"/>
              </a:spcBef>
            </a:pPr>
            <a:r>
              <a:rPr lang="zh-CN" sz="1000" spc="36">
                <a:latin typeface="方正兰亭黑简体"/>
                <a:ea typeface="方正兰亭黑简体"/>
              </a:rPr>
              <a:t>边缘可用区 </a:t>
            </a:r>
            <a:r>
              <a:rPr lang="en" sz="1000" spc="36">
                <a:latin typeface="方正兰亭黑简体"/>
                <a:ea typeface="方正兰亭黑简体"/>
              </a:rPr>
              <a:t>TEZ</a:t>
            </a:r>
          </a:p>
        </p:txBody>
      </p:sp>
      <p:sp>
        <p:nvSpPr>
          <p:cNvPr id="107" name="object 75"/>
          <p:cNvSpPr txBox="1"/>
          <p:nvPr/>
        </p:nvSpPr>
        <p:spPr>
          <a:xfrm>
            <a:off x="841268" y="3939443"/>
            <a:ext cx="1000395" cy="289454"/>
          </a:xfrm>
          <a:prstGeom prst="rect">
            <a:avLst/>
          </a:prstGeom>
          <a:solidFill>
            <a:schemeClr val="bg2">
              <a:lumMod val="85000"/>
            </a:schemeClr>
          </a:solidFill>
        </p:spPr>
        <p:txBody>
          <a:bodyPr vert="horz" wrap="square" lIns="0" tIns="15596" rIns="0" bIns="0" anchor="ctr"/>
          <a:lstStyle/>
          <a:p>
            <a:pPr algn="ctr" defTabSz="831738">
              <a:spcBef>
                <a:spcPts val="123"/>
              </a:spcBef>
            </a:pPr>
            <a:r>
              <a:rPr lang="zh-CN" sz="1000" spc="36">
                <a:latin typeface="方正兰亭黑简体"/>
                <a:ea typeface="方正兰亭黑简体"/>
              </a:rPr>
              <a:t>容器服务</a:t>
            </a:r>
            <a:endParaRPr sz="1000">
              <a:latin typeface="方正兰亭黑简体"/>
              <a:ea typeface="方正兰亭黑简体"/>
            </a:endParaRPr>
          </a:p>
        </p:txBody>
      </p:sp>
      <p:sp>
        <p:nvSpPr>
          <p:cNvPr id="108" name="object 75"/>
          <p:cNvSpPr txBox="1"/>
          <p:nvPr/>
        </p:nvSpPr>
        <p:spPr>
          <a:xfrm>
            <a:off x="2250201" y="3939443"/>
            <a:ext cx="915763" cy="289454"/>
          </a:xfrm>
          <a:prstGeom prst="rect">
            <a:avLst/>
          </a:prstGeom>
          <a:solidFill>
            <a:schemeClr val="bg2">
              <a:lumMod val="85000"/>
            </a:schemeClr>
          </a:solidFill>
        </p:spPr>
        <p:txBody>
          <a:bodyPr vert="horz" wrap="square" lIns="0" tIns="15596" rIns="0" bIns="0" anchor="ctr"/>
          <a:lstStyle/>
          <a:p>
            <a:pPr algn="ctr" defTabSz="831738">
              <a:spcBef>
                <a:spcPts val="123"/>
              </a:spcBef>
            </a:pPr>
            <a:r>
              <a:rPr lang="zh-CN" sz="1000" spc="36">
                <a:latin typeface="方正兰亭黑简体"/>
                <a:ea typeface="方正兰亭黑简体"/>
              </a:rPr>
              <a:t>中间件</a:t>
            </a:r>
            <a:endParaRPr sz="1000">
              <a:latin typeface="方正兰亭黑简体"/>
              <a:ea typeface="方正兰亭黑简体"/>
            </a:endParaRPr>
          </a:p>
        </p:txBody>
      </p:sp>
      <p:sp>
        <p:nvSpPr>
          <p:cNvPr id="109" name="object 75"/>
          <p:cNvSpPr txBox="1"/>
          <p:nvPr/>
        </p:nvSpPr>
        <p:spPr>
          <a:xfrm>
            <a:off x="5268467" y="3939443"/>
            <a:ext cx="915148" cy="289454"/>
          </a:xfrm>
          <a:prstGeom prst="rect">
            <a:avLst/>
          </a:prstGeom>
          <a:solidFill>
            <a:schemeClr val="bg2">
              <a:lumMod val="85000"/>
            </a:schemeClr>
          </a:solidFill>
        </p:spPr>
        <p:txBody>
          <a:bodyPr vert="horz" wrap="square" lIns="0" tIns="15596" rIns="0" bIns="0" anchor="ctr"/>
          <a:lstStyle/>
          <a:p>
            <a:pPr defTabSz="831738">
              <a:spcBef>
                <a:spcPts val="123"/>
              </a:spcBef>
            </a:pPr>
            <a:r>
              <a:rPr lang="zh-CN" sz="1000" spc="36">
                <a:latin typeface="方正兰亭黑简体"/>
                <a:ea typeface="方正兰亭黑简体"/>
              </a:rPr>
              <a:t>微服务</a:t>
            </a:r>
            <a:endParaRPr sz="1000">
              <a:latin typeface="方正兰亭黑简体"/>
              <a:ea typeface="方正兰亭黑简体"/>
            </a:endParaRPr>
          </a:p>
        </p:txBody>
      </p:sp>
      <p:sp>
        <p:nvSpPr>
          <p:cNvPr id="110" name="object 75"/>
          <p:cNvSpPr txBox="1"/>
          <p:nvPr/>
        </p:nvSpPr>
        <p:spPr>
          <a:xfrm>
            <a:off x="6696646" y="3939443"/>
            <a:ext cx="824956" cy="289454"/>
          </a:xfrm>
          <a:prstGeom prst="rect">
            <a:avLst/>
          </a:prstGeom>
          <a:solidFill>
            <a:schemeClr val="bg2">
              <a:lumMod val="85000"/>
            </a:schemeClr>
          </a:solidFill>
        </p:spPr>
        <p:txBody>
          <a:bodyPr vert="horz" wrap="square" lIns="0" tIns="15596" rIns="0" bIns="0" anchor="ctr"/>
          <a:lstStyle/>
          <a:p>
            <a:pPr defTabSz="831738">
              <a:spcBef>
                <a:spcPts val="123"/>
              </a:spcBef>
            </a:pPr>
            <a:r>
              <a:rPr lang="zh-CN" sz="1000" spc="36">
                <a:latin typeface="方正兰亭黑简体"/>
                <a:ea typeface="方正兰亭黑简体"/>
              </a:rPr>
              <a:t>云开发</a:t>
            </a:r>
            <a:endParaRPr sz="1000">
              <a:latin typeface="方正兰亭黑简体"/>
              <a:ea typeface="方正兰亭黑简体"/>
            </a:endParaRPr>
          </a:p>
        </p:txBody>
      </p:sp>
      <p:sp>
        <p:nvSpPr>
          <p:cNvPr id="111" name="object 75"/>
          <p:cNvSpPr txBox="1"/>
          <p:nvPr/>
        </p:nvSpPr>
        <p:spPr>
          <a:xfrm>
            <a:off x="8071384" y="3939996"/>
            <a:ext cx="826581" cy="289454"/>
          </a:xfrm>
          <a:prstGeom prst="rect">
            <a:avLst/>
          </a:prstGeom>
          <a:solidFill>
            <a:schemeClr val="bg2">
              <a:lumMod val="85000"/>
            </a:schemeClr>
          </a:solidFill>
        </p:spPr>
        <p:txBody>
          <a:bodyPr vert="horz" wrap="square" lIns="0" tIns="15596" rIns="0" bIns="0" anchor="ctr"/>
          <a:lstStyle/>
          <a:p>
            <a:pPr defTabSz="831738">
              <a:spcBef>
                <a:spcPts val="123"/>
              </a:spcBef>
            </a:pPr>
            <a:r>
              <a:rPr lang="zh-CN" sz="1000" spc="36">
                <a:latin typeface="方正兰亭黑简体"/>
                <a:ea typeface="方正兰亭黑简体"/>
              </a:rPr>
              <a:t>微搭</a:t>
            </a:r>
            <a:endParaRPr sz="1000">
              <a:latin typeface="方正兰亭黑简体"/>
              <a:ea typeface="方正兰亭黑简体"/>
            </a:endParaRPr>
          </a:p>
        </p:txBody>
      </p:sp>
      <p:sp>
        <p:nvSpPr>
          <p:cNvPr id="112" name="object 75"/>
          <p:cNvSpPr txBox="1"/>
          <p:nvPr/>
        </p:nvSpPr>
        <p:spPr>
          <a:xfrm>
            <a:off x="3709964" y="3939443"/>
            <a:ext cx="950491" cy="289454"/>
          </a:xfrm>
          <a:prstGeom prst="rect">
            <a:avLst/>
          </a:prstGeom>
          <a:solidFill>
            <a:schemeClr val="bg2">
              <a:lumMod val="85000"/>
            </a:schemeClr>
          </a:solidFill>
        </p:spPr>
        <p:txBody>
          <a:bodyPr vert="horz" wrap="square" lIns="0" tIns="15596" rIns="0" bIns="0" anchor="ctr"/>
          <a:lstStyle/>
          <a:p>
            <a:pPr defTabSz="831738">
              <a:spcBef>
                <a:spcPts val="123"/>
              </a:spcBef>
            </a:pPr>
            <a:r>
              <a:rPr lang="en-US" sz="1000" spc="36">
                <a:latin typeface="方正兰亭黑简体"/>
                <a:ea typeface="方正兰亭黑简体"/>
              </a:rPr>
              <a:t>Serverless</a:t>
            </a:r>
            <a:endParaRPr lang="en" sz="1000" spc="36">
              <a:latin typeface="方正兰亭黑简体"/>
              <a:ea typeface="方正兰亭黑简体"/>
            </a:endParaRPr>
          </a:p>
        </p:txBody>
      </p:sp>
      <p:sp>
        <p:nvSpPr>
          <p:cNvPr id="55" name="矩形 54"/>
          <p:cNvSpPr/>
          <p:nvPr/>
        </p:nvSpPr>
        <p:spPr>
          <a:xfrm>
            <a:off x="3772850" y="1699983"/>
            <a:ext cx="2931196" cy="1656289"/>
          </a:xfrm>
          <a:prstGeom prst="rect">
            <a:avLst/>
          </a:prstGeom>
          <a:noFill/>
          <a:ln w="25400">
            <a:solidFill>
              <a:srgbClr val="02AFFF"/>
            </a:solidFill>
            <a:prstDash val="solid"/>
          </a:ln>
        </p:spPr>
        <p:txBody>
          <a:bodyPr anchor="ctr"/>
          <a:lstStyle/>
          <a:p>
            <a:pPr algn="ctr"/>
            <a:endParaRPr lang="zh-CN" sz="1000">
              <a:solidFill>
                <a:schemeClr val="lt1"/>
              </a:solidFill>
              <a:latin typeface="方正兰亭黑简体"/>
              <a:ea typeface="方正兰亭黑简体"/>
            </a:endParaRPr>
          </a:p>
        </p:txBody>
      </p:sp>
      <p:sp>
        <p:nvSpPr>
          <p:cNvPr id="56" name="矩形 55"/>
          <p:cNvSpPr/>
          <p:nvPr/>
        </p:nvSpPr>
        <p:spPr>
          <a:xfrm>
            <a:off x="3772324" y="1365956"/>
            <a:ext cx="2931196" cy="334027"/>
          </a:xfrm>
          <a:prstGeom prst="rect">
            <a:avLst/>
          </a:prstGeom>
          <a:solidFill>
            <a:srgbClr val="02AFFF"/>
          </a:solidFill>
          <a:ln w="25400">
            <a:solidFill>
              <a:srgbClr val="02AFFF"/>
            </a:solidFill>
            <a:prstDash val="solid"/>
          </a:ln>
        </p:spPr>
        <p:txBody>
          <a:bodyPr anchor="ctr"/>
          <a:lstStyle/>
          <a:p>
            <a:r>
              <a:rPr lang="zh-CN" sz="1400">
                <a:solidFill>
                  <a:schemeClr val="tx1"/>
                </a:solidFill>
                <a:latin typeface="方正兰亭黑简体"/>
                <a:ea typeface="方正兰亭黑简体"/>
              </a:rPr>
              <a:t>数据库</a:t>
            </a:r>
          </a:p>
        </p:txBody>
      </p:sp>
      <p:sp>
        <p:nvSpPr>
          <p:cNvPr id="57" name="文本框 56"/>
          <p:cNvSpPr txBox="1"/>
          <p:nvPr/>
        </p:nvSpPr>
        <p:spPr>
          <a:xfrm>
            <a:off x="5273303" y="1799474"/>
            <a:ext cx="1349655" cy="306000"/>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en-US" sz="1000">
                <a:latin typeface="Microsoft YaHei"/>
                <a:ea typeface="Microsoft YaHei"/>
              </a:rPr>
              <a:t>TDSQL-C</a:t>
            </a:r>
          </a:p>
        </p:txBody>
      </p:sp>
      <p:sp>
        <p:nvSpPr>
          <p:cNvPr id="58" name="文本框 57"/>
          <p:cNvSpPr txBox="1"/>
          <p:nvPr/>
        </p:nvSpPr>
        <p:spPr>
          <a:xfrm>
            <a:off x="5273303" y="2180501"/>
            <a:ext cx="1349655" cy="323405"/>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pPr>
              <a:lnSpc>
                <a:spcPct val="100000"/>
              </a:lnSpc>
            </a:pPr>
            <a:r>
              <a:rPr lang="en-US" sz="1000">
                <a:latin typeface="Microsoft YaHei"/>
                <a:ea typeface="Microsoft YaHei"/>
              </a:rPr>
              <a:t>KeewiDB</a:t>
            </a:r>
          </a:p>
        </p:txBody>
      </p:sp>
      <p:sp>
        <p:nvSpPr>
          <p:cNvPr id="59" name="文本框 58"/>
          <p:cNvSpPr txBox="1"/>
          <p:nvPr/>
        </p:nvSpPr>
        <p:spPr>
          <a:xfrm>
            <a:off x="5273303" y="2554597"/>
            <a:ext cx="1349655" cy="317011"/>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en-US" sz="1000">
                <a:latin typeface="Microsoft YaHei"/>
                <a:ea typeface="Microsoft YaHei"/>
              </a:rPr>
              <a:t>DBBrain</a:t>
            </a:r>
          </a:p>
        </p:txBody>
      </p:sp>
      <p:sp>
        <p:nvSpPr>
          <p:cNvPr id="44" name="矩形 43"/>
          <p:cNvSpPr/>
          <p:nvPr/>
        </p:nvSpPr>
        <p:spPr>
          <a:xfrm>
            <a:off x="6790534" y="1684104"/>
            <a:ext cx="2446743" cy="1656289"/>
          </a:xfrm>
          <a:prstGeom prst="rect">
            <a:avLst/>
          </a:prstGeom>
          <a:noFill/>
          <a:ln w="25400">
            <a:solidFill>
              <a:srgbClr val="02AFFF"/>
            </a:solidFill>
            <a:prstDash val="solid"/>
          </a:ln>
        </p:spPr>
        <p:txBody>
          <a:bodyPr anchor="ctr"/>
          <a:lstStyle/>
          <a:p>
            <a:pPr algn="ctr"/>
            <a:endParaRPr lang="zh-CN" sz="1000">
              <a:solidFill>
                <a:schemeClr val="lt1"/>
              </a:solidFill>
              <a:latin typeface="方正兰亭黑简体"/>
              <a:ea typeface="方正兰亭黑简体"/>
            </a:endParaRPr>
          </a:p>
        </p:txBody>
      </p:sp>
      <p:sp>
        <p:nvSpPr>
          <p:cNvPr id="45" name="矩形 44"/>
          <p:cNvSpPr/>
          <p:nvPr/>
        </p:nvSpPr>
        <p:spPr>
          <a:xfrm>
            <a:off x="6789951" y="1350077"/>
            <a:ext cx="2447327" cy="334027"/>
          </a:xfrm>
          <a:prstGeom prst="rect">
            <a:avLst/>
          </a:prstGeom>
          <a:solidFill>
            <a:srgbClr val="02AFFF"/>
          </a:solidFill>
          <a:ln w="25400">
            <a:solidFill>
              <a:srgbClr val="02AFFF"/>
            </a:solidFill>
            <a:prstDash val="solid"/>
          </a:ln>
        </p:spPr>
        <p:txBody>
          <a:bodyPr anchor="ctr"/>
          <a:lstStyle/>
          <a:p>
            <a:pPr algn="ctr"/>
            <a:r>
              <a:rPr lang="zh-CN" sz="1400">
                <a:solidFill>
                  <a:srgbClr val="000000"/>
                </a:solidFill>
                <a:latin typeface="方正兰亭黑简体"/>
                <a:ea typeface="方正兰亭黑简体"/>
              </a:rPr>
              <a:t>大数据</a:t>
            </a:r>
          </a:p>
        </p:txBody>
      </p:sp>
      <p:sp>
        <p:nvSpPr>
          <p:cNvPr id="48" name="文本框 47"/>
          <p:cNvSpPr txBox="1"/>
          <p:nvPr/>
        </p:nvSpPr>
        <p:spPr>
          <a:xfrm>
            <a:off x="8054136" y="2942215"/>
            <a:ext cx="1099563"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600" spc="36">
                <a:latin typeface="腾讯体 W3"/>
                <a:ea typeface="腾讯体 W3"/>
              </a:defRPr>
            </a:lvl1pPr>
          </a:lstStyle>
          <a:p>
            <a:r>
              <a:rPr lang="zh-CN" sz="1000">
                <a:latin typeface="方正兰亭黑简体"/>
                <a:ea typeface="方正兰亭黑简体"/>
              </a:rPr>
              <a:t>xxxx</a:t>
            </a:r>
          </a:p>
        </p:txBody>
      </p:sp>
      <p:sp>
        <p:nvSpPr>
          <p:cNvPr id="62" name="文本框 61"/>
          <p:cNvSpPr txBox="1"/>
          <p:nvPr/>
        </p:nvSpPr>
        <p:spPr>
          <a:xfrm>
            <a:off x="6882176" y="2941179"/>
            <a:ext cx="1099563"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600" spc="36">
                <a:latin typeface="腾讯体 W3"/>
                <a:ea typeface="腾讯体 W3"/>
              </a:defRPr>
            </a:lvl1pPr>
          </a:lstStyle>
          <a:p>
            <a:r>
              <a:rPr lang="zh-CN" sz="1000">
                <a:latin typeface="方正兰亭黑简体"/>
                <a:ea typeface="方正兰亭黑简体"/>
              </a:rPr>
              <a:t>xxxx</a:t>
            </a:r>
          </a:p>
        </p:txBody>
      </p:sp>
      <p:sp>
        <p:nvSpPr>
          <p:cNvPr id="63" name="文本框 62"/>
          <p:cNvSpPr txBox="1"/>
          <p:nvPr/>
        </p:nvSpPr>
        <p:spPr>
          <a:xfrm>
            <a:off x="6882176" y="2547917"/>
            <a:ext cx="1099563"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600" spc="36">
                <a:latin typeface="腾讯体 W3"/>
                <a:ea typeface="腾讯体 W3"/>
              </a:defRPr>
            </a:lvl1pPr>
          </a:lstStyle>
          <a:p>
            <a:r>
              <a:rPr lang="zh-CN" sz="1000">
                <a:latin typeface="方正兰亭黑简体"/>
                <a:ea typeface="方正兰亭黑简体"/>
              </a:rPr>
              <a:t>xxxx</a:t>
            </a:r>
          </a:p>
        </p:txBody>
      </p:sp>
      <p:sp>
        <p:nvSpPr>
          <p:cNvPr id="67" name="文本框 66"/>
          <p:cNvSpPr txBox="1"/>
          <p:nvPr/>
        </p:nvSpPr>
        <p:spPr>
          <a:xfrm>
            <a:off x="6882176" y="1787378"/>
            <a:ext cx="1099563"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方正兰亭黑简体"/>
                <a:ea typeface="方正兰亭黑简体"/>
              </a:rPr>
              <a:t>xxxx</a:t>
            </a:r>
          </a:p>
        </p:txBody>
      </p:sp>
      <p:sp>
        <p:nvSpPr>
          <p:cNvPr id="68" name="文本框 67"/>
          <p:cNvSpPr txBox="1"/>
          <p:nvPr/>
        </p:nvSpPr>
        <p:spPr>
          <a:xfrm>
            <a:off x="6882176" y="2173056"/>
            <a:ext cx="1099563"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方正兰亭黑简体"/>
                <a:ea typeface="方正兰亭黑简体"/>
              </a:rPr>
              <a:t>xxxx</a:t>
            </a:r>
          </a:p>
        </p:txBody>
      </p:sp>
      <p:sp>
        <p:nvSpPr>
          <p:cNvPr id="72" name="文本框 71"/>
          <p:cNvSpPr txBox="1"/>
          <p:nvPr/>
        </p:nvSpPr>
        <p:spPr>
          <a:xfrm>
            <a:off x="8054136" y="1787378"/>
            <a:ext cx="1099563"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方正兰亭黑简体"/>
                <a:ea typeface="方正兰亭黑简体"/>
              </a:rPr>
              <a:t>xxxx</a:t>
            </a:r>
          </a:p>
        </p:txBody>
      </p:sp>
      <p:sp>
        <p:nvSpPr>
          <p:cNvPr id="73" name="文本框 72"/>
          <p:cNvSpPr txBox="1"/>
          <p:nvPr/>
        </p:nvSpPr>
        <p:spPr>
          <a:xfrm>
            <a:off x="8054136" y="2173056"/>
            <a:ext cx="1099563"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方正兰亭黑简体"/>
                <a:ea typeface="方正兰亭黑简体"/>
              </a:rPr>
              <a:t>xxxx</a:t>
            </a:r>
          </a:p>
        </p:txBody>
      </p:sp>
      <p:sp>
        <p:nvSpPr>
          <p:cNvPr id="74" name="文本框 73"/>
          <p:cNvSpPr txBox="1"/>
          <p:nvPr/>
        </p:nvSpPr>
        <p:spPr>
          <a:xfrm>
            <a:off x="8054136" y="2558734"/>
            <a:ext cx="1099563"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方正兰亭黑简体"/>
                <a:ea typeface="方正兰亭黑简体"/>
              </a:rPr>
              <a:t>xxxx</a:t>
            </a:r>
          </a:p>
        </p:txBody>
      </p:sp>
      <p:sp>
        <p:nvSpPr>
          <p:cNvPr id="117" name="文本框 116"/>
          <p:cNvSpPr txBox="1"/>
          <p:nvPr/>
        </p:nvSpPr>
        <p:spPr>
          <a:xfrm>
            <a:off x="5273303" y="2958233"/>
            <a:ext cx="1349655" cy="317011"/>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en-US" sz="1000">
                <a:latin typeface="Microsoft YaHei"/>
                <a:ea typeface="Microsoft YaHei"/>
              </a:rPr>
              <a:t>Redis</a:t>
            </a:r>
          </a:p>
        </p:txBody>
      </p:sp>
      <p:sp>
        <p:nvSpPr>
          <p:cNvPr id="144" name="文本框 143"/>
          <p:cNvSpPr txBox="1"/>
          <p:nvPr/>
        </p:nvSpPr>
        <p:spPr>
          <a:xfrm>
            <a:off x="706267" y="1785017"/>
            <a:ext cx="1474055"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方正兰亭黑简体"/>
                <a:ea typeface="方正兰亭黑简体"/>
              </a:rPr>
              <a:t>媒体处理MPS</a:t>
            </a:r>
          </a:p>
        </p:txBody>
      </p:sp>
      <p:sp>
        <p:nvSpPr>
          <p:cNvPr id="145" name="文本框 144"/>
          <p:cNvSpPr txBox="1"/>
          <p:nvPr/>
        </p:nvSpPr>
        <p:spPr>
          <a:xfrm>
            <a:off x="706267" y="2170695"/>
            <a:ext cx="1474055"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en-US" sz="1000">
                <a:latin typeface="方正兰亭黑简体"/>
                <a:ea typeface="方正兰亭黑简体"/>
              </a:rPr>
              <a:t>腾讯明眸</a:t>
            </a:r>
          </a:p>
        </p:txBody>
      </p:sp>
      <p:sp>
        <p:nvSpPr>
          <p:cNvPr id="146" name="文本框 145"/>
          <p:cNvSpPr txBox="1"/>
          <p:nvPr/>
        </p:nvSpPr>
        <p:spPr>
          <a:xfrm>
            <a:off x="713869" y="2539904"/>
            <a:ext cx="1474055"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en-US" sz="1000">
                <a:latin typeface="方正兰亭黑简体"/>
                <a:ea typeface="方正兰亭黑简体"/>
              </a:rPr>
              <a:t>实时音视频TRTC</a:t>
            </a:r>
          </a:p>
        </p:txBody>
      </p:sp>
      <p:sp>
        <p:nvSpPr>
          <p:cNvPr id="147" name="文本框 146"/>
          <p:cNvSpPr txBox="1"/>
          <p:nvPr/>
        </p:nvSpPr>
        <p:spPr>
          <a:xfrm>
            <a:off x="713869" y="2925582"/>
            <a:ext cx="1474055"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en-US" sz="1000">
                <a:latin typeface="方正兰亭黑简体"/>
                <a:ea typeface="方正兰亭黑简体"/>
              </a:rPr>
              <a:t>腾讯智能创作平台</a:t>
            </a:r>
          </a:p>
        </p:txBody>
      </p:sp>
      <p:sp>
        <p:nvSpPr>
          <p:cNvPr id="148" name="文本框 147"/>
          <p:cNvSpPr txBox="1"/>
          <p:nvPr/>
        </p:nvSpPr>
        <p:spPr>
          <a:xfrm>
            <a:off x="2267864" y="1788625"/>
            <a:ext cx="1265692"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en-US" sz="1000">
                <a:latin typeface="方正兰亭黑简体"/>
                <a:ea typeface="方正兰亭黑简体"/>
              </a:rPr>
              <a:t>快直播</a:t>
            </a:r>
          </a:p>
        </p:txBody>
      </p:sp>
      <p:sp>
        <p:nvSpPr>
          <p:cNvPr id="149" name="文本框 148"/>
          <p:cNvSpPr txBox="1"/>
          <p:nvPr/>
        </p:nvSpPr>
        <p:spPr>
          <a:xfrm>
            <a:off x="2267864" y="2174303"/>
            <a:ext cx="1265692"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en-US" sz="1000">
                <a:latin typeface="方正兰亭黑简体"/>
                <a:ea typeface="方正兰亭黑简体"/>
              </a:rPr>
              <a:t>实时云渲染</a:t>
            </a:r>
          </a:p>
        </p:txBody>
      </p:sp>
      <p:sp>
        <p:nvSpPr>
          <p:cNvPr id="150" name="文本框 149"/>
          <p:cNvSpPr txBox="1"/>
          <p:nvPr/>
        </p:nvSpPr>
        <p:spPr>
          <a:xfrm>
            <a:off x="2275466" y="2543512"/>
            <a:ext cx="1265692"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en-US" sz="1000">
                <a:latin typeface="方正兰亭黑简体"/>
                <a:ea typeface="方正兰亭黑简体"/>
              </a:rPr>
              <a:t>5G远控解决方案</a:t>
            </a:r>
          </a:p>
        </p:txBody>
      </p:sp>
      <p:sp>
        <p:nvSpPr>
          <p:cNvPr id="151" name="文本框 150"/>
          <p:cNvSpPr txBox="1"/>
          <p:nvPr/>
        </p:nvSpPr>
        <p:spPr>
          <a:xfrm>
            <a:off x="2275466" y="2929190"/>
            <a:ext cx="1265692" cy="312854"/>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en-US" sz="1000">
                <a:latin typeface="方正兰亭黑简体"/>
                <a:ea typeface="方正兰亭黑简体"/>
              </a:rPr>
              <a:t>虚拟世界解决方案</a:t>
            </a:r>
          </a:p>
        </p:txBody>
      </p:sp>
      <p:sp>
        <p:nvSpPr>
          <p:cNvPr id="152" name="文本框 151"/>
          <p:cNvSpPr txBox="1"/>
          <p:nvPr/>
        </p:nvSpPr>
        <p:spPr>
          <a:xfrm>
            <a:off x="3836107" y="1797514"/>
            <a:ext cx="1349655" cy="305820"/>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en-US" sz="1000">
                <a:latin typeface="Microsoft YaHei"/>
                <a:ea typeface="Microsoft YaHei"/>
              </a:rPr>
              <a:t>TDSQL</a:t>
            </a:r>
          </a:p>
        </p:txBody>
      </p:sp>
      <p:sp>
        <p:nvSpPr>
          <p:cNvPr id="153" name="文本框 152"/>
          <p:cNvSpPr txBox="1"/>
          <p:nvPr/>
        </p:nvSpPr>
        <p:spPr>
          <a:xfrm>
            <a:off x="3836107" y="2175844"/>
            <a:ext cx="1349655" cy="318955"/>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en-US" sz="1000">
                <a:latin typeface="Microsoft YaHei"/>
                <a:ea typeface="Microsoft YaHei"/>
              </a:rPr>
              <a:t>CDB</a:t>
            </a:r>
          </a:p>
        </p:txBody>
      </p:sp>
      <p:sp>
        <p:nvSpPr>
          <p:cNvPr id="154" name="文本框 153"/>
          <p:cNvSpPr txBox="1"/>
          <p:nvPr/>
        </p:nvSpPr>
        <p:spPr>
          <a:xfrm>
            <a:off x="3836107" y="2552649"/>
            <a:ext cx="1349655" cy="317012"/>
          </a:xfrm>
          <a:prstGeom prst="rect">
            <a:avLst/>
          </a:prstGeom>
          <a:solidFill>
            <a:schemeClr val="bg2">
              <a:lumMod val="85000"/>
            </a:schemeClr>
          </a:solidFill>
        </p:spPr>
        <p:txBody>
          <a:bodyPr vert="horz" wrap="square" lIns="0" tIns="15596" rIns="0" bIns="0" anchor="ctr"/>
          <a:lstStyle>
            <a:lvl1pPr lvl="0" defTabSz="831215">
              <a:lnSpc>
                <a:spcPct val="150000"/>
              </a:lnSpc>
              <a:spcBef>
                <a:spcPts val="125"/>
              </a:spcBef>
              <a:defRPr sz="1000" spc="36">
                <a:latin typeface="方正兰亭黑简体"/>
                <a:ea typeface="方正兰亭黑简体"/>
              </a:defRPr>
            </a:lvl1pPr>
          </a:lstStyle>
          <a:p>
            <a:r>
              <a:rPr lang="en-US">
                <a:latin typeface="Microsoft YaHei"/>
                <a:ea typeface="Microsoft YaHei"/>
              </a:rPr>
              <a:t>DTS</a:t>
            </a:r>
          </a:p>
        </p:txBody>
      </p:sp>
      <p:sp>
        <p:nvSpPr>
          <p:cNvPr id="155" name="文本框 154"/>
          <p:cNvSpPr txBox="1"/>
          <p:nvPr/>
        </p:nvSpPr>
        <p:spPr>
          <a:xfrm>
            <a:off x="3836107" y="2956285"/>
            <a:ext cx="1349655" cy="317012"/>
          </a:xfrm>
          <a:prstGeom prst="rect">
            <a:avLst/>
          </a:prstGeom>
          <a:solidFill>
            <a:schemeClr val="bg2">
              <a:lumMod val="85000"/>
            </a:schemeClr>
          </a:solidFill>
        </p:spPr>
        <p:txBody>
          <a:bodyPr vert="horz" wrap="square" lIns="0" tIns="15596" rIns="0" bIns="0" anchor="ctr"/>
          <a:lstStyle>
            <a:lvl1pPr lvl="0" defTabSz="831215">
              <a:lnSpc>
                <a:spcPct val="150000"/>
              </a:lnSpc>
              <a:spcBef>
                <a:spcPts val="125"/>
              </a:spcBef>
              <a:defRPr sz="1000" spc="36">
                <a:latin typeface="方正兰亭黑简体"/>
                <a:ea typeface="方正兰亭黑简体"/>
              </a:defRPr>
            </a:lvl1pPr>
          </a:lstStyle>
          <a:p>
            <a:r>
              <a:rPr lang="en-US">
                <a:latin typeface="Microsoft YaHei"/>
                <a:ea typeface="Microsoft YaHei"/>
              </a:rPr>
              <a:t>TDSQL-H</a:t>
            </a:r>
          </a:p>
        </p:txBody>
      </p:sp>
      <p:sp>
        <p:nvSpPr>
          <p:cNvPr id="27" name="矩形 26"/>
          <p:cNvSpPr/>
          <p:nvPr/>
        </p:nvSpPr>
        <p:spPr>
          <a:xfrm>
            <a:off x="9377010" y="1350077"/>
            <a:ext cx="2280034" cy="400975"/>
          </a:xfrm>
          <a:prstGeom prst="rect">
            <a:avLst/>
          </a:prstGeom>
          <a:solidFill>
            <a:srgbClr val="00C8DC"/>
          </a:solidFill>
          <a:ln w="25400">
            <a:solidFill>
              <a:srgbClr val="00C8DC"/>
            </a:solidFill>
            <a:prstDash val="solid"/>
          </a:ln>
        </p:spPr>
        <p:txBody>
          <a:bodyPr anchor="ctr"/>
          <a:lstStyle/>
          <a:p>
            <a:pPr algn="ctr"/>
            <a:r>
              <a:rPr lang="en-US" sz="1400">
                <a:solidFill>
                  <a:schemeClr val="tx1"/>
                </a:solidFill>
                <a:latin typeface="方正兰亭黑简体"/>
                <a:ea typeface="方正兰亭黑简体"/>
              </a:rPr>
              <a:t>TCE</a:t>
            </a:r>
            <a:endParaRPr lang="zh-CN" sz="1400">
              <a:solidFill>
                <a:schemeClr val="tx1"/>
              </a:solidFill>
              <a:latin typeface="方正兰亭黑简体"/>
              <a:ea typeface="方正兰亭黑简体"/>
            </a:endParaRPr>
          </a:p>
        </p:txBody>
      </p:sp>
      <p:sp>
        <p:nvSpPr>
          <p:cNvPr id="28" name="矩形 27"/>
          <p:cNvSpPr/>
          <p:nvPr/>
        </p:nvSpPr>
        <p:spPr>
          <a:xfrm>
            <a:off x="9354062" y="1350077"/>
            <a:ext cx="2302982" cy="4159928"/>
          </a:xfrm>
          <a:prstGeom prst="rect">
            <a:avLst/>
          </a:prstGeom>
          <a:noFill/>
          <a:ln w="25400">
            <a:solidFill>
              <a:srgbClr val="00C8DC"/>
            </a:solidFill>
            <a:prstDash val="solid"/>
          </a:ln>
        </p:spPr>
        <p:txBody>
          <a:bodyPr anchor="ctr"/>
          <a:lstStyle/>
          <a:p>
            <a:pPr algn="ctr"/>
            <a:endParaRPr lang="zh-CN" sz="1000">
              <a:solidFill>
                <a:schemeClr val="lt1"/>
              </a:solidFill>
              <a:latin typeface="方正兰亭黑简体"/>
              <a:ea typeface="方正兰亭黑简体"/>
            </a:endParaRPr>
          </a:p>
        </p:txBody>
      </p:sp>
      <p:sp>
        <p:nvSpPr>
          <p:cNvPr id="35" name="文本框 34"/>
          <p:cNvSpPr txBox="1"/>
          <p:nvPr/>
        </p:nvSpPr>
        <p:spPr>
          <a:xfrm>
            <a:off x="10299206" y="4704727"/>
            <a:ext cx="1175790" cy="305820"/>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Microsoft YaHei"/>
                <a:ea typeface="Microsoft YaHei"/>
              </a:rPr>
              <a:t>可视化数据中台</a:t>
            </a:r>
          </a:p>
        </p:txBody>
      </p:sp>
      <p:sp>
        <p:nvSpPr>
          <p:cNvPr id="36" name="文本框 35"/>
          <p:cNvSpPr txBox="1"/>
          <p:nvPr/>
        </p:nvSpPr>
        <p:spPr>
          <a:xfrm>
            <a:off x="9492314" y="2048988"/>
            <a:ext cx="623940" cy="318955"/>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Microsoft YaHei"/>
                <a:ea typeface="Microsoft YaHei"/>
              </a:rPr>
              <a:t>计算</a:t>
            </a:r>
          </a:p>
        </p:txBody>
      </p:sp>
      <p:sp>
        <p:nvSpPr>
          <p:cNvPr id="37" name="文本框 36"/>
          <p:cNvSpPr txBox="1"/>
          <p:nvPr/>
        </p:nvSpPr>
        <p:spPr>
          <a:xfrm>
            <a:off x="10305556" y="2540289"/>
            <a:ext cx="1175790" cy="317012"/>
          </a:xfrm>
          <a:prstGeom prst="rect">
            <a:avLst/>
          </a:prstGeom>
          <a:solidFill>
            <a:schemeClr val="bg2">
              <a:lumMod val="85000"/>
            </a:schemeClr>
          </a:solidFill>
        </p:spPr>
        <p:txBody>
          <a:bodyPr vert="horz" wrap="square" lIns="0" tIns="15596" rIns="0" bIns="0" anchor="ctr"/>
          <a:lstStyle>
            <a:lvl1pPr lvl="0" defTabSz="831215">
              <a:lnSpc>
                <a:spcPct val="150000"/>
              </a:lnSpc>
              <a:spcBef>
                <a:spcPts val="125"/>
              </a:spcBef>
              <a:defRPr sz="1000" spc="36">
                <a:latin typeface="方正兰亭黑简体"/>
                <a:ea typeface="方正兰亭黑简体"/>
              </a:defRPr>
            </a:lvl1pPr>
          </a:lstStyle>
          <a:p>
            <a:r>
              <a:rPr lang="zh-CN">
                <a:ea typeface="Microsoft YaHei"/>
              </a:rPr>
              <a:t>产品市场</a:t>
            </a:r>
          </a:p>
        </p:txBody>
      </p:sp>
      <p:sp>
        <p:nvSpPr>
          <p:cNvPr id="38" name="文本框 37"/>
          <p:cNvSpPr txBox="1"/>
          <p:nvPr/>
        </p:nvSpPr>
        <p:spPr>
          <a:xfrm>
            <a:off x="10299206" y="2180501"/>
            <a:ext cx="1175790" cy="317012"/>
          </a:xfrm>
          <a:prstGeom prst="rect">
            <a:avLst/>
          </a:prstGeom>
          <a:solidFill>
            <a:schemeClr val="bg2">
              <a:lumMod val="85000"/>
            </a:schemeClr>
          </a:solidFill>
        </p:spPr>
        <p:txBody>
          <a:bodyPr vert="horz" wrap="square" lIns="0" tIns="15596" rIns="0" bIns="0" anchor="ctr"/>
          <a:lstStyle>
            <a:lvl1pPr lvl="0" defTabSz="831215">
              <a:lnSpc>
                <a:spcPct val="150000"/>
              </a:lnSpc>
              <a:spcBef>
                <a:spcPts val="125"/>
              </a:spcBef>
              <a:defRPr sz="1000" spc="36">
                <a:latin typeface="方正兰亭黑简体"/>
                <a:ea typeface="方正兰亭黑简体"/>
              </a:defRPr>
            </a:lvl1pPr>
          </a:lstStyle>
          <a:p>
            <a:r>
              <a:rPr lang="zh-CN" sz="1000">
                <a:latin typeface="Microsoft YaHei"/>
                <a:ea typeface="Microsoft YaHei"/>
              </a:rPr>
              <a:t>云原生中间件</a:t>
            </a:r>
          </a:p>
        </p:txBody>
      </p:sp>
      <p:sp>
        <p:nvSpPr>
          <p:cNvPr id="39" name="文本框 38"/>
          <p:cNvSpPr txBox="1"/>
          <p:nvPr/>
        </p:nvSpPr>
        <p:spPr>
          <a:xfrm>
            <a:off x="10301364" y="3974805"/>
            <a:ext cx="1175790" cy="318955"/>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Microsoft YaHei"/>
                <a:ea typeface="Microsoft YaHei"/>
              </a:rPr>
              <a:t>混沌工程</a:t>
            </a:r>
          </a:p>
        </p:txBody>
      </p:sp>
      <p:sp>
        <p:nvSpPr>
          <p:cNvPr id="42" name="文本框 41"/>
          <p:cNvSpPr txBox="1"/>
          <p:nvPr/>
        </p:nvSpPr>
        <p:spPr>
          <a:xfrm>
            <a:off x="10301364" y="4348383"/>
            <a:ext cx="1175790" cy="317012"/>
          </a:xfrm>
          <a:prstGeom prst="rect">
            <a:avLst/>
          </a:prstGeom>
          <a:solidFill>
            <a:schemeClr val="bg2">
              <a:lumMod val="85000"/>
            </a:schemeClr>
          </a:solidFill>
        </p:spPr>
        <p:txBody>
          <a:bodyPr vert="horz" wrap="square" lIns="0" tIns="15596" rIns="0" bIns="0" anchor="ctr"/>
          <a:lstStyle>
            <a:lvl1pPr lvl="0" defTabSz="831215">
              <a:lnSpc>
                <a:spcPct val="150000"/>
              </a:lnSpc>
              <a:spcBef>
                <a:spcPts val="125"/>
              </a:spcBef>
              <a:defRPr sz="1000" spc="36">
                <a:latin typeface="方正兰亭黑简体"/>
                <a:ea typeface="方正兰亭黑简体"/>
              </a:defRPr>
            </a:lvl1pPr>
          </a:lstStyle>
          <a:p>
            <a:r>
              <a:rPr lang="zh-CN">
                <a:latin typeface="Microsoft YaHei"/>
                <a:ea typeface="Microsoft YaHei"/>
              </a:rPr>
              <a:t>高可用演练平台</a:t>
            </a:r>
          </a:p>
        </p:txBody>
      </p:sp>
      <p:sp>
        <p:nvSpPr>
          <p:cNvPr id="43" name="文本框 42"/>
          <p:cNvSpPr txBox="1"/>
          <p:nvPr/>
        </p:nvSpPr>
        <p:spPr>
          <a:xfrm>
            <a:off x="10301364" y="3261669"/>
            <a:ext cx="1175790" cy="317012"/>
          </a:xfrm>
          <a:prstGeom prst="rect">
            <a:avLst/>
          </a:prstGeom>
          <a:solidFill>
            <a:schemeClr val="bg2">
              <a:lumMod val="85000"/>
            </a:schemeClr>
          </a:solidFill>
        </p:spPr>
        <p:txBody>
          <a:bodyPr vert="horz" wrap="square" lIns="0" tIns="15596" rIns="0" bIns="0" anchor="ctr"/>
          <a:lstStyle>
            <a:lvl1pPr lvl="0" defTabSz="831215">
              <a:lnSpc>
                <a:spcPct val="150000"/>
              </a:lnSpc>
              <a:spcBef>
                <a:spcPts val="125"/>
              </a:spcBef>
              <a:defRPr sz="1000" spc="36">
                <a:latin typeface="方正兰亭黑简体"/>
                <a:ea typeface="方正兰亭黑简体"/>
              </a:defRPr>
            </a:lvl1pPr>
          </a:lstStyle>
          <a:p>
            <a:r>
              <a:rPr lang="zh-CN" sz="1000">
                <a:latin typeface="Microsoft YaHei"/>
                <a:ea typeface="Microsoft YaHei"/>
              </a:rPr>
              <a:t>秒级监控中心</a:t>
            </a:r>
          </a:p>
        </p:txBody>
      </p:sp>
      <p:sp>
        <p:nvSpPr>
          <p:cNvPr id="158" name="文本框 42"/>
          <p:cNvSpPr txBox="1"/>
          <p:nvPr/>
        </p:nvSpPr>
        <p:spPr>
          <a:xfrm>
            <a:off x="10301364" y="2903665"/>
            <a:ext cx="1175790" cy="317012"/>
          </a:xfrm>
          <a:prstGeom prst="rect">
            <a:avLst/>
          </a:prstGeom>
          <a:solidFill>
            <a:schemeClr val="bg2">
              <a:lumMod val="85000"/>
            </a:schemeClr>
          </a:solidFill>
        </p:spPr>
        <p:txBody>
          <a:bodyPr vert="horz" wrap="square" lIns="0" tIns="15596" rIns="0" bIns="0" anchor="ctr"/>
          <a:lstStyle>
            <a:lvl1pPr lvl="0" defTabSz="831215">
              <a:lnSpc>
                <a:spcPct val="150000"/>
              </a:lnSpc>
              <a:spcBef>
                <a:spcPts val="125"/>
              </a:spcBef>
              <a:defRPr sz="1000" spc="36">
                <a:latin typeface="方正兰亭黑简体"/>
                <a:ea typeface="方正兰亭黑简体"/>
              </a:defRPr>
            </a:lvl1pPr>
          </a:lstStyle>
          <a:p>
            <a:r>
              <a:rPr lang="zh-CN" sz="1000">
                <a:latin typeface="Microsoft YaHei"/>
                <a:ea typeface="Microsoft YaHei"/>
              </a:rPr>
              <a:t>白屏化运维中心</a:t>
            </a:r>
          </a:p>
        </p:txBody>
      </p:sp>
      <p:sp>
        <p:nvSpPr>
          <p:cNvPr id="159" name="文本框 42"/>
          <p:cNvSpPr txBox="1"/>
          <p:nvPr/>
        </p:nvSpPr>
        <p:spPr>
          <a:xfrm>
            <a:off x="10301364" y="3618859"/>
            <a:ext cx="1175790" cy="317012"/>
          </a:xfrm>
          <a:prstGeom prst="rect">
            <a:avLst/>
          </a:prstGeom>
          <a:solidFill>
            <a:schemeClr val="bg2">
              <a:lumMod val="85000"/>
            </a:schemeClr>
          </a:solidFill>
        </p:spPr>
        <p:txBody>
          <a:bodyPr vert="horz" wrap="square" lIns="0" tIns="15596" rIns="0" bIns="0" anchor="ctr"/>
          <a:lstStyle>
            <a:lvl1pPr lvl="0" defTabSz="831215">
              <a:lnSpc>
                <a:spcPct val="150000"/>
              </a:lnSpc>
              <a:spcBef>
                <a:spcPts val="125"/>
              </a:spcBef>
              <a:defRPr sz="1000" spc="36">
                <a:latin typeface="方正兰亭黑简体"/>
                <a:ea typeface="方正兰亭黑简体"/>
              </a:defRPr>
            </a:lvl1pPr>
          </a:lstStyle>
          <a:p>
            <a:r>
              <a:rPr lang="zh-CN" sz="1000">
                <a:latin typeface="Microsoft YaHei"/>
                <a:ea typeface="Microsoft YaHei"/>
              </a:rPr>
              <a:t>自研硬件监控</a:t>
            </a:r>
          </a:p>
        </p:txBody>
      </p:sp>
      <p:sp>
        <p:nvSpPr>
          <p:cNvPr id="160" name="文本框 35"/>
          <p:cNvSpPr txBox="1"/>
          <p:nvPr/>
        </p:nvSpPr>
        <p:spPr>
          <a:xfrm>
            <a:off x="9492314" y="2509288"/>
            <a:ext cx="623940" cy="318955"/>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Microsoft YaHei"/>
                <a:ea typeface="Microsoft YaHei"/>
              </a:rPr>
              <a:t>存储</a:t>
            </a:r>
          </a:p>
        </p:txBody>
      </p:sp>
      <p:sp>
        <p:nvSpPr>
          <p:cNvPr id="161" name="文本框 35"/>
          <p:cNvSpPr txBox="1"/>
          <p:nvPr/>
        </p:nvSpPr>
        <p:spPr>
          <a:xfrm>
            <a:off x="9492314" y="2982024"/>
            <a:ext cx="623940" cy="318955"/>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Microsoft YaHei"/>
                <a:ea typeface="Microsoft YaHei"/>
              </a:rPr>
              <a:t>网络</a:t>
            </a:r>
          </a:p>
        </p:txBody>
      </p:sp>
      <p:sp>
        <p:nvSpPr>
          <p:cNvPr id="162" name="文本框 35"/>
          <p:cNvSpPr txBox="1"/>
          <p:nvPr/>
        </p:nvSpPr>
        <p:spPr>
          <a:xfrm>
            <a:off x="9492314" y="3432087"/>
            <a:ext cx="623940" cy="318955"/>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Microsoft YaHei"/>
                <a:ea typeface="Microsoft YaHei"/>
              </a:rPr>
              <a:t>数据库</a:t>
            </a:r>
          </a:p>
        </p:txBody>
      </p:sp>
      <p:sp>
        <p:nvSpPr>
          <p:cNvPr id="163" name="文本框 35"/>
          <p:cNvSpPr txBox="1"/>
          <p:nvPr/>
        </p:nvSpPr>
        <p:spPr>
          <a:xfrm>
            <a:off x="9492314" y="3899689"/>
            <a:ext cx="623940" cy="318955"/>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Microsoft YaHei"/>
                <a:ea typeface="Microsoft YaHei"/>
              </a:rPr>
              <a:t>大数据</a:t>
            </a:r>
          </a:p>
        </p:txBody>
      </p:sp>
      <p:sp>
        <p:nvSpPr>
          <p:cNvPr id="164" name="文本框 35"/>
          <p:cNvSpPr txBox="1"/>
          <p:nvPr/>
        </p:nvSpPr>
        <p:spPr>
          <a:xfrm>
            <a:off x="9492314" y="4333517"/>
            <a:ext cx="623940" cy="318955"/>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altLang="en-US" sz="1000" dirty="0">
                <a:latin typeface="Microsoft YaHei"/>
                <a:ea typeface="Microsoft YaHei"/>
              </a:rPr>
              <a:t>音视频</a:t>
            </a:r>
            <a:endParaRPr lang="zh-CN" sz="1000" dirty="0">
              <a:latin typeface="Microsoft YaHei"/>
              <a:ea typeface="Microsoft YaHei"/>
            </a:endParaRPr>
          </a:p>
        </p:txBody>
      </p:sp>
      <p:sp>
        <p:nvSpPr>
          <p:cNvPr id="165" name="文本框 35"/>
          <p:cNvSpPr txBox="1"/>
          <p:nvPr/>
        </p:nvSpPr>
        <p:spPr>
          <a:xfrm>
            <a:off x="9492314" y="4763822"/>
            <a:ext cx="623940" cy="318955"/>
          </a:xfrm>
          <a:prstGeom prst="rect">
            <a:avLst/>
          </a:prstGeom>
          <a:solidFill>
            <a:schemeClr val="bg2">
              <a:lumMod val="85000"/>
            </a:schemeClr>
          </a:solidFill>
        </p:spPr>
        <p:txBody>
          <a:bodyPr vert="horz" wrap="square" lIns="0" tIns="15596" rIns="0" bIns="0" anchor="ctr"/>
          <a:lstStyle>
            <a:lvl1pPr lvl="0" algn="ctr" defTabSz="831215">
              <a:lnSpc>
                <a:spcPct val="150000"/>
              </a:lnSpc>
              <a:spcBef>
                <a:spcPts val="125"/>
              </a:spcBef>
              <a:defRPr sz="1800" spc="36">
                <a:latin typeface="腾讯体 W7"/>
                <a:ea typeface="腾讯体 W7"/>
              </a:defRPr>
            </a:lvl1pPr>
          </a:lstStyle>
          <a:p>
            <a:r>
              <a:rPr lang="zh-CN" sz="1000">
                <a:latin typeface="Microsoft YaHei"/>
                <a:ea typeface="Microsoft YaHei"/>
              </a:rPr>
              <a:t>中间件</a:t>
            </a:r>
          </a:p>
        </p:txBody>
      </p:sp>
      <p:sp>
        <p:nvSpPr>
          <p:cNvPr id="166" name="文本框 165"/>
          <p:cNvSpPr txBox="1"/>
          <p:nvPr/>
        </p:nvSpPr>
        <p:spPr>
          <a:xfrm>
            <a:off x="11639282" y="3429000"/>
            <a:ext cx="1778000" cy="317500"/>
          </a:xfrm>
          <a:prstGeom prst="rect">
            <a:avLst/>
          </a:prstGeom>
          <a:ln w="6350">
            <a:prstDash val="solid"/>
          </a:ln>
        </p:spPr>
        <p:txBody>
          <a:bodyPr>
            <a:spAutoFit/>
          </a:bodyPr>
          <a:lstStyle/>
          <a:p>
            <a:endParaRPr/>
          </a:p>
        </p:txBody>
      </p:sp>
      <p:sp>
        <p:nvSpPr>
          <p:cNvPr id="167" name="文本框 166"/>
          <p:cNvSpPr txBox="1"/>
          <p:nvPr/>
        </p:nvSpPr>
        <p:spPr>
          <a:xfrm>
            <a:off x="8509715" y="6375042"/>
            <a:ext cx="1778000" cy="317500"/>
          </a:xfrm>
          <a:prstGeom prst="rect">
            <a:avLst/>
          </a:prstGeom>
          <a:ln w="6350">
            <a:prstDash val="solid"/>
          </a:ln>
        </p:spPr>
        <p:txBody>
          <a:bodyPr>
            <a:spAutoFit/>
          </a:bodyPr>
          <a:lstStyle/>
          <a:p>
            <a:endParaRPr/>
          </a:p>
        </p:txBody>
      </p:sp>
      <p:sp>
        <p:nvSpPr>
          <p:cNvPr id="168" name="文本框 167"/>
          <p:cNvSpPr txBox="1"/>
          <p:nvPr/>
        </p:nvSpPr>
        <p:spPr>
          <a:xfrm>
            <a:off x="9433387" y="1785017"/>
            <a:ext cx="753414" cy="276999"/>
          </a:xfrm>
          <a:prstGeom prst="rect">
            <a:avLst/>
          </a:prstGeom>
          <a:ln w="6350">
            <a:prstDash val="solid"/>
          </a:ln>
        </p:spPr>
        <p:txBody>
          <a:bodyPr>
            <a:spAutoFit/>
          </a:bodyPr>
          <a:lstStyle/>
          <a:p>
            <a:r>
              <a:rPr lang="zh-CN" sz="1200">
                <a:latin typeface="+mn-ea"/>
                <a:ea typeface="+mn-ea"/>
              </a:rPr>
              <a:t>云产品</a:t>
            </a:r>
          </a:p>
        </p:txBody>
      </p:sp>
      <p:sp>
        <p:nvSpPr>
          <p:cNvPr id="169" name="文本框 168"/>
          <p:cNvSpPr txBox="1"/>
          <p:nvPr/>
        </p:nvSpPr>
        <p:spPr>
          <a:xfrm>
            <a:off x="10286506" y="1785017"/>
            <a:ext cx="1236372" cy="276999"/>
          </a:xfrm>
          <a:prstGeom prst="rect">
            <a:avLst/>
          </a:prstGeom>
          <a:ln w="6350">
            <a:prstDash val="solid"/>
          </a:ln>
        </p:spPr>
        <p:txBody>
          <a:bodyPr>
            <a:spAutoFit/>
          </a:bodyPr>
          <a:lstStyle/>
          <a:p>
            <a:r>
              <a:rPr lang="zh-CN" sz="1200" dirty="0">
                <a:latin typeface="+mn-ea"/>
                <a:ea typeface="+mn-ea"/>
              </a:rPr>
              <a:t>云原生底座</a:t>
            </a:r>
          </a:p>
        </p:txBody>
      </p:sp>
      <p:sp>
        <p:nvSpPr>
          <p:cNvPr id="2" name="文本框 1">
            <a:extLst>
              <a:ext uri="{FF2B5EF4-FFF2-40B4-BE49-F238E27FC236}">
                <a16:creationId xmlns:a16="http://schemas.microsoft.com/office/drawing/2014/main" id="{C6151DF0-FB35-2362-08AC-6625F801D403}"/>
              </a:ext>
            </a:extLst>
          </p:cNvPr>
          <p:cNvSpPr txBox="1"/>
          <p:nvPr/>
        </p:nvSpPr>
        <p:spPr>
          <a:xfrm rot="19140000">
            <a:off x="635316" y="1399921"/>
            <a:ext cx="1778000" cy="523220"/>
          </a:xfrm>
          <a:prstGeom prst="rect">
            <a:avLst/>
          </a:prstGeom>
          <a:solidFill>
            <a:srgbClr val="FFFF00"/>
          </a:solidFill>
          <a:ln w="12700">
            <a:prstDash val="solid"/>
          </a:ln>
        </p:spPr>
        <p:txBody>
          <a:bodyPr>
            <a:spAutoFit/>
          </a:bodyPr>
          <a:lstStyle/>
          <a:p>
            <a:r>
              <a:rPr lang="zh-CN" sz="2800" dirty="0">
                <a:latin typeface="Microsoft YaHei" panose="020B0503020204020204" pitchFamily="34" charset="-122"/>
                <a:ea typeface="Microsoft YaHei" panose="020B0503020204020204" pitchFamily="34" charset="-122"/>
              </a:rPr>
              <a:t>示意图</a:t>
            </a:r>
            <a:r>
              <a:rPr lang="zh-CN" altLang="en-US" sz="2800" dirty="0">
                <a:latin typeface="Microsoft YaHei" panose="020B0503020204020204" pitchFamily="34" charset="-122"/>
                <a:ea typeface="Microsoft YaHei" panose="020B0503020204020204" pitchFamily="34" charset="-122"/>
              </a:rPr>
              <a:t>一</a:t>
            </a:r>
            <a:endParaRPr lang="zh-CN" sz="2800"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占位符 17">
            <a:extLst>
              <a:ext uri="{FF2B5EF4-FFF2-40B4-BE49-F238E27FC236}">
                <a16:creationId xmlns:a16="http://schemas.microsoft.com/office/drawing/2014/main" id="{39A23218-D8E3-A13D-FFEB-A9C2CB5C0E32}"/>
              </a:ext>
            </a:extLst>
          </p:cNvPr>
          <p:cNvSpPr>
            <a:spLocks noGrp="1"/>
          </p:cNvSpPr>
          <p:nvPr>
            <p:ph type="body" idx="11"/>
          </p:nvPr>
        </p:nvSpPr>
        <p:spPr/>
        <p:txBody>
          <a:bodyPr>
            <a:normAutofit/>
          </a:bodyPr>
          <a:lstStyle/>
          <a:p>
            <a:r>
              <a:rPr lang="zh-CN" altLang="zh-CN" sz="2000" dirty="0">
                <a:latin typeface="Microsoft YaHei"/>
                <a:ea typeface="Microsoft YaHei"/>
              </a:rPr>
              <a:t>专有云</a:t>
            </a:r>
            <a:r>
              <a:rPr lang="zh-CN" altLang="en-US" sz="2000" dirty="0">
                <a:latin typeface="Microsoft YaHei"/>
                <a:ea typeface="Microsoft YaHei"/>
              </a:rPr>
              <a:t>技术</a:t>
            </a:r>
            <a:r>
              <a:rPr lang="zh-CN" altLang="zh-CN" sz="2000" dirty="0">
                <a:latin typeface="Microsoft YaHei"/>
                <a:ea typeface="Microsoft YaHei"/>
              </a:rPr>
              <a:t>：置身核心地位，无论趋势如何</a:t>
            </a:r>
          </a:p>
        </p:txBody>
      </p:sp>
      <p:grpSp>
        <p:nvGrpSpPr>
          <p:cNvPr id="89" name="组合 88">
            <a:extLst>
              <a:ext uri="{FF2B5EF4-FFF2-40B4-BE49-F238E27FC236}">
                <a16:creationId xmlns:a16="http://schemas.microsoft.com/office/drawing/2014/main" id="{9397F341-344B-C157-445C-2FD2C77058D2}"/>
              </a:ext>
            </a:extLst>
          </p:cNvPr>
          <p:cNvGrpSpPr/>
          <p:nvPr/>
        </p:nvGrpSpPr>
        <p:grpSpPr>
          <a:xfrm>
            <a:off x="5633080" y="748021"/>
            <a:ext cx="920162" cy="889813"/>
            <a:chOff x="4638935" y="936899"/>
            <a:chExt cx="1002737" cy="1002737"/>
          </a:xfrm>
        </p:grpSpPr>
        <p:sp>
          <p:nvSpPr>
            <p:cNvPr id="62" name="椭圆 61">
              <a:extLst>
                <a:ext uri="{FF2B5EF4-FFF2-40B4-BE49-F238E27FC236}">
                  <a16:creationId xmlns:a16="http://schemas.microsoft.com/office/drawing/2014/main" id="{8B2287F2-8EFF-636D-9D43-DBE93A53CB0E}"/>
                </a:ext>
              </a:extLst>
            </p:cNvPr>
            <p:cNvSpPr/>
            <p:nvPr/>
          </p:nvSpPr>
          <p:spPr>
            <a:xfrm>
              <a:off x="4682918" y="989524"/>
              <a:ext cx="913441" cy="913441"/>
            </a:xfrm>
            <a:prstGeom prst="ellipse">
              <a:avLst/>
            </a:prstGeom>
            <a:solidFill>
              <a:srgbClr val="015FF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68" name="图形 67" descr="持续改进 轮廓">
              <a:extLst>
                <a:ext uri="{FF2B5EF4-FFF2-40B4-BE49-F238E27FC236}">
                  <a16:creationId xmlns:a16="http://schemas.microsoft.com/office/drawing/2014/main" id="{DE0C331D-D198-1C5C-720C-260533D740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8935" y="936899"/>
              <a:ext cx="1002737" cy="1002737"/>
            </a:xfrm>
            <a:prstGeom prst="rect">
              <a:avLst/>
            </a:prstGeom>
          </p:spPr>
        </p:pic>
      </p:grpSp>
      <p:grpSp>
        <p:nvGrpSpPr>
          <p:cNvPr id="90" name="组合 89">
            <a:extLst>
              <a:ext uri="{FF2B5EF4-FFF2-40B4-BE49-F238E27FC236}">
                <a16:creationId xmlns:a16="http://schemas.microsoft.com/office/drawing/2014/main" id="{566624EE-B4D4-764B-894F-483B3528AFE7}"/>
              </a:ext>
            </a:extLst>
          </p:cNvPr>
          <p:cNvGrpSpPr/>
          <p:nvPr/>
        </p:nvGrpSpPr>
        <p:grpSpPr>
          <a:xfrm>
            <a:off x="4068828" y="2562070"/>
            <a:ext cx="763067" cy="771417"/>
            <a:chOff x="2079292" y="2116319"/>
            <a:chExt cx="763067" cy="771417"/>
          </a:xfrm>
        </p:grpSpPr>
        <p:sp>
          <p:nvSpPr>
            <p:cNvPr id="57" name="椭圆 56">
              <a:extLst>
                <a:ext uri="{FF2B5EF4-FFF2-40B4-BE49-F238E27FC236}">
                  <a16:creationId xmlns:a16="http://schemas.microsoft.com/office/drawing/2014/main" id="{EC311F3B-0FD9-84A2-7893-A146DA0B1835}"/>
                </a:ext>
              </a:extLst>
            </p:cNvPr>
            <p:cNvSpPr/>
            <p:nvPr/>
          </p:nvSpPr>
          <p:spPr>
            <a:xfrm>
              <a:off x="2079292" y="2116319"/>
              <a:ext cx="763067" cy="763067"/>
            </a:xfrm>
            <a:prstGeom prst="ellipse">
              <a:avLst/>
            </a:prstGeom>
            <a:solidFill>
              <a:srgbClr val="015FF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72" name="图形 71" descr="已完成 轮廓">
              <a:extLst>
                <a:ext uri="{FF2B5EF4-FFF2-40B4-BE49-F238E27FC236}">
                  <a16:creationId xmlns:a16="http://schemas.microsoft.com/office/drawing/2014/main" id="{05EA449D-0AD4-AA31-0EA0-A6867F753B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9185" y="2164562"/>
              <a:ext cx="723174" cy="723174"/>
            </a:xfrm>
            <a:prstGeom prst="rect">
              <a:avLst/>
            </a:prstGeom>
          </p:spPr>
        </p:pic>
      </p:grpSp>
      <p:grpSp>
        <p:nvGrpSpPr>
          <p:cNvPr id="92" name="组合 91">
            <a:extLst>
              <a:ext uri="{FF2B5EF4-FFF2-40B4-BE49-F238E27FC236}">
                <a16:creationId xmlns:a16="http://schemas.microsoft.com/office/drawing/2014/main" id="{9E8674CB-7CCC-1305-8B03-872533CABC9E}"/>
              </a:ext>
            </a:extLst>
          </p:cNvPr>
          <p:cNvGrpSpPr/>
          <p:nvPr/>
        </p:nvGrpSpPr>
        <p:grpSpPr>
          <a:xfrm>
            <a:off x="7223147" y="2439963"/>
            <a:ext cx="844076" cy="844076"/>
            <a:chOff x="14786631" y="3614745"/>
            <a:chExt cx="1536762" cy="1536762"/>
          </a:xfrm>
        </p:grpSpPr>
        <p:sp>
          <p:nvSpPr>
            <p:cNvPr id="73" name="椭圆 72">
              <a:extLst>
                <a:ext uri="{FF2B5EF4-FFF2-40B4-BE49-F238E27FC236}">
                  <a16:creationId xmlns:a16="http://schemas.microsoft.com/office/drawing/2014/main" id="{8D8093C9-13D1-7F0D-59F2-CB6A7CD28C51}"/>
                </a:ext>
              </a:extLst>
            </p:cNvPr>
            <p:cNvSpPr/>
            <p:nvPr/>
          </p:nvSpPr>
          <p:spPr>
            <a:xfrm>
              <a:off x="14786631" y="3614745"/>
              <a:ext cx="1536762" cy="1536762"/>
            </a:xfrm>
            <a:prstGeom prst="ellipse">
              <a:avLst/>
            </a:prstGeom>
            <a:solidFill>
              <a:srgbClr val="015FF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88" name="图形 87" descr="珊瑚红 轮廓">
              <a:extLst>
                <a:ext uri="{FF2B5EF4-FFF2-40B4-BE49-F238E27FC236}">
                  <a16:creationId xmlns:a16="http://schemas.microsoft.com/office/drawing/2014/main" id="{53AE36AF-82E3-B7C8-7155-5271A10FFE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62261" y="3849670"/>
              <a:ext cx="985501" cy="985501"/>
            </a:xfrm>
            <a:prstGeom prst="rect">
              <a:avLst/>
            </a:prstGeom>
          </p:spPr>
        </p:pic>
      </p:grpSp>
      <p:sp>
        <p:nvSpPr>
          <p:cNvPr id="97" name="文本框 96">
            <a:extLst>
              <a:ext uri="{FF2B5EF4-FFF2-40B4-BE49-F238E27FC236}">
                <a16:creationId xmlns:a16="http://schemas.microsoft.com/office/drawing/2014/main" id="{BFB37E32-2115-C91E-2861-803B04EBB1EC}"/>
              </a:ext>
            </a:extLst>
          </p:cNvPr>
          <p:cNvSpPr txBox="1"/>
          <p:nvPr/>
        </p:nvSpPr>
        <p:spPr>
          <a:xfrm>
            <a:off x="2570908" y="3381348"/>
            <a:ext cx="3579598" cy="1107996"/>
          </a:xfrm>
          <a:prstGeom prst="rect">
            <a:avLst/>
          </a:prstGeom>
          <a:noFill/>
        </p:spPr>
        <p:txBody>
          <a:bodyPr wrap="square">
            <a:spAutoFit/>
          </a:bodyPr>
          <a:lstStyle/>
          <a:p>
            <a:pPr algn="ctr"/>
            <a:r>
              <a:rPr lang="zh-CN" altLang="zh-CN" sz="1600" dirty="0">
                <a:solidFill>
                  <a:schemeClr val="tx1"/>
                </a:solidFill>
                <a:latin typeface="Microsoft YaHei"/>
                <a:ea typeface="Microsoft YaHei"/>
              </a:rPr>
              <a:t>高可用</a:t>
            </a:r>
            <a:endParaRPr lang="en-US" altLang="zh-CN" sz="1600" dirty="0">
              <a:solidFill>
                <a:schemeClr val="tx1"/>
              </a:solidFill>
              <a:latin typeface="Microsoft YaHei"/>
              <a:ea typeface="Microsoft YaHei"/>
            </a:endParaRPr>
          </a:p>
          <a:p>
            <a:pPr algn="ctr"/>
            <a:endParaRPr lang="en-US" altLang="zh-CN" sz="1400" dirty="0">
              <a:solidFill>
                <a:schemeClr val="tx1"/>
              </a:solidFill>
              <a:latin typeface="Microsoft YaHei"/>
              <a:ea typeface="Microsoft YaHei"/>
            </a:endParaRPr>
          </a:p>
          <a:p>
            <a:r>
              <a:rPr lang="zh-CN" altLang="en-US" sz="1200" b="0" i="0" strike="noStrike" spc="0" dirty="0">
                <a:ln/>
                <a:solidFill>
                  <a:schemeClr val="tx1"/>
                </a:solidFill>
                <a:latin typeface="Microsoft YaHei"/>
                <a:ea typeface="Microsoft YaHei"/>
              </a:rPr>
              <a:t>高可用演练平台，混沌工程</a:t>
            </a:r>
            <a:endParaRPr lang="en-US" altLang="zh-CN" sz="1200" b="0" i="0" strike="noStrike" spc="0" dirty="0">
              <a:ln/>
              <a:solidFill>
                <a:schemeClr val="tx1"/>
              </a:solidFill>
              <a:latin typeface="Microsoft YaHei"/>
              <a:ea typeface="Microsoft YaHei"/>
            </a:endParaRPr>
          </a:p>
          <a:p>
            <a:r>
              <a:rPr lang="zh-CN" altLang="zh-CN" sz="1200" b="0" i="0" strike="noStrike" spc="0" dirty="0">
                <a:ln/>
                <a:solidFill>
                  <a:schemeClr val="tx1"/>
                </a:solidFill>
                <a:latin typeface="Microsoft YaHei"/>
                <a:ea typeface="Microsoft YaHei"/>
              </a:rPr>
              <a:t>周期性的红蓝攻防演练</a:t>
            </a:r>
            <a:endParaRPr lang="en-US" altLang="zh-CN" sz="1200" b="0" i="0" strike="noStrike" spc="0" dirty="0">
              <a:ln/>
              <a:solidFill>
                <a:schemeClr val="tx1"/>
              </a:solidFill>
              <a:latin typeface="Microsoft YaHei"/>
              <a:ea typeface="Microsoft YaHei"/>
            </a:endParaRPr>
          </a:p>
          <a:p>
            <a:r>
              <a:rPr lang="zh-CN" altLang="zh-CN" sz="1200" b="0" i="0" strike="noStrike" spc="0" dirty="0">
                <a:ln/>
                <a:solidFill>
                  <a:schemeClr val="tx1"/>
                </a:solidFill>
                <a:latin typeface="Microsoft YaHei"/>
                <a:ea typeface="Microsoft YaHei"/>
              </a:rPr>
              <a:t>容灾切换效果</a:t>
            </a:r>
            <a:r>
              <a:rPr lang="zh-CN" altLang="en-US" sz="1200" b="0" i="0" strike="noStrike" spc="0" dirty="0">
                <a:ln/>
                <a:solidFill>
                  <a:srgbClr val="0060FF"/>
                </a:solidFill>
                <a:latin typeface="Microsoft YaHei"/>
                <a:ea typeface="Microsoft YaHei"/>
              </a:rPr>
              <a:t>符合金融行业极致</a:t>
            </a:r>
            <a:r>
              <a:rPr lang="zh-CN" altLang="en-US" sz="1200" b="0" i="0" strike="noStrike" spc="0" dirty="0">
                <a:ln/>
                <a:solidFill>
                  <a:schemeClr val="tx1"/>
                </a:solidFill>
                <a:latin typeface="Microsoft YaHei"/>
                <a:ea typeface="Microsoft YaHei"/>
              </a:rPr>
              <a:t>要求</a:t>
            </a:r>
            <a:endParaRPr lang="en-US" altLang="zh-CN" sz="1200" dirty="0">
              <a:solidFill>
                <a:schemeClr val="tx1"/>
              </a:solidFill>
              <a:latin typeface="Microsoft YaHei"/>
              <a:ea typeface="Microsoft YaHei"/>
            </a:endParaRPr>
          </a:p>
        </p:txBody>
      </p:sp>
      <p:sp>
        <p:nvSpPr>
          <p:cNvPr id="99" name="文本框 98">
            <a:extLst>
              <a:ext uri="{FF2B5EF4-FFF2-40B4-BE49-F238E27FC236}">
                <a16:creationId xmlns:a16="http://schemas.microsoft.com/office/drawing/2014/main" id="{40709780-1E88-12E1-7612-8534619B3887}"/>
              </a:ext>
            </a:extLst>
          </p:cNvPr>
          <p:cNvSpPr txBox="1"/>
          <p:nvPr/>
        </p:nvSpPr>
        <p:spPr>
          <a:xfrm>
            <a:off x="5148631" y="1656206"/>
            <a:ext cx="1903433" cy="954107"/>
          </a:xfrm>
          <a:prstGeom prst="rect">
            <a:avLst/>
          </a:prstGeom>
          <a:noFill/>
        </p:spPr>
        <p:txBody>
          <a:bodyPr wrap="square">
            <a:spAutoFit/>
          </a:bodyPr>
          <a:lstStyle/>
          <a:p>
            <a:pPr algn="ctr"/>
            <a:r>
              <a:rPr lang="zh-CN" altLang="en-US" sz="1600" dirty="0">
                <a:solidFill>
                  <a:schemeClr val="tx1"/>
                </a:solidFill>
                <a:latin typeface="Microsoft YaHei"/>
                <a:ea typeface="Microsoft YaHei"/>
              </a:rPr>
              <a:t>信创</a:t>
            </a:r>
            <a:endParaRPr lang="en-US" altLang="zh-CN" sz="1600" dirty="0">
              <a:solidFill>
                <a:schemeClr val="tx1"/>
              </a:solidFill>
              <a:latin typeface="Microsoft YaHei"/>
              <a:ea typeface="Microsoft YaHei"/>
            </a:endParaRPr>
          </a:p>
          <a:p>
            <a:pPr algn="ctr"/>
            <a:endParaRPr lang="en-US" altLang="zh-CN" sz="1600" dirty="0">
              <a:solidFill>
                <a:schemeClr val="tx1"/>
              </a:solidFill>
              <a:latin typeface="Microsoft YaHei"/>
              <a:ea typeface="Microsoft YaHei"/>
            </a:endParaRPr>
          </a:p>
          <a:p>
            <a:pPr algn="ctr"/>
            <a:r>
              <a:rPr lang="zh-CN" altLang="en-US" sz="1200" b="0" dirty="0">
                <a:solidFill>
                  <a:schemeClr val="tx1"/>
                </a:solidFill>
                <a:latin typeface="Microsoft YaHei"/>
                <a:ea typeface="Microsoft YaHei"/>
              </a:rPr>
              <a:t>已完成</a:t>
            </a:r>
            <a:r>
              <a:rPr lang="zh-CN" altLang="en-US" sz="1200" b="0" dirty="0">
                <a:solidFill>
                  <a:srgbClr val="0060FF"/>
                </a:solidFill>
                <a:latin typeface="Microsoft YaHei"/>
                <a:ea typeface="Microsoft YaHei"/>
              </a:rPr>
              <a:t>主流的信创</a:t>
            </a:r>
            <a:r>
              <a:rPr lang="en" altLang="zh-CN" sz="1200" b="0" dirty="0">
                <a:solidFill>
                  <a:srgbClr val="0060FF"/>
                </a:solidFill>
                <a:latin typeface="Microsoft YaHei"/>
                <a:ea typeface="Microsoft YaHei"/>
              </a:rPr>
              <a:t>CPU</a:t>
            </a:r>
            <a:r>
              <a:rPr lang="zh-CN" altLang="en-US" sz="1200" b="0" dirty="0">
                <a:solidFill>
                  <a:srgbClr val="0060FF"/>
                </a:solidFill>
                <a:latin typeface="Microsoft YaHei"/>
                <a:ea typeface="Microsoft YaHei"/>
              </a:rPr>
              <a:t>和操作系统</a:t>
            </a:r>
            <a:r>
              <a:rPr lang="zh-CN" altLang="en-US" sz="1200" b="0" dirty="0">
                <a:solidFill>
                  <a:schemeClr val="tx1"/>
                </a:solidFill>
                <a:latin typeface="Microsoft YaHei"/>
                <a:ea typeface="Microsoft YaHei"/>
              </a:rPr>
              <a:t>适配</a:t>
            </a:r>
          </a:p>
        </p:txBody>
      </p:sp>
      <p:grpSp>
        <p:nvGrpSpPr>
          <p:cNvPr id="104" name="组合 103">
            <a:extLst>
              <a:ext uri="{FF2B5EF4-FFF2-40B4-BE49-F238E27FC236}">
                <a16:creationId xmlns:a16="http://schemas.microsoft.com/office/drawing/2014/main" id="{754F9B73-185F-AB3A-67E7-1A323B109CE1}"/>
              </a:ext>
            </a:extLst>
          </p:cNvPr>
          <p:cNvGrpSpPr/>
          <p:nvPr/>
        </p:nvGrpSpPr>
        <p:grpSpPr>
          <a:xfrm>
            <a:off x="2295487" y="4684981"/>
            <a:ext cx="763067" cy="771417"/>
            <a:chOff x="2079292" y="2116319"/>
            <a:chExt cx="763067" cy="771417"/>
          </a:xfrm>
        </p:grpSpPr>
        <p:sp>
          <p:nvSpPr>
            <p:cNvPr id="106" name="椭圆 105">
              <a:extLst>
                <a:ext uri="{FF2B5EF4-FFF2-40B4-BE49-F238E27FC236}">
                  <a16:creationId xmlns:a16="http://schemas.microsoft.com/office/drawing/2014/main" id="{17D0BBD8-7507-ABD2-5E70-471EC7B4E483}"/>
                </a:ext>
              </a:extLst>
            </p:cNvPr>
            <p:cNvSpPr/>
            <p:nvPr/>
          </p:nvSpPr>
          <p:spPr>
            <a:xfrm>
              <a:off x="2079292" y="2116319"/>
              <a:ext cx="763067" cy="763067"/>
            </a:xfrm>
            <a:prstGeom prst="ellipse">
              <a:avLst/>
            </a:prstGeom>
            <a:solidFill>
              <a:srgbClr val="015FF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7" name="图形 106" descr="已完成 轮廓">
              <a:extLst>
                <a:ext uri="{FF2B5EF4-FFF2-40B4-BE49-F238E27FC236}">
                  <a16:creationId xmlns:a16="http://schemas.microsoft.com/office/drawing/2014/main" id="{87EBBDFD-912F-025B-2496-E244499AE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9185" y="2164562"/>
              <a:ext cx="723174" cy="723174"/>
            </a:xfrm>
            <a:prstGeom prst="rect">
              <a:avLst/>
            </a:prstGeom>
          </p:spPr>
        </p:pic>
      </p:grpSp>
      <p:grpSp>
        <p:nvGrpSpPr>
          <p:cNvPr id="108" name="组合 107">
            <a:extLst>
              <a:ext uri="{FF2B5EF4-FFF2-40B4-BE49-F238E27FC236}">
                <a16:creationId xmlns:a16="http://schemas.microsoft.com/office/drawing/2014/main" id="{9EB743FE-89DD-734A-375A-F7725785A768}"/>
              </a:ext>
            </a:extLst>
          </p:cNvPr>
          <p:cNvGrpSpPr/>
          <p:nvPr/>
        </p:nvGrpSpPr>
        <p:grpSpPr>
          <a:xfrm>
            <a:off x="5685334" y="4562874"/>
            <a:ext cx="844076" cy="844076"/>
            <a:chOff x="14786631" y="3614745"/>
            <a:chExt cx="1536762" cy="1536762"/>
          </a:xfrm>
        </p:grpSpPr>
        <p:sp>
          <p:nvSpPr>
            <p:cNvPr id="109" name="椭圆 108">
              <a:extLst>
                <a:ext uri="{FF2B5EF4-FFF2-40B4-BE49-F238E27FC236}">
                  <a16:creationId xmlns:a16="http://schemas.microsoft.com/office/drawing/2014/main" id="{17E9280C-9D8E-D2AD-3BBE-9DCF0592AD4B}"/>
                </a:ext>
              </a:extLst>
            </p:cNvPr>
            <p:cNvSpPr/>
            <p:nvPr/>
          </p:nvSpPr>
          <p:spPr>
            <a:xfrm>
              <a:off x="14786631" y="3614745"/>
              <a:ext cx="1536762" cy="1536762"/>
            </a:xfrm>
            <a:prstGeom prst="ellipse">
              <a:avLst/>
            </a:prstGeom>
            <a:solidFill>
              <a:srgbClr val="015FF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10" name="图形 109" descr="珊瑚红 轮廓">
              <a:extLst>
                <a:ext uri="{FF2B5EF4-FFF2-40B4-BE49-F238E27FC236}">
                  <a16:creationId xmlns:a16="http://schemas.microsoft.com/office/drawing/2014/main" id="{C00F21FF-FAB7-6C76-0AD7-31DCE9F2CB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62261" y="3849670"/>
              <a:ext cx="985501" cy="985501"/>
            </a:xfrm>
            <a:prstGeom prst="rect">
              <a:avLst/>
            </a:prstGeom>
          </p:spPr>
        </p:pic>
      </p:grpSp>
      <p:grpSp>
        <p:nvGrpSpPr>
          <p:cNvPr id="111" name="组合 110">
            <a:extLst>
              <a:ext uri="{FF2B5EF4-FFF2-40B4-BE49-F238E27FC236}">
                <a16:creationId xmlns:a16="http://schemas.microsoft.com/office/drawing/2014/main" id="{6930372A-6F7F-6443-BD23-728419B4671E}"/>
              </a:ext>
            </a:extLst>
          </p:cNvPr>
          <p:cNvGrpSpPr/>
          <p:nvPr/>
        </p:nvGrpSpPr>
        <p:grpSpPr>
          <a:xfrm>
            <a:off x="9309409" y="4562874"/>
            <a:ext cx="844076" cy="844076"/>
            <a:chOff x="14786631" y="3614745"/>
            <a:chExt cx="1536762" cy="1536762"/>
          </a:xfrm>
        </p:grpSpPr>
        <p:sp>
          <p:nvSpPr>
            <p:cNvPr id="112" name="椭圆 111">
              <a:extLst>
                <a:ext uri="{FF2B5EF4-FFF2-40B4-BE49-F238E27FC236}">
                  <a16:creationId xmlns:a16="http://schemas.microsoft.com/office/drawing/2014/main" id="{16333C05-DD52-4A0A-24E3-9F1557DCECFB}"/>
                </a:ext>
              </a:extLst>
            </p:cNvPr>
            <p:cNvSpPr/>
            <p:nvPr/>
          </p:nvSpPr>
          <p:spPr>
            <a:xfrm>
              <a:off x="14786631" y="3614745"/>
              <a:ext cx="1536762" cy="1536762"/>
            </a:xfrm>
            <a:prstGeom prst="ellipse">
              <a:avLst/>
            </a:prstGeom>
            <a:solidFill>
              <a:srgbClr val="015FF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13" name="图形 112" descr="珊瑚红 轮廓">
              <a:extLst>
                <a:ext uri="{FF2B5EF4-FFF2-40B4-BE49-F238E27FC236}">
                  <a16:creationId xmlns:a16="http://schemas.microsoft.com/office/drawing/2014/main" id="{5CF96332-B483-2FE9-C55C-3314B53F93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62261" y="3849670"/>
              <a:ext cx="985501" cy="985501"/>
            </a:xfrm>
            <a:prstGeom prst="rect">
              <a:avLst/>
            </a:prstGeom>
          </p:spPr>
        </p:pic>
      </p:grpSp>
      <p:sp>
        <p:nvSpPr>
          <p:cNvPr id="124" name="文本框 123">
            <a:extLst>
              <a:ext uri="{FF2B5EF4-FFF2-40B4-BE49-F238E27FC236}">
                <a16:creationId xmlns:a16="http://schemas.microsoft.com/office/drawing/2014/main" id="{50132093-FCBE-90E8-C6FA-409CDAD13B9C}"/>
              </a:ext>
            </a:extLst>
          </p:cNvPr>
          <p:cNvSpPr txBox="1"/>
          <p:nvPr/>
        </p:nvSpPr>
        <p:spPr>
          <a:xfrm>
            <a:off x="6623576" y="3429000"/>
            <a:ext cx="2252638" cy="923330"/>
          </a:xfrm>
          <a:prstGeom prst="rect">
            <a:avLst/>
          </a:prstGeom>
          <a:noFill/>
        </p:spPr>
        <p:txBody>
          <a:bodyPr wrap="square">
            <a:spAutoFit/>
          </a:bodyPr>
          <a:lstStyle/>
          <a:p>
            <a:pPr algn="ctr"/>
            <a:r>
              <a:rPr lang="zh-CN" altLang="en-US" sz="1600" dirty="0">
                <a:solidFill>
                  <a:schemeClr val="tx1"/>
                </a:solidFill>
                <a:latin typeface="Microsoft YaHei"/>
                <a:ea typeface="Microsoft YaHei"/>
              </a:rPr>
              <a:t>小型化</a:t>
            </a:r>
            <a:endParaRPr lang="en-US" altLang="zh-CN" sz="1600" dirty="0">
              <a:solidFill>
                <a:schemeClr val="tx1"/>
              </a:solidFill>
              <a:latin typeface="Microsoft YaHei"/>
              <a:ea typeface="Microsoft YaHei"/>
            </a:endParaRPr>
          </a:p>
          <a:p>
            <a:pPr algn="ctr"/>
            <a:endParaRPr lang="en-US" altLang="zh-CN" sz="1400" dirty="0">
              <a:solidFill>
                <a:schemeClr val="tx1"/>
              </a:solidFill>
              <a:latin typeface="Microsoft YaHei"/>
              <a:ea typeface="Microsoft YaHei"/>
            </a:endParaRPr>
          </a:p>
          <a:p>
            <a:r>
              <a:rPr lang="en-US" altLang="zh-CN" sz="1200" b="0" i="0" strike="noStrike" spc="0" dirty="0">
                <a:ln/>
                <a:solidFill>
                  <a:schemeClr val="tx1"/>
                </a:solidFill>
                <a:latin typeface="Microsoft YaHei"/>
                <a:ea typeface="Microsoft YaHei"/>
              </a:rPr>
              <a:t>TCE</a:t>
            </a:r>
            <a:r>
              <a:rPr lang="zh-CN" altLang="en-US" sz="1200" b="0" i="0" strike="noStrike" spc="0" dirty="0">
                <a:ln/>
                <a:solidFill>
                  <a:schemeClr val="tx1"/>
                </a:solidFill>
                <a:latin typeface="Microsoft YaHei"/>
                <a:ea typeface="Microsoft YaHei"/>
              </a:rPr>
              <a:t> 最小规模支持</a:t>
            </a:r>
            <a:r>
              <a:rPr lang="en-US" altLang="zh-CN" sz="1200" b="0" i="0" strike="noStrike" spc="0" dirty="0">
                <a:ln/>
                <a:solidFill>
                  <a:srgbClr val="0060FF"/>
                </a:solidFill>
                <a:latin typeface="Microsoft YaHei"/>
                <a:ea typeface="Microsoft YaHei"/>
              </a:rPr>
              <a:t>15</a:t>
            </a:r>
            <a:r>
              <a:rPr lang="zh-CN" altLang="en-US" sz="1200" b="0" i="0" strike="noStrike" spc="0" dirty="0">
                <a:ln/>
                <a:solidFill>
                  <a:srgbClr val="0060FF"/>
                </a:solidFill>
                <a:latin typeface="Microsoft YaHei"/>
                <a:ea typeface="Microsoft YaHei"/>
              </a:rPr>
              <a:t>台物理机</a:t>
            </a:r>
            <a:endParaRPr lang="en-US" altLang="zh-CN" sz="1200" b="0" i="0" strike="noStrike" spc="0" dirty="0">
              <a:ln/>
              <a:solidFill>
                <a:srgbClr val="0060FF"/>
              </a:solidFill>
              <a:latin typeface="Microsoft YaHei"/>
              <a:ea typeface="Microsoft YaHei"/>
            </a:endParaRPr>
          </a:p>
          <a:p>
            <a:r>
              <a:rPr lang="en-US" altLang="zh-CN" sz="1200" b="0" dirty="0">
                <a:ln/>
                <a:solidFill>
                  <a:schemeClr val="tx1"/>
                </a:solidFill>
                <a:latin typeface="Microsoft YaHei"/>
                <a:ea typeface="Microsoft YaHei"/>
              </a:rPr>
              <a:t>TCS</a:t>
            </a:r>
            <a:r>
              <a:rPr lang="zh-CN" altLang="en-US" sz="1200" b="0" dirty="0">
                <a:ln/>
                <a:solidFill>
                  <a:schemeClr val="tx1"/>
                </a:solidFill>
                <a:latin typeface="Microsoft YaHei"/>
                <a:ea typeface="Microsoft YaHei"/>
              </a:rPr>
              <a:t>高可用模式最小</a:t>
            </a:r>
            <a:r>
              <a:rPr lang="en-US" altLang="zh-CN" sz="1200" b="0" dirty="0">
                <a:ln/>
                <a:solidFill>
                  <a:srgbClr val="0060FF"/>
                </a:solidFill>
                <a:latin typeface="Microsoft YaHei"/>
                <a:ea typeface="Microsoft YaHei"/>
              </a:rPr>
              <a:t>3</a:t>
            </a:r>
            <a:r>
              <a:rPr lang="zh-CN" altLang="en-US" sz="1200" b="0" dirty="0">
                <a:ln/>
                <a:solidFill>
                  <a:srgbClr val="0060FF"/>
                </a:solidFill>
                <a:latin typeface="Microsoft YaHei"/>
                <a:ea typeface="Microsoft YaHei"/>
              </a:rPr>
              <a:t>台虚拟机</a:t>
            </a:r>
            <a:endParaRPr lang="en-US" altLang="zh-CN" sz="1200" b="0" i="0" strike="noStrike" spc="0" dirty="0">
              <a:ln/>
              <a:solidFill>
                <a:srgbClr val="0060FF"/>
              </a:solidFill>
              <a:latin typeface="Microsoft YaHei"/>
              <a:ea typeface="Microsoft YaHei"/>
            </a:endParaRPr>
          </a:p>
        </p:txBody>
      </p:sp>
      <p:sp>
        <p:nvSpPr>
          <p:cNvPr id="128" name="文本框 127">
            <a:extLst>
              <a:ext uri="{FF2B5EF4-FFF2-40B4-BE49-F238E27FC236}">
                <a16:creationId xmlns:a16="http://schemas.microsoft.com/office/drawing/2014/main" id="{13CFC097-DFDB-C843-7473-7616E096914D}"/>
              </a:ext>
            </a:extLst>
          </p:cNvPr>
          <p:cNvSpPr txBox="1"/>
          <p:nvPr/>
        </p:nvSpPr>
        <p:spPr>
          <a:xfrm>
            <a:off x="712124" y="5472919"/>
            <a:ext cx="3758184" cy="1306191"/>
          </a:xfrm>
          <a:prstGeom prst="rect">
            <a:avLst/>
          </a:prstGeom>
          <a:noFill/>
        </p:spPr>
        <p:txBody>
          <a:bodyPr wrap="square">
            <a:spAutoFit/>
          </a:bodyPr>
          <a:lstStyle/>
          <a:p>
            <a:pPr algn="ctr">
              <a:lnSpc>
                <a:spcPct val="150000"/>
              </a:lnSpc>
            </a:pPr>
            <a:r>
              <a:rPr lang="zh-CN" altLang="en-US" sz="1600" dirty="0">
                <a:solidFill>
                  <a:schemeClr val="tx1"/>
                </a:solidFill>
                <a:latin typeface="Microsoft YaHei"/>
                <a:ea typeface="Microsoft YaHei"/>
              </a:rPr>
              <a:t>快速升级交付</a:t>
            </a:r>
            <a:endParaRPr lang="en-US" altLang="zh-CN" sz="1600" dirty="0">
              <a:solidFill>
                <a:schemeClr val="tx1"/>
              </a:solidFill>
              <a:latin typeface="Microsoft YaHei"/>
              <a:ea typeface="Microsoft YaHei"/>
            </a:endParaRPr>
          </a:p>
          <a:p>
            <a:pPr algn="ctr">
              <a:lnSpc>
                <a:spcPct val="150000"/>
              </a:lnSpc>
            </a:pPr>
            <a:endParaRPr lang="en-US" altLang="zh-CN" sz="1400" dirty="0">
              <a:solidFill>
                <a:schemeClr val="tx1"/>
              </a:solidFill>
              <a:latin typeface="Microsoft YaHei"/>
              <a:ea typeface="Microsoft YaHei"/>
            </a:endParaRPr>
          </a:p>
          <a:p>
            <a:pPr>
              <a:lnSpc>
                <a:spcPct val="150000"/>
              </a:lnSpc>
            </a:pPr>
            <a:r>
              <a:rPr lang="en" altLang="zh-CN" sz="1200" b="0" i="0" strike="noStrike" spc="0" dirty="0">
                <a:ln/>
                <a:solidFill>
                  <a:schemeClr val="tx1"/>
                </a:solidFill>
                <a:latin typeface="Microsoft YaHei"/>
                <a:ea typeface="Microsoft YaHei"/>
              </a:rPr>
              <a:t>TCS PaaS </a:t>
            </a:r>
            <a:r>
              <a:rPr lang="zh-CN" altLang="en-US" sz="1200" b="0" i="0" strike="noStrike" spc="0" dirty="0">
                <a:ln/>
                <a:solidFill>
                  <a:schemeClr val="tx1"/>
                </a:solidFill>
                <a:latin typeface="Microsoft YaHei"/>
                <a:ea typeface="Microsoft YaHei"/>
              </a:rPr>
              <a:t>实现</a:t>
            </a:r>
            <a:r>
              <a:rPr lang="zh-CN" altLang="en-US" sz="1200" b="0" i="0" strike="noStrike" spc="0" dirty="0">
                <a:ln/>
                <a:solidFill>
                  <a:srgbClr val="0060FF"/>
                </a:solidFill>
                <a:latin typeface="Microsoft YaHei"/>
                <a:ea typeface="Microsoft YaHei"/>
              </a:rPr>
              <a:t>底座 </a:t>
            </a:r>
            <a:r>
              <a:rPr lang="en-US" altLang="zh-CN" sz="1200" b="0" i="0" strike="noStrike" spc="0" dirty="0">
                <a:ln/>
                <a:solidFill>
                  <a:srgbClr val="0060FF"/>
                </a:solidFill>
                <a:latin typeface="Microsoft YaHei"/>
                <a:ea typeface="Microsoft YaHei"/>
              </a:rPr>
              <a:t>30 </a:t>
            </a:r>
            <a:r>
              <a:rPr lang="zh-CN" altLang="en-US" sz="1200" b="0" i="0" strike="noStrike" spc="0" dirty="0">
                <a:ln/>
                <a:solidFill>
                  <a:srgbClr val="0060FF"/>
                </a:solidFill>
                <a:latin typeface="Microsoft YaHei"/>
                <a:ea typeface="Microsoft YaHei"/>
              </a:rPr>
              <a:t>分钟、云产品 </a:t>
            </a:r>
            <a:r>
              <a:rPr lang="en-US" altLang="zh-CN" sz="1200" b="0" i="0" strike="noStrike" spc="0" dirty="0">
                <a:ln/>
                <a:solidFill>
                  <a:srgbClr val="0060FF"/>
                </a:solidFill>
                <a:latin typeface="Microsoft YaHei"/>
                <a:ea typeface="Microsoft YaHei"/>
              </a:rPr>
              <a:t>2</a:t>
            </a:r>
            <a:r>
              <a:rPr lang="zh-CN" altLang="en-US" sz="1200" b="0" i="0" strike="noStrike" spc="0" dirty="0">
                <a:ln/>
                <a:solidFill>
                  <a:srgbClr val="0060FF"/>
                </a:solidFill>
                <a:latin typeface="Microsoft YaHei"/>
                <a:ea typeface="Microsoft YaHei"/>
              </a:rPr>
              <a:t>小时</a:t>
            </a:r>
            <a:r>
              <a:rPr lang="zh-CN" altLang="en-US" sz="1200" b="0" i="0" strike="noStrike" spc="0" dirty="0">
                <a:ln/>
                <a:solidFill>
                  <a:schemeClr val="tx1"/>
                </a:solidFill>
                <a:latin typeface="Microsoft YaHei"/>
                <a:ea typeface="Microsoft YaHei"/>
              </a:rPr>
              <a:t>部署交付</a:t>
            </a:r>
          </a:p>
          <a:p>
            <a:pPr>
              <a:lnSpc>
                <a:spcPct val="150000"/>
              </a:lnSpc>
            </a:pPr>
            <a:r>
              <a:rPr lang="zh-CN" altLang="en-US" sz="1200" b="0" i="0" strike="noStrike" spc="0" dirty="0">
                <a:ln/>
                <a:solidFill>
                  <a:schemeClr val="tx1"/>
                </a:solidFill>
                <a:latin typeface="Microsoft YaHei"/>
                <a:ea typeface="Microsoft YaHei"/>
              </a:rPr>
              <a:t>升级成功率提升到 </a:t>
            </a:r>
            <a:r>
              <a:rPr lang="en-US" altLang="zh-CN" sz="1200" b="0" i="0" strike="noStrike" spc="0" dirty="0">
                <a:ln/>
                <a:solidFill>
                  <a:schemeClr val="tx1"/>
                </a:solidFill>
                <a:latin typeface="Microsoft YaHei"/>
                <a:ea typeface="Microsoft YaHei"/>
              </a:rPr>
              <a:t>99%</a:t>
            </a:r>
            <a:r>
              <a:rPr lang="zh-CN" altLang="en-US" sz="1200" b="0" i="0" strike="noStrike" spc="0" dirty="0">
                <a:ln/>
                <a:solidFill>
                  <a:schemeClr val="tx1"/>
                </a:solidFill>
                <a:latin typeface="Microsoft YaHei"/>
                <a:ea typeface="Microsoft YaHei"/>
              </a:rPr>
              <a:t>，升级效率提升 </a:t>
            </a:r>
            <a:r>
              <a:rPr lang="en-US" altLang="zh-CN" sz="1200" b="0" i="0" strike="noStrike" spc="0" dirty="0">
                <a:ln/>
                <a:solidFill>
                  <a:schemeClr val="tx1"/>
                </a:solidFill>
                <a:latin typeface="Microsoft YaHei"/>
                <a:ea typeface="Microsoft YaHei"/>
              </a:rPr>
              <a:t>30%</a:t>
            </a:r>
          </a:p>
        </p:txBody>
      </p:sp>
      <p:sp>
        <p:nvSpPr>
          <p:cNvPr id="130" name="文本框 129">
            <a:extLst>
              <a:ext uri="{FF2B5EF4-FFF2-40B4-BE49-F238E27FC236}">
                <a16:creationId xmlns:a16="http://schemas.microsoft.com/office/drawing/2014/main" id="{F669E04D-540F-5F9B-DA3A-14B17BB4B31C}"/>
              </a:ext>
            </a:extLst>
          </p:cNvPr>
          <p:cNvSpPr txBox="1"/>
          <p:nvPr/>
        </p:nvSpPr>
        <p:spPr>
          <a:xfrm>
            <a:off x="4157647" y="5449835"/>
            <a:ext cx="3758183" cy="1352358"/>
          </a:xfrm>
          <a:prstGeom prst="rect">
            <a:avLst/>
          </a:prstGeom>
          <a:noFill/>
        </p:spPr>
        <p:txBody>
          <a:bodyPr wrap="square">
            <a:spAutoFit/>
          </a:bodyPr>
          <a:lstStyle/>
          <a:p>
            <a:r>
              <a:rPr lang="zh-CN" altLang="en-US" sz="1600" dirty="0">
                <a:solidFill>
                  <a:schemeClr val="tx1"/>
                </a:solidFill>
                <a:latin typeface="Microsoft YaHei"/>
                <a:ea typeface="Microsoft YaHei"/>
              </a:rPr>
              <a:t>全栈运营运维能力</a:t>
            </a:r>
            <a:endParaRPr lang="en-US" altLang="zh-CN" sz="1600" dirty="0">
              <a:solidFill>
                <a:schemeClr val="tx1"/>
              </a:solidFill>
              <a:latin typeface="Microsoft YaHei"/>
              <a:ea typeface="Microsoft YaHei"/>
            </a:endParaRPr>
          </a:p>
          <a:p>
            <a:endParaRPr lang="en-US" altLang="zh-CN" sz="1400" dirty="0">
              <a:solidFill>
                <a:schemeClr val="tx1"/>
              </a:solidFill>
              <a:latin typeface="Microsoft YaHei"/>
              <a:ea typeface="Microsoft YaHei"/>
            </a:endParaRPr>
          </a:p>
          <a:p>
            <a:pPr>
              <a:lnSpc>
                <a:spcPct val="150000"/>
              </a:lnSpc>
            </a:pPr>
            <a:r>
              <a:rPr lang="zh-CN" altLang="en-US" sz="1200" b="0" i="0" strike="noStrike" spc="0" dirty="0">
                <a:ln/>
                <a:solidFill>
                  <a:schemeClr val="tx1"/>
                </a:solidFill>
                <a:latin typeface="Microsoft YaHei"/>
                <a:ea typeface="Microsoft YaHei"/>
              </a:rPr>
              <a:t>功能丰富的运营端</a:t>
            </a:r>
            <a:endParaRPr lang="en-US" altLang="zh-CN" sz="1200" b="0" dirty="0">
              <a:ln/>
              <a:solidFill>
                <a:schemeClr val="tx1"/>
              </a:solidFill>
              <a:latin typeface="Microsoft YaHei"/>
              <a:ea typeface="Microsoft YaHei"/>
            </a:endParaRPr>
          </a:p>
          <a:p>
            <a:pPr>
              <a:lnSpc>
                <a:spcPct val="150000"/>
              </a:lnSpc>
            </a:pPr>
            <a:r>
              <a:rPr lang="zh-CN" altLang="zh-CN" sz="1200" b="0" i="0" strike="noStrike" spc="0" dirty="0">
                <a:ln/>
                <a:solidFill>
                  <a:schemeClr val="tx1"/>
                </a:solidFill>
                <a:latin typeface="Microsoft YaHei"/>
                <a:ea typeface="Microsoft YaHei"/>
              </a:rPr>
              <a:t>支持集团账号</a:t>
            </a:r>
            <a:r>
              <a:rPr lang="en-US" altLang="zh-CN" sz="1200" b="0" i="0" strike="noStrike" spc="0" dirty="0">
                <a:ln/>
                <a:solidFill>
                  <a:schemeClr val="tx1"/>
                </a:solidFill>
                <a:latin typeface="Microsoft YaHei"/>
                <a:ea typeface="Microsoft YaHei"/>
              </a:rPr>
              <a:t>/</a:t>
            </a:r>
            <a:r>
              <a:rPr lang="zh-CN" altLang="zh-CN" sz="1200" b="0" i="0" strike="noStrike" spc="0" dirty="0">
                <a:ln/>
                <a:solidFill>
                  <a:schemeClr val="tx1"/>
                </a:solidFill>
                <a:latin typeface="Microsoft YaHei"/>
                <a:ea typeface="Microsoft YaHei"/>
              </a:rPr>
              <a:t>多级组织</a:t>
            </a:r>
            <a:r>
              <a:rPr lang="zh-CN" altLang="en-US" sz="1200" b="0" dirty="0">
                <a:ln/>
                <a:latin typeface="Microsoft YaHei"/>
                <a:ea typeface="Microsoft YaHei"/>
              </a:rPr>
              <a:t>，</a:t>
            </a:r>
            <a:r>
              <a:rPr lang="zh-CN" altLang="en-US" sz="1200" b="0" i="0" strike="noStrike" spc="0" dirty="0">
                <a:ln/>
                <a:solidFill>
                  <a:srgbClr val="000000"/>
                </a:solidFill>
                <a:latin typeface="Microsoft YaHei"/>
                <a:ea typeface="Microsoft YaHei"/>
              </a:rPr>
              <a:t>助力</a:t>
            </a:r>
            <a:r>
              <a:rPr lang="zh-CN" altLang="zh-CN" sz="1200" b="0" i="0" strike="noStrike" spc="0" dirty="0">
                <a:ln/>
                <a:solidFill>
                  <a:srgbClr val="000000"/>
                </a:solidFill>
                <a:latin typeface="Microsoft YaHei"/>
                <a:ea typeface="Microsoft YaHei"/>
              </a:rPr>
              <a:t>客户运营好云</a:t>
            </a:r>
            <a:endParaRPr lang="en-US" altLang="zh-CN" sz="1200" b="0" i="0" strike="noStrike" spc="0" dirty="0">
              <a:ln/>
              <a:solidFill>
                <a:srgbClr val="000000"/>
              </a:solidFill>
              <a:latin typeface="Microsoft YaHei"/>
              <a:ea typeface="Microsoft YaHei"/>
            </a:endParaRPr>
          </a:p>
          <a:p>
            <a:pPr>
              <a:lnSpc>
                <a:spcPct val="150000"/>
              </a:lnSpc>
            </a:pPr>
            <a:r>
              <a:rPr lang="zh-CN" altLang="en-US" sz="1200" b="0" dirty="0">
                <a:ln/>
                <a:solidFill>
                  <a:schemeClr val="tx1"/>
                </a:solidFill>
                <a:latin typeface="Microsoft YaHei"/>
                <a:ea typeface="Microsoft YaHei"/>
              </a:rPr>
              <a:t>提供秒级监控、高性能日志服务、支持云边等多场景</a:t>
            </a:r>
            <a:endParaRPr lang="en-US" altLang="zh-CN" sz="1200" b="0" dirty="0">
              <a:ln/>
              <a:solidFill>
                <a:schemeClr val="tx1"/>
              </a:solidFill>
              <a:latin typeface="Microsoft YaHei"/>
              <a:ea typeface="Microsoft YaHei"/>
            </a:endParaRPr>
          </a:p>
        </p:txBody>
      </p:sp>
      <p:sp>
        <p:nvSpPr>
          <p:cNvPr id="131" name="文本框 130">
            <a:extLst>
              <a:ext uri="{FF2B5EF4-FFF2-40B4-BE49-F238E27FC236}">
                <a16:creationId xmlns:a16="http://schemas.microsoft.com/office/drawing/2014/main" id="{65D22F3D-447D-B69D-6294-724FC968E9CA}"/>
              </a:ext>
            </a:extLst>
          </p:cNvPr>
          <p:cNvSpPr txBox="1"/>
          <p:nvPr/>
        </p:nvSpPr>
        <p:spPr>
          <a:xfrm>
            <a:off x="7953286" y="5457530"/>
            <a:ext cx="3556320" cy="1321580"/>
          </a:xfrm>
          <a:prstGeom prst="rect">
            <a:avLst/>
          </a:prstGeom>
          <a:noFill/>
        </p:spPr>
        <p:txBody>
          <a:bodyPr wrap="square">
            <a:spAutoFit/>
          </a:bodyPr>
          <a:lstStyle/>
          <a:p>
            <a:pPr algn="ctr"/>
            <a:r>
              <a:rPr lang="zh-CN" altLang="en-US" sz="1600" dirty="0">
                <a:solidFill>
                  <a:schemeClr val="tx1"/>
                </a:solidFill>
                <a:latin typeface="Microsoft YaHei"/>
                <a:ea typeface="Microsoft YaHei"/>
              </a:rPr>
              <a:t>可视化运营</a:t>
            </a:r>
            <a:endParaRPr lang="en-US" altLang="zh-CN" sz="1200" b="0" i="0" strike="noStrike" spc="0" dirty="0">
              <a:ln/>
              <a:solidFill>
                <a:schemeClr val="tx1"/>
              </a:solidFill>
              <a:latin typeface="Microsoft YaHei"/>
              <a:ea typeface="Microsoft YaHei"/>
            </a:endParaRPr>
          </a:p>
          <a:p>
            <a:endParaRPr lang="en-US" altLang="zh-CN" sz="1200" b="0" i="0" strike="noStrike" spc="0" dirty="0">
              <a:ln/>
              <a:solidFill>
                <a:schemeClr val="tx1"/>
              </a:solidFill>
              <a:latin typeface="Microsoft YaHei"/>
              <a:ea typeface="Microsoft YaHei"/>
            </a:endParaRPr>
          </a:p>
          <a:p>
            <a:pPr>
              <a:lnSpc>
                <a:spcPct val="150000"/>
              </a:lnSpc>
            </a:pPr>
            <a:r>
              <a:rPr lang="zh-CN" altLang="zh-CN" sz="1200" b="0" i="0" strike="noStrike" spc="0" dirty="0">
                <a:ln/>
                <a:solidFill>
                  <a:schemeClr val="tx1"/>
                </a:solidFill>
                <a:latin typeface="Microsoft YaHei"/>
                <a:ea typeface="Microsoft YaHei"/>
              </a:rPr>
              <a:t>可视化中台</a:t>
            </a:r>
            <a:endParaRPr lang="en-US" altLang="zh-CN" sz="1200" b="0" i="0" strike="noStrike" spc="0" dirty="0">
              <a:ln/>
              <a:solidFill>
                <a:schemeClr val="tx1"/>
              </a:solidFill>
              <a:latin typeface="Microsoft YaHei"/>
              <a:ea typeface="Microsoft YaHei"/>
            </a:endParaRPr>
          </a:p>
          <a:p>
            <a:pPr>
              <a:lnSpc>
                <a:spcPct val="150000"/>
              </a:lnSpc>
            </a:pPr>
            <a:r>
              <a:rPr lang="zh-CN" altLang="zh-CN" sz="1200" b="0" i="0" strike="noStrike" spc="0" dirty="0">
                <a:ln/>
                <a:solidFill>
                  <a:schemeClr val="tx1"/>
                </a:solidFill>
                <a:latin typeface="Microsoft YaHei"/>
                <a:ea typeface="Microsoft YaHei"/>
              </a:rPr>
              <a:t>可针对不同数据源</a:t>
            </a:r>
            <a:r>
              <a:rPr lang="zh-CN" altLang="zh-CN" sz="1200" b="0" i="0" strike="noStrike" spc="0" dirty="0">
                <a:ln/>
                <a:solidFill>
                  <a:srgbClr val="0060FF"/>
                </a:solidFill>
                <a:latin typeface="Microsoft YaHei"/>
                <a:ea typeface="Microsoft YaHei"/>
              </a:rPr>
              <a:t>自动采集并编排</a:t>
            </a:r>
            <a:endParaRPr lang="en-US" altLang="zh-CN" sz="1200" b="0" i="0" strike="noStrike" spc="0" dirty="0">
              <a:ln/>
              <a:solidFill>
                <a:srgbClr val="0060FF"/>
              </a:solidFill>
              <a:latin typeface="Microsoft YaHei"/>
              <a:ea typeface="Microsoft YaHei"/>
            </a:endParaRPr>
          </a:p>
          <a:p>
            <a:pPr>
              <a:lnSpc>
                <a:spcPct val="150000"/>
              </a:lnSpc>
            </a:pPr>
            <a:r>
              <a:rPr lang="zh-CN" altLang="zh-CN" sz="1200" b="0" i="0" strike="noStrike" spc="0" dirty="0">
                <a:ln/>
                <a:solidFill>
                  <a:schemeClr val="tx1"/>
                </a:solidFill>
                <a:latin typeface="Microsoft YaHei"/>
                <a:ea typeface="Microsoft YaHei"/>
              </a:rPr>
              <a:t>满足用户个性化的数据呈现需求</a:t>
            </a:r>
            <a:endParaRPr lang="en-US" altLang="zh-CN" sz="1200" b="0" i="0" strike="noStrike" spc="0" dirty="0">
              <a:ln/>
              <a:solidFill>
                <a:schemeClr val="tx1"/>
              </a:solidFill>
              <a:latin typeface="Microsoft YaHei"/>
              <a:ea typeface="Microsoft YaHei"/>
            </a:endParaRPr>
          </a:p>
        </p:txBody>
      </p:sp>
    </p:spTree>
    <p:extLst>
      <p:ext uri="{BB962C8B-B14F-4D97-AF65-F5344CB8AC3E}">
        <p14:creationId xmlns:p14="http://schemas.microsoft.com/office/powerpoint/2010/main" val="1738931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文本框 2"/>
          <p:cNvSpPr txBox="1"/>
          <p:nvPr/>
        </p:nvSpPr>
        <p:spPr>
          <a:xfrm>
            <a:off x="7497416" y="1055077"/>
            <a:ext cx="4069810" cy="5328839"/>
          </a:xfrm>
          <a:ln w="12700">
            <a:solidFill>
              <a:srgbClr val="0188FB"/>
            </a:solidFill>
            <a:prstDash val="solid"/>
          </a:ln>
        </p:spPr>
        <p:txBody>
          <a:bodyPr/>
          <a:lstStyle/>
          <a:p>
            <a:pPr marL="194310" lvl="1" indent="0" algn="l">
              <a:lnSpc>
                <a:spcPct val="120000"/>
              </a:lnSpc>
            </a:pPr>
            <a:endParaRPr lang="zh-CN" sz="1000" b="1">
              <a:solidFill>
                <a:srgbClr val="0432FF"/>
              </a:solidFill>
              <a:latin typeface="Microsoft YaHei"/>
              <a:ea typeface="Microsoft YaHei"/>
            </a:endParaRPr>
          </a:p>
          <a:p>
            <a:pPr marL="194310" lvl="1" indent="0" algn="l">
              <a:lnSpc>
                <a:spcPct val="120000"/>
              </a:lnSpc>
            </a:pPr>
            <a:r>
              <a:rPr lang="zh-CN" sz="1200" b="1">
                <a:solidFill>
                  <a:srgbClr val="0188FB"/>
                </a:solidFill>
                <a:latin typeface="Microsoft YaHei"/>
                <a:ea typeface="Microsoft YaHei"/>
              </a:rPr>
              <a:t>推出TDSQL-信创版：小型化，低单价，Oracle兼容。快速进入能源、交通、制造等行业的综合办公领域；</a:t>
            </a:r>
          </a:p>
          <a:p>
            <a:pPr marL="194310" lvl="1" indent="0" algn="l">
              <a:lnSpc>
                <a:spcPct val="120000"/>
              </a:lnSpc>
            </a:pPr>
            <a:r>
              <a:rPr lang="zh-CN" sz="1200" b="1">
                <a:solidFill>
                  <a:srgbClr val="0188FB"/>
                </a:solidFill>
                <a:latin typeface="Microsoft YaHei"/>
                <a:ea typeface="Microsoft YaHei"/>
              </a:rPr>
              <a:t>推进信创ISV合作机制：通过让利，服务等方式，让信创核心ISV合作更紧密；</a:t>
            </a:r>
          </a:p>
        </p:txBody>
      </p:sp>
      <p:sp>
        <p:nvSpPr>
          <p:cNvPr id="4" name="文本框 17"/>
          <p:cNvSpPr txBox="1"/>
          <p:nvPr/>
        </p:nvSpPr>
        <p:spPr>
          <a:xfrm>
            <a:off x="300038" y="342927"/>
            <a:ext cx="11118850" cy="393700"/>
          </a:xfrm>
          <a:prstGeom prst="rect">
            <a:avLst/>
          </a:prstGeom>
          <a:noFill/>
        </p:spPr>
        <p:txBody>
          <a:bodyPr wrap="square">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l" defTabSz="901700"/>
            <a:r>
              <a:rPr lang="zh-CN" sz="2000" dirty="0">
                <a:latin typeface="Microsoft YaHei"/>
                <a:ea typeface="Microsoft YaHei"/>
              </a:rPr>
              <a:t>数据库技术：关系型、KV、HTAP全覆盖，公有云、私有云灵活输出</a:t>
            </a:r>
          </a:p>
        </p:txBody>
      </p:sp>
      <p:sp>
        <p:nvSpPr>
          <p:cNvPr id="5" name="文本框 4"/>
          <p:cNvSpPr txBox="1"/>
          <p:nvPr/>
        </p:nvSpPr>
        <p:spPr>
          <a:xfrm>
            <a:off x="269035" y="1055077"/>
            <a:ext cx="6733836" cy="1582407"/>
          </a:xfrm>
          <a:ln w="12700">
            <a:solidFill>
              <a:srgbClr val="0188FB"/>
            </a:solidFill>
            <a:prstDash val="solid"/>
          </a:ln>
          <a:effectLst/>
        </p:spPr>
        <p:txBody>
          <a:bodyPr/>
          <a:lstStyle/>
          <a:p>
            <a:pPr algn="l"/>
            <a:endParaRPr lang="zh-CN" sz="1200">
              <a:solidFill>
                <a:srgbClr val="000000"/>
              </a:solidFill>
              <a:latin typeface="Microsoft YaHei"/>
              <a:ea typeface="Microsoft YaHei"/>
            </a:endParaRPr>
          </a:p>
          <a:p>
            <a:pPr algn="l"/>
            <a:r>
              <a:rPr lang="zh-CN" sz="1200">
                <a:solidFill>
                  <a:srgbClr val="0188FB"/>
                </a:solidFill>
                <a:latin typeface="Microsoft YaHei"/>
                <a:ea typeface="Microsoft YaHei"/>
              </a:rPr>
              <a:t>不断打磨提升云原生优势，优势技术</a:t>
            </a:r>
            <a:r>
              <a:rPr lang="en-US" sz="1200">
                <a:solidFill>
                  <a:srgbClr val="0188FB"/>
                </a:solidFill>
                <a:latin typeface="Microsoft YaHei"/>
                <a:ea typeface="Microsoft YaHei"/>
              </a:rPr>
              <a:t>serverless,</a:t>
            </a:r>
            <a:r>
              <a:rPr lang="zh-CN" sz="1200">
                <a:solidFill>
                  <a:srgbClr val="0188FB"/>
                </a:solidFill>
                <a:latin typeface="Microsoft YaHei"/>
                <a:ea typeface="Microsoft YaHei"/>
              </a:rPr>
              <a:t>存储，网络同步技术不断突破，降成本，提高容灾多活</a:t>
            </a:r>
          </a:p>
          <a:p>
            <a:pPr algn="l"/>
            <a:endParaRPr lang="zh-CN" sz="1100" b="1">
              <a:solidFill>
                <a:srgbClr val="403ED6"/>
              </a:solidFill>
              <a:highlight>
                <a:srgbClr val="FFFFFF"/>
              </a:highlight>
              <a:latin typeface="Microsoft YaHei"/>
              <a:ea typeface="Microsoft YaHei"/>
            </a:endParaRPr>
          </a:p>
          <a:p>
            <a:pPr algn="l"/>
            <a:r>
              <a:rPr lang="zh-CN" sz="900" b="1">
                <a:solidFill>
                  <a:srgbClr val="000000"/>
                </a:solidFill>
                <a:highlight>
                  <a:srgbClr val="FFFFFF"/>
                </a:highlight>
                <a:latin typeface="Microsoft YaHei"/>
                <a:ea typeface="Microsoft YaHei"/>
              </a:rPr>
              <a:t>serverless模式</a:t>
            </a:r>
            <a:r>
              <a:rPr lang="en-US" sz="900" b="1">
                <a:solidFill>
                  <a:srgbClr val="000000"/>
                </a:solidFill>
                <a:highlight>
                  <a:srgbClr val="FFFFFF"/>
                </a:highlight>
                <a:latin typeface="Microsoft YaHei"/>
                <a:ea typeface="Microsoft YaHei"/>
              </a:rPr>
              <a:t>:</a:t>
            </a:r>
            <a:r>
              <a:rPr lang="zh-CN" sz="900" b="1" i="0" strike="noStrike" spc="0">
                <a:ln/>
                <a:solidFill>
                  <a:srgbClr val="000000"/>
                </a:solidFill>
                <a:latin typeface="Microsoft YaHei"/>
                <a:ea typeface="Microsoft YaHei"/>
              </a:rPr>
              <a:t>自动驾驶（</a:t>
            </a:r>
            <a:r>
              <a:rPr lang="en-US" sz="900" b="1" i="0" strike="noStrike" spc="0">
                <a:ln/>
                <a:solidFill>
                  <a:srgbClr val="FF0000"/>
                </a:solidFill>
                <a:latin typeface="Microsoft YaHei"/>
                <a:ea typeface="Microsoft YaHei"/>
              </a:rPr>
              <a:t>Autopilot</a:t>
            </a:r>
            <a:r>
              <a:rPr lang="zh-CN" sz="900" b="1" i="0" strike="noStrike" spc="0">
                <a:ln/>
                <a:solidFill>
                  <a:srgbClr val="000000"/>
                </a:solidFill>
                <a:latin typeface="Microsoft YaHei"/>
                <a:ea typeface="Microsoft YaHei"/>
              </a:rPr>
              <a:t>）数据库根据业务负载自动启动停止，</a:t>
            </a:r>
            <a:r>
              <a:rPr lang="zh-CN" sz="900" b="1" i="0" strike="noStrike" spc="0">
                <a:ln/>
                <a:solidFill>
                  <a:srgbClr val="FF0000"/>
                </a:solidFill>
                <a:latin typeface="Microsoft YaHei"/>
                <a:ea typeface="Microsoft YaHei"/>
              </a:rPr>
              <a:t>无感扩缩容</a:t>
            </a:r>
            <a:r>
              <a:rPr lang="zh-CN" sz="900" b="1" i="0" strike="noStrike" spc="0">
                <a:ln/>
                <a:solidFill>
                  <a:srgbClr val="000000"/>
                </a:solidFill>
                <a:latin typeface="Microsoft YaHei"/>
                <a:ea typeface="Microsoft YaHei"/>
              </a:rPr>
              <a:t>，按使用计费</a:t>
            </a:r>
            <a:r>
              <a:rPr lang="en-US" sz="900" b="1" i="0" strike="noStrike" spc="0">
                <a:ln/>
                <a:solidFill>
                  <a:srgbClr val="000000"/>
                </a:solidFill>
                <a:latin typeface="Microsoft YaHei"/>
                <a:ea typeface="Microsoft YaHei"/>
              </a:rPr>
              <a:t>(</a:t>
            </a:r>
            <a:r>
              <a:rPr lang="zh-CN" sz="900" b="1" i="0" strike="noStrike" spc="0">
                <a:ln/>
                <a:solidFill>
                  <a:srgbClr val="000000"/>
                </a:solidFill>
                <a:latin typeface="Microsoft YaHei"/>
                <a:ea typeface="Microsoft YaHei"/>
              </a:rPr>
              <a:t>Utility Pricing)。</a:t>
            </a:r>
          </a:p>
          <a:p>
            <a:pPr algn="l"/>
            <a:r>
              <a:rPr lang="zh-CN" sz="900" b="1">
                <a:solidFill>
                  <a:srgbClr val="000000"/>
                </a:solidFill>
                <a:latin typeface="Microsoft YaHei"/>
                <a:ea typeface="Microsoft YaHei"/>
              </a:rPr>
              <a:t>并行查询（Parallel Query）：</a:t>
            </a:r>
            <a:r>
              <a:rPr lang="zh-CN" sz="900" b="1">
                <a:solidFill>
                  <a:srgbClr val="FF0000"/>
                </a:solidFill>
                <a:latin typeface="Microsoft YaHei"/>
                <a:ea typeface="Microsoft YaHei"/>
              </a:rPr>
              <a:t>多核CPU并行处理</a:t>
            </a:r>
            <a:r>
              <a:rPr lang="zh-CN" sz="900" b="1">
                <a:solidFill>
                  <a:srgbClr val="000000"/>
                </a:solidFill>
                <a:latin typeface="Microsoft YaHei"/>
                <a:ea typeface="Microsoft YaHei"/>
              </a:rPr>
              <a:t>，实现多个线程并行计算，提高查询效率。</a:t>
            </a:r>
          </a:p>
          <a:p>
            <a:pPr algn="l"/>
            <a:r>
              <a:rPr lang="zh-CN" sz="900" b="1">
                <a:solidFill>
                  <a:srgbClr val="000000"/>
                </a:solidFill>
                <a:latin typeface="Microsoft YaHei"/>
                <a:ea typeface="Microsoft YaHei"/>
              </a:rPr>
              <a:t>TDSQL-C分级存储技术</a:t>
            </a:r>
            <a:r>
              <a:rPr lang="en-US" sz="900" b="1">
                <a:solidFill>
                  <a:srgbClr val="000000"/>
                </a:solidFill>
                <a:highlight>
                  <a:srgbClr val="FFFFFF"/>
                </a:highlight>
                <a:latin typeface="Microsoft YaHei"/>
                <a:ea typeface="Microsoft YaHei"/>
              </a:rPr>
              <a:t>:</a:t>
            </a:r>
            <a:r>
              <a:rPr lang="zh-CN" sz="900" b="1" i="0" strike="noStrike" spc="0">
                <a:ln/>
                <a:solidFill>
                  <a:srgbClr val="000000"/>
                </a:solidFill>
                <a:latin typeface="Microsoft YaHei"/>
                <a:ea typeface="Microsoft YaHei"/>
              </a:rPr>
              <a:t>减小冗余空间，分级存储，不再需要单独维护冷热数据访问逻辑。</a:t>
            </a:r>
          </a:p>
          <a:p>
            <a:pPr algn="l"/>
            <a:r>
              <a:rPr lang="en-US" sz="900" b="1">
                <a:solidFill>
                  <a:srgbClr val="000000"/>
                </a:solidFill>
                <a:latin typeface="Microsoft YaHei"/>
                <a:ea typeface="Microsoft YaHei"/>
              </a:rPr>
              <a:t>TDSQL-C</a:t>
            </a:r>
            <a:r>
              <a:rPr lang="zh-CN" sz="900" b="1">
                <a:solidFill>
                  <a:srgbClr val="000000"/>
                </a:solidFill>
                <a:latin typeface="Microsoft YaHei"/>
                <a:ea typeface="Microsoft YaHei"/>
              </a:rPr>
              <a:t>全球数据库（</a:t>
            </a:r>
            <a:r>
              <a:rPr lang="en-US" sz="900" b="1">
                <a:solidFill>
                  <a:srgbClr val="000000"/>
                </a:solidFill>
                <a:latin typeface="Microsoft YaHei"/>
                <a:ea typeface="Microsoft YaHei"/>
              </a:rPr>
              <a:t>GDN</a:t>
            </a:r>
            <a:r>
              <a:rPr lang="zh-CN" sz="900" b="1">
                <a:solidFill>
                  <a:srgbClr val="000000"/>
                </a:solidFill>
                <a:latin typeface="Microsoft YaHei"/>
                <a:ea typeface="Microsoft YaHei"/>
              </a:rPr>
              <a:t>）（规划中）</a:t>
            </a:r>
            <a:r>
              <a:rPr lang="en-US" sz="900" b="1" i="0" strike="noStrike" spc="0">
                <a:ln/>
                <a:solidFill>
                  <a:srgbClr val="000000"/>
                </a:solidFill>
                <a:latin typeface="Microsoft YaHei"/>
                <a:ea typeface="Microsoft YaHei"/>
              </a:rPr>
              <a:t>:</a:t>
            </a:r>
            <a:r>
              <a:rPr lang="zh-CN" sz="900" b="1" i="0" strike="noStrike" spc="0">
                <a:ln/>
                <a:solidFill>
                  <a:srgbClr val="000000"/>
                </a:solidFill>
                <a:latin typeface="Microsoft YaHei"/>
                <a:ea typeface="Microsoft YaHei"/>
              </a:rPr>
              <a:t>跨地域低延迟同步、跨地域读写分离、本地就近读取</a:t>
            </a:r>
          </a:p>
        </p:txBody>
      </p:sp>
      <p:sp>
        <p:nvSpPr>
          <p:cNvPr id="6" name="文本框 5"/>
          <p:cNvSpPr txBox="1"/>
          <p:nvPr/>
        </p:nvSpPr>
        <p:spPr>
          <a:xfrm>
            <a:off x="269035" y="2963378"/>
            <a:ext cx="6733836" cy="1536534"/>
          </a:xfrm>
          <a:ln w="12700">
            <a:solidFill>
              <a:srgbClr val="0188FB"/>
            </a:solidFill>
            <a:prstDash val="solid"/>
          </a:ln>
        </p:spPr>
        <p:txBody>
          <a:bodyPr/>
          <a:lstStyle/>
          <a:p>
            <a:pPr algn="l"/>
            <a:endParaRPr lang="zh-CN" sz="1200">
              <a:solidFill>
                <a:srgbClr val="000000"/>
              </a:solidFill>
              <a:latin typeface="Microsoft YaHei"/>
              <a:ea typeface="Microsoft YaHei"/>
            </a:endParaRPr>
          </a:p>
          <a:p>
            <a:pPr algn="l"/>
            <a:r>
              <a:rPr lang="zh-CN" sz="1200">
                <a:solidFill>
                  <a:srgbClr val="0188FB"/>
                </a:solidFill>
                <a:latin typeface="Microsoft YaHei"/>
                <a:ea typeface="Microsoft YaHei"/>
              </a:rPr>
              <a:t>坚持自研、融合、丰富产品形态，切入更多细分信创市场的同时，提升产品能力，并整合内部研发优势资源，提升能效</a:t>
            </a:r>
          </a:p>
          <a:p>
            <a:pPr algn="l"/>
            <a:endParaRPr lang="en-US" sz="1100" b="1">
              <a:solidFill>
                <a:srgbClr val="403ED6"/>
              </a:solidFill>
              <a:highlight>
                <a:srgbClr val="FFFFFF"/>
              </a:highlight>
              <a:latin typeface="Microsoft YaHei"/>
              <a:ea typeface="Microsoft YaHei"/>
            </a:endParaRPr>
          </a:p>
          <a:p>
            <a:pPr algn="l"/>
            <a:r>
              <a:rPr lang="en-US" sz="900" b="1">
                <a:solidFill>
                  <a:srgbClr val="000000"/>
                </a:solidFill>
                <a:highlight>
                  <a:srgbClr val="FFFFFF"/>
                </a:highlight>
                <a:latin typeface="Microsoft YaHei"/>
                <a:ea typeface="Microsoft YaHei"/>
              </a:rPr>
              <a:t>TDSQL V3</a:t>
            </a:r>
            <a:r>
              <a:rPr lang="zh-CN" sz="900" b="1">
                <a:solidFill>
                  <a:srgbClr val="000000"/>
                </a:solidFill>
                <a:highlight>
                  <a:srgbClr val="FFFFFF"/>
                </a:highlight>
                <a:latin typeface="Microsoft YaHei"/>
                <a:ea typeface="Microsoft YaHei"/>
              </a:rPr>
              <a:t>：</a:t>
            </a:r>
            <a:r>
              <a:rPr lang="zh-CN" sz="900" b="1" i="0" strike="noStrike" spc="0">
                <a:ln/>
                <a:solidFill>
                  <a:srgbClr val="FF0000"/>
                </a:solidFill>
                <a:latin typeface="Microsoft YaHei"/>
                <a:ea typeface="Microsoft YaHei"/>
              </a:rPr>
              <a:t>自研率90%</a:t>
            </a:r>
            <a:r>
              <a:rPr lang="zh-CN" sz="900" b="1" i="0" strike="noStrike" spc="0">
                <a:ln/>
                <a:solidFill>
                  <a:srgbClr val="000000"/>
                </a:solidFill>
                <a:latin typeface="Microsoft YaHei"/>
                <a:ea typeface="Microsoft YaHei"/>
              </a:rPr>
              <a:t>，在灵活，可扩展性方面，突破了TDSQL V2架构技术上限，</a:t>
            </a:r>
            <a:r>
              <a:rPr lang="zh-CN" sz="900" b="1" i="0" strike="noStrike" spc="0">
                <a:ln/>
                <a:solidFill>
                  <a:srgbClr val="FF0000"/>
                </a:solidFill>
                <a:latin typeface="Microsoft YaHei"/>
                <a:ea typeface="Microsoft YaHei"/>
              </a:rPr>
              <a:t>全新一代分布式数据库</a:t>
            </a:r>
            <a:r>
              <a:rPr lang="zh-CN" sz="900" b="1" i="0" strike="noStrike" spc="0">
                <a:ln/>
                <a:solidFill>
                  <a:srgbClr val="000000"/>
                </a:solidFill>
                <a:latin typeface="Microsoft YaHei"/>
                <a:ea typeface="Microsoft YaHei"/>
              </a:rPr>
              <a:t>。</a:t>
            </a:r>
          </a:p>
          <a:p>
            <a:pPr algn="l"/>
            <a:r>
              <a:rPr lang="zh-CN" sz="900" b="1">
                <a:solidFill>
                  <a:srgbClr val="000000"/>
                </a:solidFill>
                <a:highlight>
                  <a:srgbClr val="FFFFFF"/>
                </a:highlight>
                <a:latin typeface="Microsoft YaHei"/>
                <a:ea typeface="Microsoft YaHei"/>
              </a:rPr>
              <a:t>TDSQL libray：</a:t>
            </a:r>
            <a:r>
              <a:rPr lang="zh-CN" sz="900" b="1" i="0" strike="noStrike" spc="0">
                <a:ln/>
                <a:solidFill>
                  <a:srgbClr val="000000"/>
                </a:solidFill>
                <a:latin typeface="Microsoft YaHei"/>
                <a:ea typeface="Microsoft YaHei"/>
              </a:rPr>
              <a:t>提升HTAP能力，实测海通证券 HTAP性能</a:t>
            </a:r>
            <a:r>
              <a:rPr lang="zh-CN" sz="900" b="1" i="0" strike="noStrike" spc="0">
                <a:ln/>
                <a:solidFill>
                  <a:srgbClr val="FF0000"/>
                </a:solidFill>
                <a:latin typeface="Microsoft YaHei"/>
                <a:ea typeface="Microsoft YaHei"/>
              </a:rPr>
              <a:t>高于OB 40%</a:t>
            </a:r>
          </a:p>
          <a:p>
            <a:pPr algn="l"/>
            <a:r>
              <a:rPr lang="en-US" sz="900" b="1">
                <a:solidFill>
                  <a:srgbClr val="000000"/>
                </a:solidFill>
                <a:highlight>
                  <a:srgbClr val="FFFFFF"/>
                </a:highlight>
                <a:latin typeface="Microsoft YaHei"/>
                <a:ea typeface="Microsoft YaHei"/>
              </a:rPr>
              <a:t>TDSQL Oracle Mode</a:t>
            </a:r>
            <a:r>
              <a:rPr lang="zh-CN" sz="900" b="1">
                <a:solidFill>
                  <a:srgbClr val="000000"/>
                </a:solidFill>
                <a:highlight>
                  <a:srgbClr val="FFFFFF"/>
                </a:highlight>
                <a:latin typeface="Microsoft YaHei"/>
                <a:ea typeface="Microsoft YaHei"/>
              </a:rPr>
              <a:t>：</a:t>
            </a:r>
            <a:r>
              <a:rPr lang="zh-CN" sz="900" b="1" i="0" strike="noStrike" spc="0">
                <a:ln/>
                <a:solidFill>
                  <a:srgbClr val="000000"/>
                </a:solidFill>
                <a:latin typeface="Microsoft YaHei"/>
                <a:ea typeface="Microsoft YaHei"/>
              </a:rPr>
              <a:t>2023年Q2 推出,</a:t>
            </a:r>
            <a:r>
              <a:rPr lang="zh-CN" sz="900" b="1" i="0" strike="noStrike" spc="0">
                <a:ln/>
                <a:solidFill>
                  <a:srgbClr val="FF0000"/>
                </a:solidFill>
                <a:latin typeface="Microsoft YaHei"/>
                <a:ea typeface="Microsoft YaHei"/>
              </a:rPr>
              <a:t>融合PG内核多年oracle兼容能力的积累</a:t>
            </a:r>
            <a:r>
              <a:rPr lang="zh-CN" sz="900" b="1" i="0" strike="noStrike" spc="0">
                <a:ln/>
                <a:solidFill>
                  <a:srgbClr val="000000"/>
                </a:solidFill>
                <a:latin typeface="Microsoft YaHei"/>
                <a:ea typeface="Microsoft YaHei"/>
              </a:rPr>
              <a:t>，进一步提升去O能力。</a:t>
            </a:r>
          </a:p>
          <a:p>
            <a:pPr algn="l"/>
            <a:r>
              <a:rPr lang="zh-CN" sz="900" b="1">
                <a:solidFill>
                  <a:srgbClr val="000000"/>
                </a:solidFill>
                <a:highlight>
                  <a:srgbClr val="FFFFFF"/>
                </a:highlight>
                <a:latin typeface="Microsoft YaHei"/>
                <a:ea typeface="Microsoft YaHei"/>
              </a:rPr>
              <a:t>TDSQL 小型化-信创版：</a:t>
            </a:r>
            <a:r>
              <a:rPr lang="zh-CN" sz="900" b="1" i="0" strike="noStrike" spc="0">
                <a:ln/>
                <a:solidFill>
                  <a:srgbClr val="000000"/>
                </a:solidFill>
                <a:latin typeface="Microsoft YaHei"/>
                <a:ea typeface="Microsoft YaHei"/>
              </a:rPr>
              <a:t>聚焦信创场景下小型化场景，办公OA类场景，</a:t>
            </a:r>
            <a:r>
              <a:rPr lang="zh-CN" sz="900" b="1" i="0" strike="noStrike" spc="0">
                <a:ln/>
                <a:solidFill>
                  <a:srgbClr val="FF0000"/>
                </a:solidFill>
                <a:latin typeface="Microsoft YaHei"/>
                <a:ea typeface="Microsoft YaHei"/>
              </a:rPr>
              <a:t>精简TDSQL架构。</a:t>
            </a:r>
          </a:p>
          <a:p>
            <a:pPr algn="l"/>
            <a:endParaRPr lang="en-US">
              <a:solidFill>
                <a:srgbClr val="444444"/>
              </a:solidFill>
              <a:highlight>
                <a:srgbClr val="FFFFFF"/>
              </a:highlight>
              <a:latin typeface="Microsoft YaHei"/>
              <a:ea typeface="Microsoft YaHei"/>
            </a:endParaRPr>
          </a:p>
        </p:txBody>
      </p:sp>
      <p:sp>
        <p:nvSpPr>
          <p:cNvPr id="7" name="文本框 6"/>
          <p:cNvSpPr txBox="1"/>
          <p:nvPr/>
        </p:nvSpPr>
        <p:spPr>
          <a:xfrm>
            <a:off x="269035" y="4863890"/>
            <a:ext cx="6733836" cy="1536534"/>
          </a:xfrm>
          <a:ln w="12700">
            <a:solidFill>
              <a:srgbClr val="0188FB"/>
            </a:solidFill>
            <a:prstDash val="solid"/>
          </a:ln>
        </p:spPr>
        <p:txBody>
          <a:bodyPr/>
          <a:lstStyle/>
          <a:p>
            <a:pPr algn="l"/>
            <a:endParaRPr lang="zh-CN" sz="1200">
              <a:solidFill>
                <a:srgbClr val="000000"/>
              </a:solidFill>
              <a:latin typeface="Microsoft YaHei"/>
              <a:ea typeface="Microsoft YaHei"/>
            </a:endParaRPr>
          </a:p>
          <a:p>
            <a:pPr algn="l"/>
            <a:r>
              <a:rPr lang="zh-CN" sz="1200">
                <a:solidFill>
                  <a:srgbClr val="0188FB"/>
                </a:solidFill>
                <a:latin typeface="Microsoft YaHei"/>
                <a:ea typeface="Microsoft YaHei"/>
              </a:rPr>
              <a:t>瞄准</a:t>
            </a:r>
            <a:r>
              <a:rPr lang="en-US" sz="1200">
                <a:solidFill>
                  <a:srgbClr val="0188FB"/>
                </a:solidFill>
                <a:latin typeface="Microsoft YaHei"/>
                <a:ea typeface="Microsoft YaHei"/>
              </a:rPr>
              <a:t>KV</a:t>
            </a:r>
            <a:r>
              <a:rPr lang="zh-CN" sz="1200">
                <a:solidFill>
                  <a:srgbClr val="0188FB"/>
                </a:solidFill>
                <a:latin typeface="Microsoft YaHei"/>
                <a:ea typeface="Microsoft YaHei"/>
              </a:rPr>
              <a:t>存储市场需求与痛点，三年打磨自研</a:t>
            </a:r>
            <a:r>
              <a:rPr lang="en-US" sz="1200">
                <a:solidFill>
                  <a:srgbClr val="0188FB"/>
                </a:solidFill>
                <a:latin typeface="Microsoft YaHei"/>
                <a:ea typeface="Microsoft YaHei"/>
              </a:rPr>
              <a:t>hash</a:t>
            </a:r>
            <a:r>
              <a:rPr lang="zh-CN" sz="1200">
                <a:solidFill>
                  <a:srgbClr val="0188FB"/>
                </a:solidFill>
                <a:latin typeface="Microsoft YaHei"/>
                <a:ea typeface="Microsoft YaHei"/>
              </a:rPr>
              <a:t>引擎的</a:t>
            </a:r>
            <a:r>
              <a:rPr lang="en-US" sz="1200">
                <a:solidFill>
                  <a:srgbClr val="0188FB"/>
                </a:solidFill>
                <a:latin typeface="Microsoft YaHei"/>
                <a:ea typeface="Microsoft YaHei"/>
              </a:rPr>
              <a:t>KV</a:t>
            </a:r>
            <a:r>
              <a:rPr lang="zh-CN" sz="1200">
                <a:solidFill>
                  <a:srgbClr val="0188FB"/>
                </a:solidFill>
                <a:latin typeface="Microsoft YaHei"/>
                <a:ea typeface="Microsoft YaHei"/>
              </a:rPr>
              <a:t>混合存储，极致性能，极低成本，极高稳定性，满足用户需求</a:t>
            </a:r>
          </a:p>
          <a:p>
            <a:pPr algn="l"/>
            <a:endParaRPr lang="zh-CN" sz="1100" b="1">
              <a:solidFill>
                <a:srgbClr val="403ED6"/>
              </a:solidFill>
              <a:highlight>
                <a:srgbClr val="FFFFFF"/>
              </a:highlight>
              <a:latin typeface="Microsoft YaHei"/>
              <a:ea typeface="Microsoft YaHei"/>
            </a:endParaRPr>
          </a:p>
          <a:p>
            <a:pPr algn="l"/>
            <a:r>
              <a:rPr lang="zh-CN" sz="900" b="1">
                <a:solidFill>
                  <a:srgbClr val="000000"/>
                </a:solidFill>
                <a:highlight>
                  <a:srgbClr val="FFFFFF"/>
                </a:highlight>
                <a:latin typeface="Microsoft YaHei"/>
                <a:ea typeface="Microsoft YaHei"/>
              </a:rPr>
              <a:t>自研hash引擎：</a:t>
            </a:r>
            <a:r>
              <a:rPr lang="zh-CN" sz="900" b="1" i="0" strike="noStrike" spc="0">
                <a:ln/>
                <a:solidFill>
                  <a:srgbClr val="FF0000"/>
                </a:solidFill>
                <a:latin typeface="Microsoft YaHei"/>
                <a:ea typeface="Microsoft YaHei"/>
              </a:rPr>
              <a:t>自研hash引擎</a:t>
            </a:r>
            <a:r>
              <a:rPr lang="zh-CN" sz="900" b="1" i="0" strike="noStrike" spc="0">
                <a:ln/>
                <a:solidFill>
                  <a:srgbClr val="000000"/>
                </a:solidFill>
                <a:latin typeface="Microsoft YaHei"/>
                <a:ea typeface="Microsoft YaHei"/>
              </a:rPr>
              <a:t>，稳定性远优于rocksdb引擎，</a:t>
            </a:r>
          </a:p>
          <a:p>
            <a:pPr algn="l"/>
            <a:r>
              <a:rPr lang="en-US" sz="900" b="1" i="0" strike="noStrike" spc="0">
                <a:ln/>
                <a:solidFill>
                  <a:srgbClr val="FF0000"/>
                </a:solidFill>
                <a:latin typeface="Microsoft YaHei"/>
                <a:ea typeface="Microsoft YaHei"/>
              </a:rPr>
              <a:t>                      P99&lt;5ms</a:t>
            </a:r>
            <a:r>
              <a:rPr lang="zh-CN" sz="900" b="1" i="0" strike="noStrike" spc="0">
                <a:ln/>
                <a:solidFill>
                  <a:srgbClr val="000000"/>
                </a:solidFill>
                <a:latin typeface="Microsoft YaHei"/>
                <a:ea typeface="Microsoft YaHei"/>
              </a:rPr>
              <a:t>，分布式架构，PB级容量。</a:t>
            </a:r>
          </a:p>
          <a:p>
            <a:pPr algn="l"/>
            <a:r>
              <a:rPr lang="zh-CN" sz="900" b="1">
                <a:solidFill>
                  <a:srgbClr val="000000"/>
                </a:solidFill>
                <a:highlight>
                  <a:srgbClr val="FFFFFF"/>
                </a:highlight>
                <a:latin typeface="Microsoft YaHei"/>
                <a:ea typeface="Microsoft YaHei"/>
              </a:rPr>
              <a:t>三级存储技术</a:t>
            </a:r>
            <a:r>
              <a:rPr lang="zh-CN" sz="900" b="1">
                <a:solidFill>
                  <a:srgbClr val="444444"/>
                </a:solidFill>
                <a:highlight>
                  <a:srgbClr val="FFFFFF"/>
                </a:highlight>
                <a:latin typeface="Microsoft YaHei"/>
                <a:ea typeface="Microsoft YaHei"/>
              </a:rPr>
              <a:t>：</a:t>
            </a:r>
            <a:r>
              <a:rPr lang="zh-CN" sz="900" b="1" i="0" strike="noStrike" spc="0">
                <a:ln/>
                <a:solidFill>
                  <a:srgbClr val="FF0000"/>
                </a:solidFill>
                <a:latin typeface="Microsoft YaHei"/>
                <a:ea typeface="Microsoft YaHei"/>
              </a:rPr>
              <a:t>三级存储</a:t>
            </a:r>
            <a:r>
              <a:rPr lang="zh-CN" sz="900" b="1" i="0" strike="noStrike" spc="0">
                <a:ln/>
                <a:solidFill>
                  <a:srgbClr val="000000"/>
                </a:solidFill>
                <a:latin typeface="Microsoft YaHei"/>
                <a:ea typeface="Microsoft YaHei"/>
              </a:rPr>
              <a:t>，性能达到单分片30万+QPS，行业领先。</a:t>
            </a:r>
          </a:p>
          <a:p>
            <a:pPr algn="l"/>
            <a:r>
              <a:rPr lang="en-US" sz="900" b="1" i="0" strike="noStrike" spc="0">
                <a:ln/>
                <a:solidFill>
                  <a:srgbClr val="000000"/>
                </a:solidFill>
                <a:latin typeface="Microsoft YaHei"/>
                <a:ea typeface="Microsoft YaHei"/>
              </a:rPr>
              <a:t>                     </a:t>
            </a:r>
            <a:r>
              <a:rPr lang="zh-CN" sz="900" b="1" i="0" strike="noStrike" spc="0">
                <a:ln/>
                <a:solidFill>
                  <a:srgbClr val="FF0000"/>
                </a:solidFill>
                <a:latin typeface="Microsoft YaHei"/>
                <a:ea typeface="Microsoft YaHei"/>
              </a:rPr>
              <a:t>持久内存</a:t>
            </a:r>
            <a:r>
              <a:rPr lang="zh-CN" sz="900" b="1" i="0" strike="noStrike" spc="0">
                <a:ln/>
                <a:solidFill>
                  <a:srgbClr val="000000"/>
                </a:solidFill>
                <a:latin typeface="Microsoft YaHei"/>
                <a:ea typeface="Microsoft YaHei"/>
              </a:rPr>
              <a:t>，数据安全可靠，成本最高可降低</a:t>
            </a:r>
            <a:r>
              <a:rPr lang="en-US" sz="900" b="1" i="0" strike="noStrike" spc="0">
                <a:ln/>
                <a:solidFill>
                  <a:srgbClr val="000000"/>
                </a:solidFill>
                <a:latin typeface="Microsoft YaHei"/>
                <a:ea typeface="Microsoft YaHei"/>
              </a:rPr>
              <a:t>90%.</a:t>
            </a:r>
          </a:p>
          <a:p>
            <a:pPr algn="l"/>
            <a:r>
              <a:rPr lang="zh-CN" sz="900" b="1" i="0" strike="noStrike" spc="0">
                <a:ln/>
                <a:solidFill>
                  <a:srgbClr val="000000"/>
                </a:solidFill>
                <a:latin typeface="Microsoft YaHei"/>
                <a:ea typeface="Microsoft YaHei"/>
              </a:rPr>
              <a:t>性能和稳定性：性能和稳定性优于竞品，性能</a:t>
            </a:r>
            <a:r>
              <a:rPr lang="zh-CN" sz="900" b="1" i="0" strike="noStrike" spc="0">
                <a:ln/>
                <a:solidFill>
                  <a:srgbClr val="FF0000"/>
                </a:solidFill>
                <a:latin typeface="Microsoft YaHei"/>
                <a:ea typeface="Microsoft YaHei"/>
              </a:rPr>
              <a:t>提升2倍</a:t>
            </a:r>
            <a:r>
              <a:rPr lang="zh-CN" sz="900" b="1" i="0" strike="noStrike" spc="0">
                <a:ln/>
                <a:solidFill>
                  <a:srgbClr val="000000"/>
                </a:solidFill>
                <a:latin typeface="Microsoft YaHei"/>
                <a:ea typeface="Microsoft YaHei"/>
              </a:rPr>
              <a:t>，延迟</a:t>
            </a:r>
            <a:r>
              <a:rPr lang="zh-CN" sz="900" b="1" i="0" strike="noStrike" spc="0">
                <a:ln/>
                <a:solidFill>
                  <a:srgbClr val="FF0000"/>
                </a:solidFill>
                <a:latin typeface="Microsoft YaHei"/>
                <a:ea typeface="Microsoft YaHei"/>
              </a:rPr>
              <a:t>低30%</a:t>
            </a:r>
            <a:r>
              <a:rPr lang="zh-CN" sz="900" b="1" i="0" strike="noStrike" spc="0">
                <a:ln/>
                <a:solidFill>
                  <a:srgbClr val="000000"/>
                </a:solidFill>
                <a:latin typeface="Microsoft YaHei"/>
                <a:ea typeface="Microsoft YaHei"/>
              </a:rPr>
              <a:t>以上</a:t>
            </a:r>
            <a:r>
              <a:rPr lang="zh-CN" sz="900" b="0" i="0" strike="noStrike" spc="0">
                <a:ln/>
                <a:solidFill>
                  <a:srgbClr val="000000"/>
                </a:solidFill>
                <a:latin typeface="Microsoft YaHei"/>
                <a:ea typeface="Microsoft YaHei"/>
              </a:rPr>
              <a:t>。</a:t>
            </a:r>
          </a:p>
          <a:p>
            <a:pPr algn="l"/>
            <a:endParaRPr lang="zh-CN" sz="1200">
              <a:solidFill>
                <a:srgbClr val="403ED6"/>
              </a:solidFill>
              <a:highlight>
                <a:srgbClr val="FFFFFF"/>
              </a:highlight>
              <a:latin typeface="Microsoft YaHei"/>
              <a:ea typeface="Microsoft YaHei"/>
            </a:endParaRPr>
          </a:p>
        </p:txBody>
      </p:sp>
      <p:sp>
        <p:nvSpPr>
          <p:cNvPr id="8" name="平行四边形 36"/>
          <p:cNvSpPr/>
          <p:nvPr/>
        </p:nvSpPr>
        <p:spPr>
          <a:xfrm>
            <a:off x="269035" y="804957"/>
            <a:ext cx="2595896"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r>
              <a:rPr lang="zh-CN" sz="1400">
                <a:solidFill>
                  <a:srgbClr val="FFFFFF"/>
                </a:solidFill>
                <a:ea typeface="Microsoft YaHei"/>
              </a:rPr>
              <a:t>云原生</a:t>
            </a:r>
            <a:r>
              <a:rPr lang="en-US" sz="1400">
                <a:solidFill>
                  <a:srgbClr val="FFFFFF"/>
                </a:solidFill>
                <a:latin typeface="Microsoft YaHei"/>
              </a:rPr>
              <a:t> TDSQL-C</a:t>
            </a:r>
          </a:p>
        </p:txBody>
      </p:sp>
      <p:sp>
        <p:nvSpPr>
          <p:cNvPr id="9" name="平行四边形 36"/>
          <p:cNvSpPr/>
          <p:nvPr/>
        </p:nvSpPr>
        <p:spPr>
          <a:xfrm>
            <a:off x="131416" y="2713259"/>
            <a:ext cx="2595896"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r>
              <a:rPr lang="zh-CN" sz="1400">
                <a:solidFill>
                  <a:srgbClr val="FFFFFF"/>
                </a:solidFill>
                <a:ea typeface="Microsoft YaHei"/>
              </a:rPr>
              <a:t>国产数据库</a:t>
            </a:r>
            <a:r>
              <a:rPr lang="en-US" sz="1400">
                <a:solidFill>
                  <a:srgbClr val="FFFFFF"/>
                </a:solidFill>
                <a:latin typeface="Microsoft YaHei"/>
              </a:rPr>
              <a:t>TDSQL</a:t>
            </a:r>
          </a:p>
        </p:txBody>
      </p:sp>
      <p:sp>
        <p:nvSpPr>
          <p:cNvPr id="10" name="平行四边形 36"/>
          <p:cNvSpPr/>
          <p:nvPr/>
        </p:nvSpPr>
        <p:spPr>
          <a:xfrm>
            <a:off x="131416" y="804957"/>
            <a:ext cx="2595896"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r>
              <a:rPr lang="zh-CN" sz="1400">
                <a:solidFill>
                  <a:srgbClr val="FFFFFF"/>
                </a:solidFill>
                <a:ea typeface="Microsoft YaHei"/>
              </a:rPr>
              <a:t>云原生</a:t>
            </a:r>
            <a:r>
              <a:rPr lang="en-US" sz="1400">
                <a:solidFill>
                  <a:srgbClr val="FFFFFF"/>
                </a:solidFill>
                <a:latin typeface="Microsoft YaHei"/>
              </a:rPr>
              <a:t> TDSQL-C</a:t>
            </a:r>
          </a:p>
        </p:txBody>
      </p:sp>
      <p:sp>
        <p:nvSpPr>
          <p:cNvPr id="11" name="平行四边形 36"/>
          <p:cNvSpPr/>
          <p:nvPr/>
        </p:nvSpPr>
        <p:spPr>
          <a:xfrm>
            <a:off x="131416" y="4613770"/>
            <a:ext cx="2595896"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r>
              <a:rPr lang="zh-CN" sz="1400">
                <a:solidFill>
                  <a:srgbClr val="FFFFFF"/>
                </a:solidFill>
                <a:ea typeface="Microsoft YaHei"/>
              </a:rPr>
              <a:t>自研混合存储</a:t>
            </a:r>
            <a:r>
              <a:rPr lang="en-US" sz="1400">
                <a:solidFill>
                  <a:srgbClr val="FFFFFF"/>
                </a:solidFill>
                <a:latin typeface="Microsoft YaHei"/>
              </a:rPr>
              <a:t>KeewiDB</a:t>
            </a:r>
          </a:p>
        </p:txBody>
      </p:sp>
      <p:sp>
        <p:nvSpPr>
          <p:cNvPr id="12" name="平行四边形 36"/>
          <p:cNvSpPr/>
          <p:nvPr/>
        </p:nvSpPr>
        <p:spPr>
          <a:xfrm>
            <a:off x="7423120" y="804957"/>
            <a:ext cx="1575223"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r>
              <a:rPr lang="zh-CN" sz="1400">
                <a:solidFill>
                  <a:srgbClr val="FFFFFF"/>
                </a:solidFill>
                <a:ea typeface="Microsoft YaHei"/>
              </a:rPr>
              <a:t>信创</a:t>
            </a:r>
          </a:p>
        </p:txBody>
      </p:sp>
      <p:sp>
        <p:nvSpPr>
          <p:cNvPr id="13" name="文本框 12"/>
          <p:cNvSpPr txBox="1"/>
          <p:nvPr/>
        </p:nvSpPr>
        <p:spPr>
          <a:xfrm>
            <a:off x="7943812" y="2500824"/>
            <a:ext cx="3177019" cy="3618457"/>
          </a:xfrm>
          <a:noFill/>
          <a:ln w="19050">
            <a:solidFill>
              <a:srgbClr val="FB8D00"/>
            </a:solidFill>
            <a:prstDash val="dash"/>
          </a:ln>
        </p:spPr>
        <p:txBody>
          <a:bodyPr/>
          <a:lstStyle/>
          <a:p>
            <a:pPr algn="ctr"/>
            <a:endParaRPr lang="en-US" sz="1000" b="1">
              <a:solidFill>
                <a:srgbClr val="000000"/>
              </a:solidFill>
              <a:latin typeface="Microsoft YaHei"/>
              <a:ea typeface="Microsoft YaHei"/>
            </a:endParaRPr>
          </a:p>
        </p:txBody>
      </p:sp>
      <p:sp>
        <p:nvSpPr>
          <p:cNvPr id="14" name="矩形 24"/>
          <p:cNvSpPr/>
          <p:nvPr/>
        </p:nvSpPr>
        <p:spPr>
          <a:xfrm>
            <a:off x="8010130" y="2914346"/>
            <a:ext cx="3054350" cy="635000"/>
          </a:xfrm>
          <a:prstGeom prst="rect">
            <a:avLst/>
          </a:prstGeom>
          <a:solidFill>
            <a:srgbClr val="FFF2CC"/>
          </a:solidFill>
          <a:ln>
            <a:solidFill>
              <a:srgbClr val="7B7B7B"/>
            </a:solidFill>
          </a:ln>
        </p:spPr>
        <p:txBody>
          <a:bodyPr wrap="square">
            <a:spAutoFit/>
          </a:bodyPr>
          <a:lstStyle/>
          <a:p>
            <a:pPr marL="194310" lvl="1" indent="0" algn="l">
              <a:lnSpc>
                <a:spcPct val="120000"/>
              </a:lnSpc>
              <a:buNone/>
            </a:pPr>
            <a:r>
              <a:rPr lang="zh-CN" sz="1000" b="1">
                <a:solidFill>
                  <a:srgbClr val="0432FF"/>
                </a:solidFill>
                <a:latin typeface="Microsoft YaHei"/>
                <a:ea typeface="Microsoft YaHei"/>
              </a:rPr>
              <a:t>技术方案：</a:t>
            </a:r>
            <a:r>
              <a:rPr lang="en-US" sz="1000" b="1">
                <a:solidFill>
                  <a:srgbClr val="0432FF"/>
                </a:solidFill>
                <a:latin typeface="Microsoft YaHei"/>
                <a:ea typeface="Microsoft YaHei"/>
              </a:rPr>
              <a:t>TDSQL </a:t>
            </a:r>
            <a:r>
              <a:rPr lang="zh-CN" sz="1000" b="1">
                <a:solidFill>
                  <a:srgbClr val="0432FF"/>
                </a:solidFill>
                <a:latin typeface="Microsoft YaHei"/>
                <a:ea typeface="Microsoft YaHei"/>
              </a:rPr>
              <a:t>启动小型化方案，年底推出，结合综合产品优势，抢占信创小型化需求场景</a:t>
            </a:r>
          </a:p>
        </p:txBody>
      </p:sp>
      <p:sp>
        <p:nvSpPr>
          <p:cNvPr id="15" name="矩形 24"/>
          <p:cNvSpPr/>
          <p:nvPr/>
        </p:nvSpPr>
        <p:spPr>
          <a:xfrm>
            <a:off x="8010130" y="5091240"/>
            <a:ext cx="3054350" cy="838200"/>
          </a:xfrm>
          <a:prstGeom prst="rect">
            <a:avLst/>
          </a:prstGeom>
          <a:solidFill>
            <a:srgbClr val="FFF2CC"/>
          </a:solidFill>
          <a:ln>
            <a:solidFill>
              <a:srgbClr val="7B7B7B"/>
            </a:solidFill>
          </a:ln>
        </p:spPr>
        <p:txBody>
          <a:bodyPr wrap="square">
            <a:spAutoFit/>
          </a:bodyPr>
          <a:lstStyle/>
          <a:p>
            <a:pPr marL="194310" lvl="1" indent="0" algn="l">
              <a:lnSpc>
                <a:spcPct val="120000"/>
              </a:lnSpc>
            </a:pPr>
            <a:r>
              <a:rPr lang="zh-CN" sz="1000">
                <a:solidFill>
                  <a:srgbClr val="0432FF"/>
                </a:solidFill>
                <a:latin typeface="Microsoft YaHei"/>
                <a:ea typeface="Microsoft YaHei"/>
              </a:rPr>
              <a:t>内部融合：优先适配</a:t>
            </a:r>
            <a:r>
              <a:rPr lang="en-US" sz="1000">
                <a:solidFill>
                  <a:srgbClr val="0432FF"/>
                </a:solidFill>
                <a:latin typeface="Microsoft YaHei"/>
                <a:ea typeface="Microsoft YaHei"/>
              </a:rPr>
              <a:t>TencentOS,</a:t>
            </a:r>
            <a:r>
              <a:rPr lang="zh-CN" sz="1000">
                <a:solidFill>
                  <a:srgbClr val="0432FF"/>
                </a:solidFill>
                <a:latin typeface="Microsoft YaHei"/>
                <a:ea typeface="Microsoft YaHei"/>
              </a:rPr>
              <a:t>并深度调优，融合输出，</a:t>
            </a:r>
          </a:p>
          <a:p>
            <a:pPr marL="194310" lvl="1" indent="0" algn="l">
              <a:lnSpc>
                <a:spcPct val="120000"/>
              </a:lnSpc>
            </a:pPr>
            <a:r>
              <a:rPr lang="zh-CN" sz="1000">
                <a:solidFill>
                  <a:srgbClr val="0432FF"/>
                </a:solidFill>
                <a:latin typeface="Microsoft YaHei"/>
                <a:ea typeface="Microsoft YaHei"/>
              </a:rPr>
              <a:t>其他</a:t>
            </a:r>
            <a:r>
              <a:rPr lang="en-US" sz="1000">
                <a:solidFill>
                  <a:srgbClr val="0432FF"/>
                </a:solidFill>
                <a:latin typeface="Microsoft YaHei"/>
                <a:ea typeface="Microsoft YaHei"/>
              </a:rPr>
              <a:t>OS</a:t>
            </a:r>
            <a:r>
              <a:rPr lang="zh-CN" sz="1000">
                <a:solidFill>
                  <a:srgbClr val="0432FF"/>
                </a:solidFill>
                <a:latin typeface="Microsoft YaHei"/>
                <a:ea typeface="Microsoft YaHei"/>
              </a:rPr>
              <a:t>：中标麒麟</a:t>
            </a:r>
            <a:r>
              <a:rPr lang="zh-CN" sz="1000" b="0" i="0" strike="noStrike" spc="0">
                <a:solidFill>
                  <a:srgbClr val="0432FF"/>
                </a:solidFill>
                <a:latin typeface="Microsoft YaHei"/>
                <a:ea typeface="Microsoft YaHei"/>
              </a:rPr>
              <a:t>、</a:t>
            </a:r>
            <a:r>
              <a:rPr lang="zh-CN" sz="1000" b="1" i="0" strike="noStrike" spc="0">
                <a:solidFill>
                  <a:srgbClr val="0432FF"/>
                </a:solidFill>
                <a:latin typeface="Microsoft YaHei"/>
                <a:ea typeface="Microsoft YaHei"/>
              </a:rPr>
              <a:t>统信UOS、</a:t>
            </a:r>
            <a:r>
              <a:rPr lang="zh-CN" sz="1050">
                <a:solidFill>
                  <a:srgbClr val="0432FF"/>
                </a:solidFill>
                <a:latin typeface="Microsoft YaHei"/>
                <a:ea typeface="Microsoft YaHei"/>
              </a:rPr>
              <a:t>海光</a:t>
            </a:r>
            <a:r>
              <a:rPr lang="en-US" sz="1050">
                <a:solidFill>
                  <a:srgbClr val="0432FF"/>
                </a:solidFill>
                <a:latin typeface="Microsoft YaHei"/>
                <a:ea typeface="Microsoft YaHei"/>
              </a:rPr>
              <a:t>CPU,</a:t>
            </a:r>
            <a:r>
              <a:rPr lang="zh-CN" sz="1050">
                <a:solidFill>
                  <a:srgbClr val="0432FF"/>
                </a:solidFill>
                <a:latin typeface="Microsoft YaHei"/>
                <a:ea typeface="Microsoft YaHei"/>
              </a:rPr>
              <a:t>浪潮，华为，飞腾，中科</a:t>
            </a:r>
          </a:p>
        </p:txBody>
      </p:sp>
      <p:sp>
        <p:nvSpPr>
          <p:cNvPr id="16" name="矩形 24"/>
          <p:cNvSpPr/>
          <p:nvPr/>
        </p:nvSpPr>
        <p:spPr>
          <a:xfrm>
            <a:off x="8010130" y="3996359"/>
            <a:ext cx="3054350" cy="666750"/>
          </a:xfrm>
          <a:prstGeom prst="rect">
            <a:avLst/>
          </a:prstGeom>
          <a:solidFill>
            <a:srgbClr val="FFF2CC"/>
          </a:solidFill>
          <a:ln>
            <a:solidFill>
              <a:srgbClr val="7B7B7B"/>
            </a:solidFill>
          </a:ln>
        </p:spPr>
        <p:txBody>
          <a:bodyPr wrap="square">
            <a:spAutoFit/>
          </a:bodyPr>
          <a:lstStyle/>
          <a:p>
            <a:pPr marL="194310" lvl="1" indent="0" algn="l">
              <a:lnSpc>
                <a:spcPct val="120000"/>
              </a:lnSpc>
            </a:pPr>
            <a:r>
              <a:rPr lang="zh-CN" sz="1050">
                <a:solidFill>
                  <a:srgbClr val="0432FF"/>
                </a:solidFill>
                <a:latin typeface="Microsoft YaHei"/>
                <a:ea typeface="Microsoft YaHei"/>
              </a:rPr>
              <a:t>与</a:t>
            </a:r>
            <a:r>
              <a:rPr lang="en-US" sz="1050">
                <a:solidFill>
                  <a:srgbClr val="0432FF"/>
                </a:solidFill>
                <a:latin typeface="Microsoft YaHei"/>
                <a:ea typeface="Microsoft YaHei"/>
              </a:rPr>
              <a:t>P0</a:t>
            </a:r>
            <a:r>
              <a:rPr lang="zh-CN" sz="1050">
                <a:solidFill>
                  <a:srgbClr val="0432FF"/>
                </a:solidFill>
                <a:latin typeface="Microsoft YaHei"/>
                <a:ea typeface="Microsoft YaHei"/>
              </a:rPr>
              <a:t>核心</a:t>
            </a:r>
            <a:r>
              <a:rPr lang="en-US" sz="1050">
                <a:solidFill>
                  <a:srgbClr val="0432FF"/>
                </a:solidFill>
                <a:latin typeface="Microsoft YaHei"/>
                <a:ea typeface="Microsoft YaHei"/>
              </a:rPr>
              <a:t>ISV</a:t>
            </a:r>
            <a:r>
              <a:rPr lang="zh-CN" sz="1050">
                <a:solidFill>
                  <a:srgbClr val="0432FF"/>
                </a:solidFill>
                <a:latin typeface="Microsoft YaHei"/>
                <a:ea typeface="Microsoft YaHei"/>
              </a:rPr>
              <a:t>战略合作：中国电子</a:t>
            </a:r>
            <a:r>
              <a:rPr lang="en-US" sz="1050">
                <a:solidFill>
                  <a:srgbClr val="0432FF"/>
                </a:solidFill>
                <a:latin typeface="Microsoft YaHei"/>
                <a:ea typeface="Microsoft YaHei"/>
              </a:rPr>
              <a:t>-</a:t>
            </a:r>
            <a:r>
              <a:rPr lang="zh-CN" sz="1050">
                <a:solidFill>
                  <a:srgbClr val="0432FF"/>
                </a:solidFill>
                <a:latin typeface="Microsoft YaHei"/>
                <a:ea typeface="Microsoft YaHei"/>
              </a:rPr>
              <a:t>中软和太极（国字头信创总集）无分布式数据库，以</a:t>
            </a:r>
            <a:r>
              <a:rPr lang="en-US" sz="1050">
                <a:solidFill>
                  <a:srgbClr val="0432FF"/>
                </a:solidFill>
                <a:latin typeface="Microsoft YaHei"/>
                <a:ea typeface="Microsoft YaHei"/>
              </a:rPr>
              <a:t>OEM</a:t>
            </a:r>
            <a:r>
              <a:rPr lang="zh-CN" sz="1050">
                <a:solidFill>
                  <a:srgbClr val="0432FF"/>
                </a:solidFill>
                <a:latin typeface="Microsoft YaHei"/>
                <a:ea typeface="Microsoft YaHei"/>
              </a:rPr>
              <a:t>模式进入。</a:t>
            </a:r>
          </a:p>
        </p:txBody>
      </p:sp>
      <p:sp>
        <p:nvSpPr>
          <p:cNvPr id="17" name="文本框 16"/>
          <p:cNvSpPr txBox="1"/>
          <p:nvPr/>
        </p:nvSpPr>
        <p:spPr>
          <a:xfrm>
            <a:off x="8010130" y="2637484"/>
            <a:ext cx="1610536" cy="276863"/>
          </a:xfrm>
        </p:spPr>
        <p:txBody>
          <a:bodyPr/>
          <a:lstStyle/>
          <a:p>
            <a:pPr algn="l"/>
            <a:r>
              <a:rPr lang="zh-CN" sz="1000" b="1">
                <a:solidFill>
                  <a:srgbClr val="000000"/>
                </a:solidFill>
                <a:latin typeface="Microsoft YaHei"/>
                <a:ea typeface="Microsoft YaHei"/>
              </a:rPr>
              <a:t>TDSQL 小型化-信创版</a:t>
            </a:r>
          </a:p>
          <a:p>
            <a:pPr algn="l"/>
            <a:endParaRPr lang="zh-CN" sz="1200" b="1">
              <a:solidFill>
                <a:srgbClr val="0188FB"/>
              </a:solidFill>
              <a:latin typeface="Microsoft YaHei"/>
              <a:ea typeface="Microsoft YaHei"/>
            </a:endParaRPr>
          </a:p>
        </p:txBody>
      </p:sp>
      <p:sp>
        <p:nvSpPr>
          <p:cNvPr id="18" name="文本框 17"/>
          <p:cNvSpPr txBox="1"/>
          <p:nvPr/>
        </p:nvSpPr>
        <p:spPr>
          <a:xfrm>
            <a:off x="8010130" y="4814377"/>
            <a:ext cx="1140339" cy="276863"/>
          </a:xfrm>
        </p:spPr>
        <p:txBody>
          <a:bodyPr/>
          <a:lstStyle/>
          <a:p>
            <a:pPr algn="l"/>
            <a:r>
              <a:rPr lang="zh-CN" sz="1000" b="1">
                <a:solidFill>
                  <a:srgbClr val="000000"/>
                </a:solidFill>
                <a:latin typeface="Microsoft YaHei"/>
                <a:ea typeface="Microsoft YaHei"/>
              </a:rPr>
              <a:t>信创适配</a:t>
            </a:r>
          </a:p>
        </p:txBody>
      </p:sp>
      <p:sp>
        <p:nvSpPr>
          <p:cNvPr id="19" name="文本框 18"/>
          <p:cNvSpPr txBox="1"/>
          <p:nvPr/>
        </p:nvSpPr>
        <p:spPr>
          <a:xfrm>
            <a:off x="8010130" y="3719496"/>
            <a:ext cx="1524032" cy="276863"/>
          </a:xfrm>
        </p:spPr>
        <p:txBody>
          <a:bodyPr/>
          <a:lstStyle/>
          <a:p>
            <a:pPr algn="l"/>
            <a:r>
              <a:rPr lang="zh-CN" sz="1000" b="1">
                <a:solidFill>
                  <a:srgbClr val="000000"/>
                </a:solidFill>
                <a:latin typeface="Microsoft YaHei"/>
                <a:ea typeface="Microsoft YaHei"/>
              </a:rPr>
              <a:t>信创ISV合作</a:t>
            </a:r>
          </a:p>
          <a:p>
            <a:pPr algn="l"/>
            <a:endParaRPr lang="zh-CN" sz="1200" b="1">
              <a:solidFill>
                <a:srgbClr val="0188FB"/>
              </a:solidFill>
              <a:latin typeface="Microsoft YaHei"/>
              <a:ea typeface="Microsoft YaHe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占位符 25">
            <a:extLst>
              <a:ext uri="{FF2B5EF4-FFF2-40B4-BE49-F238E27FC236}">
                <a16:creationId xmlns:a16="http://schemas.microsoft.com/office/drawing/2014/main" id="{5E3690B2-C1DC-F6EB-055A-3993F72063A8}"/>
              </a:ext>
            </a:extLst>
          </p:cNvPr>
          <p:cNvSpPr>
            <a:spLocks noGrp="1"/>
          </p:cNvSpPr>
          <p:nvPr>
            <p:ph type="body" idx="11"/>
          </p:nvPr>
        </p:nvSpPr>
        <p:spPr>
          <a:xfrm>
            <a:off x="514981" y="304116"/>
            <a:ext cx="11108983" cy="632783"/>
          </a:xfrm>
        </p:spPr>
        <p:txBody>
          <a:bodyPr>
            <a:noAutofit/>
          </a:bodyPr>
          <a:lstStyle/>
          <a:p>
            <a:pPr lvl="0" defTabSz="901700">
              <a:lnSpc>
                <a:spcPct val="100000"/>
              </a:lnSpc>
              <a:buSzTx/>
              <a:defRPr/>
            </a:pPr>
            <a:r>
              <a:rPr lang="zh-CN" altLang="en-US" sz="2000" dirty="0">
                <a:latin typeface="Microsoft YaHei" panose="020B0503020204020204" pitchFamily="34" charset="-122"/>
                <a:ea typeface="Microsoft YaHei" panose="020B0503020204020204" pitchFamily="34" charset="-122"/>
              </a:rPr>
              <a:t>全真互联技术：音视频技术测评全球领先，近一年专利成果</a:t>
            </a:r>
            <a:r>
              <a:rPr lang="en-US" altLang="zh-CN" sz="2000" dirty="0">
                <a:latin typeface="Microsoft YaHei" panose="020B0503020204020204" pitchFamily="34" charset="-122"/>
                <a:ea typeface="Microsoft YaHei" panose="020B0503020204020204" pitchFamily="34" charset="-122"/>
              </a:rPr>
              <a:t>101</a:t>
            </a:r>
            <a:r>
              <a:rPr lang="zh-CN" altLang="en-US" sz="2000" dirty="0">
                <a:latin typeface="Microsoft YaHei" panose="020B0503020204020204" pitchFamily="34" charset="-122"/>
                <a:ea typeface="Microsoft YaHei" panose="020B0503020204020204" pitchFamily="34" charset="-122"/>
              </a:rPr>
              <a:t>件</a:t>
            </a:r>
            <a:endParaRPr lang="en-US" altLang="zh-CN" sz="2000" dirty="0">
              <a:latin typeface="Microsoft YaHei" panose="020B0503020204020204" pitchFamily="34" charset="-122"/>
              <a:ea typeface="Microsoft YaHei" panose="020B0503020204020204" pitchFamily="34" charset="-122"/>
            </a:endParaRPr>
          </a:p>
          <a:p>
            <a:pPr lvl="0" defTabSz="901700">
              <a:lnSpc>
                <a:spcPct val="100000"/>
              </a:lnSpc>
              <a:buSzTx/>
              <a:defRPr/>
            </a:pPr>
            <a:r>
              <a:rPr lang="zh-CN" altLang="en-US" sz="2000" dirty="0">
                <a:latin typeface="Microsoft YaHei" panose="020B0503020204020204" pitchFamily="34" charset="-122"/>
                <a:ea typeface="Microsoft YaHei" panose="020B0503020204020204" pitchFamily="34" charset="-122"/>
              </a:rPr>
              <a:t>通过技术优势打造差异化竞争力，增加云直播等客户粘性及毛利</a:t>
            </a:r>
          </a:p>
        </p:txBody>
      </p:sp>
      <p:sp>
        <p:nvSpPr>
          <p:cNvPr id="2" name="矩形 1">
            <a:extLst>
              <a:ext uri="{FF2B5EF4-FFF2-40B4-BE49-F238E27FC236}">
                <a16:creationId xmlns:a16="http://schemas.microsoft.com/office/drawing/2014/main" id="{DF62E6E0-254A-30A6-9217-04480EDAAAA4}"/>
              </a:ext>
            </a:extLst>
          </p:cNvPr>
          <p:cNvSpPr/>
          <p:nvPr/>
        </p:nvSpPr>
        <p:spPr>
          <a:xfrm>
            <a:off x="8290640" y="1165047"/>
            <a:ext cx="3637626" cy="5551593"/>
          </a:xfrm>
          <a:prstGeom prst="rect">
            <a:avLst/>
          </a:prstGeom>
          <a:noFill/>
          <a:ln w="12700">
            <a:solidFill>
              <a:srgbClr val="000000"/>
            </a:solidFill>
            <a:prstDash val="solid"/>
          </a:ln>
        </p:spPr>
        <p:txBody>
          <a:bodyPr anchor="ctr"/>
          <a:lstStyle/>
          <a:p>
            <a:pPr marL="194310" indent="-194310" algn="l" defTabSz="101600">
              <a:lnSpc>
                <a:spcPct val="130000"/>
              </a:lnSpc>
              <a:buFont typeface="Wingdings" charset="0"/>
              <a:buChar char="l"/>
            </a:pPr>
            <a:endParaRPr>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A7034B99-07B6-AE2A-BDAB-5AD139F2DFAA}"/>
              </a:ext>
            </a:extLst>
          </p:cNvPr>
          <p:cNvSpPr txBox="1"/>
          <p:nvPr/>
        </p:nvSpPr>
        <p:spPr>
          <a:xfrm>
            <a:off x="4682255" y="1252854"/>
            <a:ext cx="2686050" cy="338554"/>
          </a:xfrm>
          <a:prstGeom prst="rect">
            <a:avLst/>
          </a:prstGeom>
          <a:ln w="12700">
            <a:prstDash val="solid"/>
          </a:ln>
        </p:spPr>
        <p:txBody>
          <a:bodyPr>
            <a:spAutoFit/>
          </a:bodyPr>
          <a:lstStyle/>
          <a:p>
            <a:pPr marL="0" indent="0" algn="ctr" defTabSz="101600">
              <a:lnSpc>
                <a:spcPct val="100000"/>
              </a:lnSpc>
              <a:buNone/>
            </a:pPr>
            <a:r>
              <a:rPr lang="zh-CN" sz="1600" b="1" i="0" strike="noStrike" spc="0">
                <a:ln/>
                <a:solidFill>
                  <a:srgbClr val="000000"/>
                </a:solidFill>
                <a:latin typeface="Microsoft YaHei" panose="020B0503020204020204" pitchFamily="34" charset="-122"/>
                <a:ea typeface="Microsoft YaHei" panose="020B0503020204020204" pitchFamily="34" charset="-122"/>
              </a:rPr>
              <a:t>媒体处理MPS</a:t>
            </a:r>
          </a:p>
        </p:txBody>
      </p:sp>
      <p:sp>
        <p:nvSpPr>
          <p:cNvPr id="11" name="文本框 10">
            <a:extLst>
              <a:ext uri="{FF2B5EF4-FFF2-40B4-BE49-F238E27FC236}">
                <a16:creationId xmlns:a16="http://schemas.microsoft.com/office/drawing/2014/main" id="{13A5B4F8-44C3-2989-7819-44C4927A1BD4}"/>
              </a:ext>
            </a:extLst>
          </p:cNvPr>
          <p:cNvSpPr txBox="1"/>
          <p:nvPr/>
        </p:nvSpPr>
        <p:spPr>
          <a:xfrm>
            <a:off x="4730524" y="2143897"/>
            <a:ext cx="2974072" cy="575146"/>
          </a:xfrm>
        </p:spPr>
        <p:txBody>
          <a:bodyPr/>
          <a:lstStyle/>
          <a:p>
            <a:pPr algn="l"/>
            <a:r>
              <a:rPr lang="zh-CN" b="1">
                <a:solidFill>
                  <a:srgbClr val="000000"/>
                </a:solidFill>
                <a:latin typeface="Microsoft YaHei" panose="020B0503020204020204" pitchFamily="34" charset="-122"/>
                <a:ea typeface="Microsoft YaHei" panose="020B0503020204020204" pitchFamily="34" charset="-122"/>
              </a:rPr>
              <a:t>国际编码评测参评</a:t>
            </a:r>
            <a:r>
              <a:rPr lang="zh-CN" b="1">
                <a:solidFill>
                  <a:srgbClr val="2049FF"/>
                </a:solidFill>
                <a:latin typeface="Microsoft YaHei" panose="020B0503020204020204" pitchFamily="34" charset="-122"/>
                <a:ea typeface="Microsoft YaHei" panose="020B0503020204020204" pitchFamily="34" charset="-122"/>
              </a:rPr>
              <a:t>全项最优</a:t>
            </a:r>
          </a:p>
          <a:p>
            <a:pPr algn="l"/>
            <a:r>
              <a:rPr lang="en-US" sz="1000" b="1">
                <a:solidFill>
                  <a:srgbClr val="000000"/>
                </a:solidFill>
                <a:latin typeface="Microsoft YaHei" panose="020B0503020204020204" pitchFamily="34" charset="-122"/>
                <a:ea typeface="Microsoft YaHei" panose="020B0503020204020204" pitchFamily="34" charset="-122"/>
              </a:rPr>
              <a:t>SLC 2022 H.264 Per-title</a:t>
            </a:r>
            <a:r>
              <a:rPr lang="zh-CN" sz="1000" b="1">
                <a:solidFill>
                  <a:srgbClr val="000000"/>
                </a:solidFill>
                <a:latin typeface="Microsoft YaHei" panose="020B0503020204020204" pitchFamily="34" charset="-122"/>
                <a:ea typeface="Microsoft YaHei" panose="020B0503020204020204" pitchFamily="34" charset="-122"/>
              </a:rPr>
              <a:t>编码评测</a:t>
            </a:r>
          </a:p>
        </p:txBody>
      </p:sp>
      <p:sp>
        <p:nvSpPr>
          <p:cNvPr id="12" name="文本框 11">
            <a:extLst>
              <a:ext uri="{FF2B5EF4-FFF2-40B4-BE49-F238E27FC236}">
                <a16:creationId xmlns:a16="http://schemas.microsoft.com/office/drawing/2014/main" id="{C5DDE92E-B84F-2223-53C5-3C5487C4C98E}"/>
              </a:ext>
            </a:extLst>
          </p:cNvPr>
          <p:cNvSpPr txBox="1"/>
          <p:nvPr/>
        </p:nvSpPr>
        <p:spPr>
          <a:xfrm>
            <a:off x="4730524" y="4182893"/>
            <a:ext cx="2818416" cy="575146"/>
          </a:xfrm>
        </p:spPr>
        <p:txBody>
          <a:bodyPr/>
          <a:lstStyle/>
          <a:p>
            <a:pPr marL="0" indent="0" algn="l">
              <a:buNone/>
            </a:pPr>
            <a:r>
              <a:rPr lang="zh-CN" b="1">
                <a:solidFill>
                  <a:srgbClr val="333333"/>
                </a:solidFill>
                <a:latin typeface="Microsoft YaHei" panose="020B0503020204020204" pitchFamily="34" charset="-122"/>
                <a:ea typeface="Microsoft YaHei" panose="020B0503020204020204" pitchFamily="34" charset="-122"/>
              </a:rPr>
              <a:t>国际云端转码大赛</a:t>
            </a:r>
            <a:r>
              <a:rPr lang="zh-CN" b="1">
                <a:solidFill>
                  <a:srgbClr val="2049FF"/>
                </a:solidFill>
                <a:latin typeface="Microsoft YaHei" panose="020B0503020204020204" pitchFamily="34" charset="-122"/>
                <a:ea typeface="Microsoft YaHei" panose="020B0503020204020204" pitchFamily="34" charset="-122"/>
              </a:rPr>
              <a:t>多项第一</a:t>
            </a:r>
          </a:p>
          <a:p>
            <a:pPr algn="l"/>
            <a:r>
              <a:rPr lang="zh-CN" sz="1000" b="1">
                <a:solidFill>
                  <a:srgbClr val="000000"/>
                </a:solidFill>
                <a:latin typeface="Microsoft YaHei" panose="020B0503020204020204" pitchFamily="34" charset="-122"/>
                <a:ea typeface="Microsoft YaHei" panose="020B0503020204020204" pitchFamily="34" charset="-122"/>
              </a:rPr>
              <a:t>2022 MSU 视频编码器大赛，在质量、成本的综合平衡上体现出巨大的优势。</a:t>
            </a:r>
          </a:p>
        </p:txBody>
      </p:sp>
      <p:pic>
        <p:nvPicPr>
          <p:cNvPr id="13" name="图片 12">
            <a:extLst>
              <a:ext uri="{FF2B5EF4-FFF2-40B4-BE49-F238E27FC236}">
                <a16:creationId xmlns:a16="http://schemas.microsoft.com/office/drawing/2014/main" id="{3FF7598C-B4D7-CA62-54EF-35D8B643CC02}"/>
              </a:ext>
            </a:extLst>
          </p:cNvPr>
          <p:cNvPicPr>
            <a:picLocks noChangeAspect="1"/>
          </p:cNvPicPr>
          <p:nvPr/>
        </p:nvPicPr>
        <p:blipFill>
          <a:blip r:embed="rId3"/>
          <a:stretch/>
        </p:blipFill>
        <p:spPr>
          <a:xfrm>
            <a:off x="4561688" y="2719043"/>
            <a:ext cx="3124200" cy="1244600"/>
          </a:xfrm>
          <a:prstGeom prst="rect">
            <a:avLst/>
          </a:prstGeom>
        </p:spPr>
      </p:pic>
      <p:pic>
        <p:nvPicPr>
          <p:cNvPr id="14" name="图片 13">
            <a:extLst>
              <a:ext uri="{FF2B5EF4-FFF2-40B4-BE49-F238E27FC236}">
                <a16:creationId xmlns:a16="http://schemas.microsoft.com/office/drawing/2014/main" id="{77B965F1-EB1E-B0B8-F196-26EE0C571D10}"/>
              </a:ext>
            </a:extLst>
          </p:cNvPr>
          <p:cNvPicPr>
            <a:picLocks noChangeAspect="1"/>
          </p:cNvPicPr>
          <p:nvPr/>
        </p:nvPicPr>
        <p:blipFill>
          <a:blip r:embed="rId4"/>
          <a:stretch/>
        </p:blipFill>
        <p:spPr>
          <a:xfrm>
            <a:off x="4633278" y="4890971"/>
            <a:ext cx="2991859" cy="1773944"/>
          </a:xfrm>
          <a:prstGeom prst="rect">
            <a:avLst/>
          </a:prstGeom>
        </p:spPr>
      </p:pic>
      <p:pic>
        <p:nvPicPr>
          <p:cNvPr id="15" name="图片 14">
            <a:extLst>
              <a:ext uri="{FF2B5EF4-FFF2-40B4-BE49-F238E27FC236}">
                <a16:creationId xmlns:a16="http://schemas.microsoft.com/office/drawing/2014/main" id="{7075C96C-A6F3-E293-EFE9-A846DC3BEE76}"/>
              </a:ext>
            </a:extLst>
          </p:cNvPr>
          <p:cNvPicPr>
            <a:picLocks noChangeAspect="1"/>
          </p:cNvPicPr>
          <p:nvPr/>
        </p:nvPicPr>
        <p:blipFill>
          <a:blip r:embed="rId5"/>
          <a:stretch/>
        </p:blipFill>
        <p:spPr>
          <a:xfrm>
            <a:off x="4559398" y="1615939"/>
            <a:ext cx="3221661" cy="453334"/>
          </a:xfrm>
          <a:prstGeom prst="rect">
            <a:avLst/>
          </a:prstGeom>
        </p:spPr>
      </p:pic>
      <p:sp>
        <p:nvSpPr>
          <p:cNvPr id="16" name="文本框 15">
            <a:extLst>
              <a:ext uri="{FF2B5EF4-FFF2-40B4-BE49-F238E27FC236}">
                <a16:creationId xmlns:a16="http://schemas.microsoft.com/office/drawing/2014/main" id="{EF1FC2F9-1FA7-11EA-D6F1-4E6D798F84B7}"/>
              </a:ext>
            </a:extLst>
          </p:cNvPr>
          <p:cNvSpPr txBox="1"/>
          <p:nvPr/>
        </p:nvSpPr>
        <p:spPr>
          <a:xfrm>
            <a:off x="526793" y="1322183"/>
            <a:ext cx="2686049" cy="338554"/>
          </a:xfrm>
          <a:prstGeom prst="rect">
            <a:avLst/>
          </a:prstGeom>
          <a:ln w="12700">
            <a:prstDash val="solid"/>
          </a:ln>
        </p:spPr>
        <p:txBody>
          <a:bodyPr>
            <a:spAutoFit/>
          </a:bodyPr>
          <a:lstStyle/>
          <a:p>
            <a:pPr marL="0" indent="0" algn="ctr" defTabSz="101600">
              <a:lnSpc>
                <a:spcPct val="100000"/>
              </a:lnSpc>
              <a:buNone/>
            </a:pPr>
            <a:r>
              <a:rPr lang="zh-CN" sz="1600" b="1" i="0" strike="noStrike" spc="0">
                <a:ln/>
                <a:solidFill>
                  <a:srgbClr val="000000"/>
                </a:solidFill>
                <a:latin typeface="Microsoft YaHei" panose="020B0503020204020204" pitchFamily="34" charset="-122"/>
                <a:ea typeface="Microsoft YaHei" panose="020B0503020204020204" pitchFamily="34" charset="-122"/>
              </a:rPr>
              <a:t>实时音视频TRTC</a:t>
            </a:r>
          </a:p>
        </p:txBody>
      </p:sp>
      <p:sp>
        <p:nvSpPr>
          <p:cNvPr id="17" name="文本框 16">
            <a:extLst>
              <a:ext uri="{FF2B5EF4-FFF2-40B4-BE49-F238E27FC236}">
                <a16:creationId xmlns:a16="http://schemas.microsoft.com/office/drawing/2014/main" id="{DDDF4192-8683-444C-C6A3-3CA2BC202542}"/>
              </a:ext>
            </a:extLst>
          </p:cNvPr>
          <p:cNvSpPr txBox="1"/>
          <p:nvPr/>
        </p:nvSpPr>
        <p:spPr>
          <a:xfrm>
            <a:off x="649448" y="2259283"/>
            <a:ext cx="2909978" cy="2746001"/>
          </a:xfrm>
        </p:spPr>
        <p:txBody>
          <a:bodyPr/>
          <a:lstStyle/>
          <a:p>
            <a:pPr algn="l">
              <a:lnSpc>
                <a:spcPct val="130000"/>
              </a:lnSpc>
            </a:pPr>
            <a:r>
              <a:rPr lang="zh-CN" sz="1600">
                <a:solidFill>
                  <a:srgbClr val="000000"/>
                </a:solidFill>
                <a:latin typeface="Microsoft YaHei" panose="020B0503020204020204" pitchFamily="34" charset="-122"/>
                <a:ea typeface="Microsoft YaHei" panose="020B0503020204020204" pitchFamily="34" charset="-122"/>
              </a:rPr>
              <a:t>2021中国国家专利金奖</a:t>
            </a:r>
          </a:p>
          <a:p>
            <a:pPr marL="233172" indent="-233172" algn="l">
              <a:lnSpc>
                <a:spcPct val="130000"/>
              </a:lnSpc>
              <a:buFont typeface="Wingdings" charset="0"/>
              <a:buChar char="l"/>
            </a:pPr>
            <a:r>
              <a:rPr lang="zh-CN" sz="1200" b="1" i="0" strike="noStrike" spc="0">
                <a:ln/>
                <a:solidFill>
                  <a:srgbClr val="000000"/>
                </a:solidFill>
                <a:latin typeface="Microsoft YaHei" panose="020B0503020204020204" pitchFamily="34" charset="-122"/>
                <a:ea typeface="Microsoft YaHei" panose="020B0503020204020204" pitchFamily="34" charset="-122"/>
              </a:rPr>
              <a:t>支持持百万方超大规模视频会议的全新设计方案，可支持</a:t>
            </a:r>
            <a:r>
              <a:rPr lang="zh-CN" sz="1200" b="1" i="0" strike="noStrike" spc="0">
                <a:ln/>
                <a:solidFill>
                  <a:srgbClr val="2049FF"/>
                </a:solidFill>
                <a:latin typeface="Microsoft YaHei" panose="020B0503020204020204" pitchFamily="34" charset="-122"/>
                <a:ea typeface="Microsoft YaHei" panose="020B0503020204020204" pitchFamily="34" charset="-122"/>
              </a:rPr>
              <a:t>单会议100万与会者同时参会</a:t>
            </a:r>
          </a:p>
        </p:txBody>
      </p:sp>
      <p:sp>
        <p:nvSpPr>
          <p:cNvPr id="18" name="文本框 17">
            <a:extLst>
              <a:ext uri="{FF2B5EF4-FFF2-40B4-BE49-F238E27FC236}">
                <a16:creationId xmlns:a16="http://schemas.microsoft.com/office/drawing/2014/main" id="{8CBCF615-B30D-CEB1-3225-FD0DBEC12835}"/>
              </a:ext>
            </a:extLst>
          </p:cNvPr>
          <p:cNvSpPr txBox="1"/>
          <p:nvPr/>
        </p:nvSpPr>
        <p:spPr>
          <a:xfrm>
            <a:off x="649448" y="3875645"/>
            <a:ext cx="2909978" cy="1015326"/>
          </a:xfrm>
        </p:spPr>
        <p:txBody>
          <a:bodyPr/>
          <a:lstStyle/>
          <a:p>
            <a:pPr algn="l"/>
            <a:r>
              <a:rPr lang="zh-CN" sz="1600">
                <a:solidFill>
                  <a:srgbClr val="000000"/>
                </a:solidFill>
                <a:latin typeface="Microsoft YaHei" panose="020B0503020204020204" pitchFamily="34" charset="-122"/>
                <a:ea typeface="Microsoft YaHei" panose="020B0503020204020204" pitchFamily="34" charset="-122"/>
              </a:rPr>
              <a:t>40%↓ 弱网场景卡顿率</a:t>
            </a:r>
          </a:p>
          <a:p>
            <a:pPr marL="233172" indent="-233172" algn="l" defTabSz="203200">
              <a:lnSpc>
                <a:spcPct val="130000"/>
              </a:lnSpc>
              <a:buFont typeface="Wingdings" charset="0"/>
              <a:buChar char="l"/>
            </a:pPr>
            <a:r>
              <a:rPr lang="zh-CN" sz="1200" b="1" i="0" strike="noStrike" spc="0">
                <a:ln/>
                <a:solidFill>
                  <a:srgbClr val="000000"/>
                </a:solidFill>
                <a:latin typeface="Microsoft YaHei" panose="020B0503020204020204" pitchFamily="34" charset="-122"/>
                <a:ea typeface="Microsoft YaHei" panose="020B0503020204020204" pitchFamily="34" charset="-122"/>
              </a:rPr>
              <a:t>质量敏感型客户如火花思维，使用TRTC后客诉下降30%</a:t>
            </a:r>
          </a:p>
        </p:txBody>
      </p:sp>
      <p:pic>
        <p:nvPicPr>
          <p:cNvPr id="19" name="图片 18">
            <a:extLst>
              <a:ext uri="{FF2B5EF4-FFF2-40B4-BE49-F238E27FC236}">
                <a16:creationId xmlns:a16="http://schemas.microsoft.com/office/drawing/2014/main" id="{9B1443BC-BE10-9909-401B-492EC31A5DB9}"/>
              </a:ext>
            </a:extLst>
          </p:cNvPr>
          <p:cNvPicPr>
            <a:picLocks noChangeAspect="1"/>
          </p:cNvPicPr>
          <p:nvPr/>
        </p:nvPicPr>
        <p:blipFill>
          <a:blip r:embed="rId6"/>
          <a:stretch/>
        </p:blipFill>
        <p:spPr>
          <a:xfrm>
            <a:off x="526793" y="1737185"/>
            <a:ext cx="3554025" cy="439174"/>
          </a:xfrm>
          <a:prstGeom prst="rect">
            <a:avLst/>
          </a:prstGeom>
        </p:spPr>
      </p:pic>
      <p:sp>
        <p:nvSpPr>
          <p:cNvPr id="20" name="文本框 19">
            <a:extLst>
              <a:ext uri="{FF2B5EF4-FFF2-40B4-BE49-F238E27FC236}">
                <a16:creationId xmlns:a16="http://schemas.microsoft.com/office/drawing/2014/main" id="{4C1A49C9-E6A9-122D-CC30-E807E7EE8C3C}"/>
              </a:ext>
            </a:extLst>
          </p:cNvPr>
          <p:cNvSpPr txBox="1"/>
          <p:nvPr/>
        </p:nvSpPr>
        <p:spPr>
          <a:xfrm>
            <a:off x="8635673" y="1322182"/>
            <a:ext cx="2686050" cy="338554"/>
          </a:xfrm>
          <a:prstGeom prst="rect">
            <a:avLst/>
          </a:prstGeom>
          <a:ln w="12700">
            <a:prstDash val="solid"/>
          </a:ln>
        </p:spPr>
        <p:txBody>
          <a:bodyPr>
            <a:spAutoFit/>
          </a:bodyPr>
          <a:lstStyle/>
          <a:p>
            <a:pPr marL="0" indent="0" algn="ctr" defTabSz="101600">
              <a:lnSpc>
                <a:spcPct val="100000"/>
              </a:lnSpc>
              <a:buNone/>
            </a:pPr>
            <a:r>
              <a:rPr lang="zh-CN" sz="1600" b="1" i="0" strike="noStrike" spc="0">
                <a:ln/>
                <a:solidFill>
                  <a:srgbClr val="000000"/>
                </a:solidFill>
                <a:latin typeface="Microsoft YaHei" panose="020B0503020204020204" pitchFamily="34" charset="-122"/>
                <a:ea typeface="Microsoft YaHei" panose="020B0503020204020204" pitchFamily="34" charset="-122"/>
              </a:rPr>
              <a:t>快直播（超低延时直播）</a:t>
            </a:r>
          </a:p>
        </p:txBody>
      </p:sp>
      <p:sp>
        <p:nvSpPr>
          <p:cNvPr id="21" name="文本框 20">
            <a:extLst>
              <a:ext uri="{FF2B5EF4-FFF2-40B4-BE49-F238E27FC236}">
                <a16:creationId xmlns:a16="http://schemas.microsoft.com/office/drawing/2014/main" id="{6B1FEA66-D198-F624-0958-9A4234609F49}"/>
              </a:ext>
            </a:extLst>
          </p:cNvPr>
          <p:cNvSpPr txBox="1"/>
          <p:nvPr/>
        </p:nvSpPr>
        <p:spPr>
          <a:xfrm>
            <a:off x="8635673" y="2138601"/>
            <a:ext cx="3121320" cy="1168889"/>
          </a:xfrm>
        </p:spPr>
        <p:txBody>
          <a:bodyPr/>
          <a:lstStyle/>
          <a:p>
            <a:pPr algn="l">
              <a:lnSpc>
                <a:spcPct val="130000"/>
              </a:lnSpc>
            </a:pPr>
            <a:r>
              <a:rPr lang="zh-CN" sz="1600">
                <a:solidFill>
                  <a:srgbClr val="000000"/>
                </a:solidFill>
                <a:latin typeface="Microsoft YaHei" panose="020B0503020204020204" pitchFamily="34" charset="-122"/>
                <a:ea typeface="Microsoft YaHei" panose="020B0503020204020204" pitchFamily="34" charset="-122"/>
              </a:rPr>
              <a:t>技术首创 先发第一</a:t>
            </a:r>
          </a:p>
          <a:p>
            <a:pPr marL="194310" indent="-194310" algn="l" defTabSz="203200">
              <a:lnSpc>
                <a:spcPct val="130000"/>
              </a:lnSpc>
              <a:buFont typeface="Wingdings" charset="0"/>
              <a:buChar char="l"/>
            </a:pPr>
            <a:r>
              <a:rPr lang="zh-CN" sz="1200" b="1">
                <a:solidFill>
                  <a:srgbClr val="000000"/>
                </a:solidFill>
                <a:latin typeface="Microsoft YaHei" panose="020B0503020204020204" pitchFamily="34" charset="-122"/>
                <a:ea typeface="Microsoft YaHei" panose="020B0503020204020204" pitchFamily="34" charset="-122"/>
              </a:rPr>
              <a:t>把握超低延时趋势，</a:t>
            </a:r>
            <a:r>
              <a:rPr lang="zh-CN" sz="1200" b="1">
                <a:solidFill>
                  <a:srgbClr val="2049FF"/>
                </a:solidFill>
                <a:latin typeface="Microsoft YaHei" panose="020B0503020204020204" pitchFamily="34" charset="-122"/>
                <a:ea typeface="Microsoft YaHei" panose="020B0503020204020204" pitchFamily="34" charset="-122"/>
              </a:rPr>
              <a:t>业内</a:t>
            </a:r>
            <a:r>
              <a:rPr lang="zh-CN" sz="1200" b="1" i="0" strike="noStrike" spc="0">
                <a:ln/>
                <a:solidFill>
                  <a:srgbClr val="2049FF"/>
                </a:solidFill>
                <a:latin typeface="Microsoft YaHei" panose="020B0503020204020204" pitchFamily="34" charset="-122"/>
                <a:ea typeface="Microsoft YaHei" panose="020B0503020204020204" pitchFamily="34" charset="-122"/>
              </a:rPr>
              <a:t>首创</a:t>
            </a:r>
            <a:r>
              <a:rPr lang="zh-CN" sz="1200" b="1" i="0" strike="noStrike" spc="0">
                <a:ln/>
                <a:solidFill>
                  <a:srgbClr val="000000"/>
                </a:solidFill>
                <a:latin typeface="Microsoft YaHei" panose="020B0503020204020204" pitchFamily="34" charset="-122"/>
                <a:ea typeface="Microsoft YaHei" panose="020B0503020204020204" pitchFamily="34" charset="-122"/>
              </a:rPr>
              <a:t>将</a:t>
            </a:r>
            <a:r>
              <a:rPr lang="en-US" sz="1200" b="1" i="0" strike="noStrike" spc="0">
                <a:ln/>
                <a:solidFill>
                  <a:srgbClr val="000000"/>
                </a:solidFill>
                <a:latin typeface="Microsoft YaHei" panose="020B0503020204020204" pitchFamily="34" charset="-122"/>
                <a:ea typeface="Microsoft YaHei" panose="020B0503020204020204" pitchFamily="34" charset="-122"/>
              </a:rPr>
              <a:t>WebRTC</a:t>
            </a:r>
            <a:r>
              <a:rPr lang="zh-CN" sz="1200" b="1" i="0" strike="noStrike" spc="0">
                <a:ln/>
                <a:solidFill>
                  <a:srgbClr val="000000"/>
                </a:solidFill>
                <a:latin typeface="Microsoft YaHei" panose="020B0503020204020204" pitchFamily="34" charset="-122"/>
                <a:ea typeface="Microsoft YaHei" panose="020B0503020204020204" pitchFamily="34" charset="-122"/>
              </a:rPr>
              <a:t>引入直播领域，并</a:t>
            </a:r>
            <a:r>
              <a:rPr lang="zh-CN" sz="1200" b="1" i="0" strike="noStrike" spc="0">
                <a:ln/>
                <a:solidFill>
                  <a:srgbClr val="2049FF"/>
                </a:solidFill>
                <a:latin typeface="Microsoft YaHei" panose="020B0503020204020204" pitchFamily="34" charset="-122"/>
                <a:ea typeface="Microsoft YaHei" panose="020B0503020204020204" pitchFamily="34" charset="-122"/>
              </a:rPr>
              <a:t>首发产品</a:t>
            </a:r>
            <a:r>
              <a:rPr lang="zh-CN" sz="1200" b="1" i="0" strike="noStrike" spc="0">
                <a:ln/>
                <a:solidFill>
                  <a:srgbClr val="000000"/>
                </a:solidFill>
                <a:latin typeface="Microsoft YaHei" panose="020B0503020204020204" pitchFamily="34" charset="-122"/>
                <a:ea typeface="Microsoft YaHei" panose="020B0503020204020204" pitchFamily="34" charset="-122"/>
              </a:rPr>
              <a:t>商业化</a:t>
            </a:r>
          </a:p>
          <a:p>
            <a:pPr marL="194310" indent="-194310" algn="l" defTabSz="203200">
              <a:lnSpc>
                <a:spcPct val="130000"/>
              </a:lnSpc>
              <a:buFont typeface="Wingdings" charset="0"/>
              <a:buChar char="l"/>
            </a:pPr>
            <a:r>
              <a:rPr lang="zh-CN" sz="1200" b="1" i="0" strike="noStrike" spc="0">
                <a:ln/>
                <a:solidFill>
                  <a:srgbClr val="000000"/>
                </a:solidFill>
                <a:latin typeface="Microsoft YaHei" panose="020B0503020204020204" pitchFamily="34" charset="-122"/>
                <a:ea typeface="Microsoft YaHei" panose="020B0503020204020204" pitchFamily="34" charset="-122"/>
              </a:rPr>
              <a:t>主导设计国内通用的接入协议标准，腾讯云拥有</a:t>
            </a:r>
            <a:r>
              <a:rPr lang="en-US" sz="1200" b="1" i="0" strike="noStrike" spc="0">
                <a:ln/>
                <a:solidFill>
                  <a:srgbClr val="2049FF"/>
                </a:solidFill>
                <a:latin typeface="Microsoft YaHei" panose="020B0503020204020204" pitchFamily="34" charset="-122"/>
                <a:ea typeface="Microsoft YaHei" panose="020B0503020204020204" pitchFamily="34" charset="-122"/>
              </a:rPr>
              <a:t>2/3</a:t>
            </a:r>
            <a:r>
              <a:rPr lang="zh-CN" sz="1200" b="1" i="0" strike="noStrike" spc="0">
                <a:ln/>
                <a:solidFill>
                  <a:srgbClr val="2049FF"/>
                </a:solidFill>
                <a:latin typeface="Microsoft YaHei" panose="020B0503020204020204" pitchFamily="34" charset="-122"/>
                <a:ea typeface="Microsoft YaHei" panose="020B0503020204020204" pitchFamily="34" charset="-122"/>
              </a:rPr>
              <a:t>的技术专利</a:t>
            </a:r>
          </a:p>
          <a:p>
            <a:pPr marL="194310" indent="-194310" algn="l" defTabSz="203200">
              <a:lnSpc>
                <a:spcPct val="130000"/>
              </a:lnSpc>
              <a:buFont typeface="Wingdings" charset="0"/>
              <a:buChar char="l"/>
            </a:pPr>
            <a:endParaRPr lang="zh-CN" sz="1100" b="1" i="0" strike="noStrike" spc="0">
              <a:ln/>
              <a:solidFill>
                <a:srgbClr val="000000"/>
              </a:solidFill>
              <a:latin typeface="Microsoft YaHei" panose="020B0503020204020204" pitchFamily="34" charset="-122"/>
              <a:ea typeface="Microsoft YaHei" panose="020B0503020204020204" pitchFamily="34" charset="-122"/>
            </a:endParaRPr>
          </a:p>
        </p:txBody>
      </p:sp>
      <p:pic>
        <p:nvPicPr>
          <p:cNvPr id="22" name="图片 21">
            <a:extLst>
              <a:ext uri="{FF2B5EF4-FFF2-40B4-BE49-F238E27FC236}">
                <a16:creationId xmlns:a16="http://schemas.microsoft.com/office/drawing/2014/main" id="{89681044-8717-E60C-AFA8-7E4CDC6FD8A7}"/>
              </a:ext>
            </a:extLst>
          </p:cNvPr>
          <p:cNvPicPr>
            <a:picLocks noChangeAspect="1"/>
          </p:cNvPicPr>
          <p:nvPr/>
        </p:nvPicPr>
        <p:blipFill>
          <a:blip r:embed="rId7"/>
          <a:stretch/>
        </p:blipFill>
        <p:spPr>
          <a:xfrm>
            <a:off x="8426168" y="1685267"/>
            <a:ext cx="3686037" cy="453334"/>
          </a:xfrm>
          <a:prstGeom prst="rect">
            <a:avLst/>
          </a:prstGeom>
        </p:spPr>
      </p:pic>
      <p:sp>
        <p:nvSpPr>
          <p:cNvPr id="23" name="文本框 22">
            <a:extLst>
              <a:ext uri="{FF2B5EF4-FFF2-40B4-BE49-F238E27FC236}">
                <a16:creationId xmlns:a16="http://schemas.microsoft.com/office/drawing/2014/main" id="{F8BFFE16-F69B-67B3-57D4-2B49C776735C}"/>
              </a:ext>
            </a:extLst>
          </p:cNvPr>
          <p:cNvSpPr txBox="1"/>
          <p:nvPr/>
        </p:nvSpPr>
        <p:spPr>
          <a:xfrm>
            <a:off x="8635673" y="3706220"/>
            <a:ext cx="3181831" cy="1886559"/>
          </a:xfrm>
        </p:spPr>
        <p:txBody>
          <a:bodyPr/>
          <a:lstStyle/>
          <a:p>
            <a:pPr algn="l">
              <a:lnSpc>
                <a:spcPct val="130000"/>
              </a:lnSpc>
            </a:pPr>
            <a:r>
              <a:rPr lang="zh-CN" sz="1600">
                <a:solidFill>
                  <a:srgbClr val="000000"/>
                </a:solidFill>
                <a:latin typeface="Microsoft YaHei" panose="020B0503020204020204" pitchFamily="34" charset="-122"/>
                <a:ea typeface="Microsoft YaHei" panose="020B0503020204020204" pitchFamily="34" charset="-122"/>
              </a:rPr>
              <a:t>客户收益显著</a:t>
            </a:r>
          </a:p>
          <a:p>
            <a:pPr marL="194310" indent="-194310" algn="l" defTabSz="101600">
              <a:lnSpc>
                <a:spcPct val="130000"/>
              </a:lnSpc>
              <a:buFont typeface="Wingdings" charset="0"/>
              <a:buChar char="l"/>
            </a:pPr>
            <a:r>
              <a:rPr lang="zh-CN" sz="1200" b="1" i="0" strike="noStrike" spc="0">
                <a:ln/>
                <a:solidFill>
                  <a:srgbClr val="2049FF"/>
                </a:solidFill>
                <a:latin typeface="Microsoft YaHei" panose="020B0503020204020204" pitchFamily="34" charset="-122"/>
                <a:ea typeface="Microsoft YaHei" panose="020B0503020204020204" pitchFamily="34" charset="-122"/>
              </a:rPr>
              <a:t>Qos提升30%+</a:t>
            </a:r>
            <a:r>
              <a:rPr lang="zh-CN" sz="1200" b="1" i="0" strike="noStrike" spc="0">
                <a:ln/>
                <a:solidFill>
                  <a:srgbClr val="000000"/>
                </a:solidFill>
                <a:latin typeface="Microsoft YaHei" panose="020B0503020204020204" pitchFamily="34" charset="-122"/>
                <a:ea typeface="Microsoft YaHei" panose="020B0503020204020204" pitchFamily="34" charset="-122"/>
              </a:rPr>
              <a:t>，指标全面超越传统直播</a:t>
            </a:r>
          </a:p>
          <a:p>
            <a:pPr marL="194310" indent="-194310" algn="l" defTabSz="101600">
              <a:lnSpc>
                <a:spcPct val="130000"/>
              </a:lnSpc>
              <a:buFont typeface="Wingdings" charset="0"/>
              <a:buChar char="l"/>
            </a:pPr>
            <a:r>
              <a:rPr lang="zh-CN" sz="1200" b="1" i="0" strike="noStrike" spc="0">
                <a:ln/>
                <a:solidFill>
                  <a:srgbClr val="000000"/>
                </a:solidFill>
                <a:latin typeface="Microsoft YaHei" panose="020B0503020204020204" pitchFamily="34" charset="-122"/>
                <a:ea typeface="Microsoft YaHei" panose="020B0503020204020204" pitchFamily="34" charset="-122"/>
              </a:rPr>
              <a:t>相同延时下</a:t>
            </a:r>
            <a:r>
              <a:rPr lang="zh-CN" sz="1200" b="1" i="0" strike="noStrike" spc="0">
                <a:ln/>
                <a:solidFill>
                  <a:srgbClr val="2049FF"/>
                </a:solidFill>
                <a:latin typeface="Microsoft YaHei" panose="020B0503020204020204" pitchFamily="34" charset="-122"/>
                <a:ea typeface="Microsoft YaHei" panose="020B0503020204020204" pitchFamily="34" charset="-122"/>
              </a:rPr>
              <a:t>成本比竞品（声网</a:t>
            </a:r>
            <a:r>
              <a:rPr lang="en-US" sz="1200" b="1" i="0" strike="noStrike" spc="0">
                <a:ln/>
                <a:solidFill>
                  <a:srgbClr val="2049FF"/>
                </a:solidFill>
                <a:latin typeface="Microsoft YaHei" panose="020B0503020204020204" pitchFamily="34" charset="-122"/>
                <a:ea typeface="Microsoft YaHei" panose="020B0503020204020204" pitchFamily="34" charset="-122"/>
              </a:rPr>
              <a:t>-</a:t>
            </a:r>
            <a:r>
              <a:rPr lang="zh-CN" sz="1200" b="1" i="0" strike="noStrike" spc="0">
                <a:ln/>
                <a:solidFill>
                  <a:srgbClr val="2049FF"/>
                </a:solidFill>
                <a:latin typeface="Microsoft YaHei" panose="020B0503020204020204" pitchFamily="34" charset="-122"/>
                <a:ea typeface="Microsoft YaHei" panose="020B0503020204020204" pitchFamily="34" charset="-122"/>
              </a:rPr>
              <a:t>极速直播）降低</a:t>
            </a:r>
            <a:r>
              <a:rPr lang="en-US" sz="1200" b="1" i="0" strike="noStrike" spc="0">
                <a:ln/>
                <a:solidFill>
                  <a:srgbClr val="2049FF"/>
                </a:solidFill>
                <a:latin typeface="Microsoft YaHei" panose="020B0503020204020204" pitchFamily="34" charset="-122"/>
                <a:ea typeface="Microsoft YaHei" panose="020B0503020204020204" pitchFamily="34" charset="-122"/>
              </a:rPr>
              <a:t>40%+</a:t>
            </a:r>
          </a:p>
          <a:p>
            <a:pPr marL="194310" indent="-194310" algn="l" defTabSz="101600">
              <a:lnSpc>
                <a:spcPct val="130000"/>
              </a:lnSpc>
              <a:buFont typeface="Wingdings" charset="0"/>
              <a:buChar char="l"/>
            </a:pPr>
            <a:r>
              <a:rPr lang="en-US" sz="1200" b="1" i="0" strike="noStrike" spc="0">
                <a:ln/>
                <a:solidFill>
                  <a:srgbClr val="000000"/>
                </a:solidFill>
                <a:latin typeface="Microsoft YaHei" panose="020B0503020204020204" pitchFamily="34" charset="-122"/>
                <a:ea typeface="Microsoft YaHei" panose="020B0503020204020204" pitchFamily="34" charset="-122"/>
              </a:rPr>
              <a:t>AB</a:t>
            </a:r>
            <a:r>
              <a:rPr lang="zh-CN" sz="1200" b="1" i="0" strike="noStrike" spc="0">
                <a:ln/>
                <a:solidFill>
                  <a:srgbClr val="000000"/>
                </a:solidFill>
                <a:latin typeface="Microsoft YaHei" panose="020B0503020204020204" pitchFamily="34" charset="-122"/>
                <a:ea typeface="Microsoft YaHei" panose="020B0503020204020204" pitchFamily="34" charset="-122"/>
              </a:rPr>
              <a:t>test数据显示，低延时播放体验能帮助业务</a:t>
            </a:r>
            <a:r>
              <a:rPr lang="zh-CN" sz="1200" b="1" i="0" strike="noStrike" spc="0">
                <a:ln/>
                <a:solidFill>
                  <a:srgbClr val="2049FF"/>
                </a:solidFill>
                <a:latin typeface="Microsoft YaHei" panose="020B0503020204020204" pitchFamily="34" charset="-122"/>
                <a:ea typeface="Microsoft YaHei" panose="020B0503020204020204" pitchFamily="34" charset="-122"/>
              </a:rPr>
              <a:t>提升1-2%+用户播放时长，核心GMV数据提升1.36%。</a:t>
            </a:r>
          </a:p>
        </p:txBody>
      </p:sp>
      <p:sp>
        <p:nvSpPr>
          <p:cNvPr id="24" name="矩形 23">
            <a:extLst>
              <a:ext uri="{FF2B5EF4-FFF2-40B4-BE49-F238E27FC236}">
                <a16:creationId xmlns:a16="http://schemas.microsoft.com/office/drawing/2014/main" id="{0FB237AE-87D7-482D-8A59-BFBA588CF610}"/>
              </a:ext>
            </a:extLst>
          </p:cNvPr>
          <p:cNvSpPr/>
          <p:nvPr/>
        </p:nvSpPr>
        <p:spPr>
          <a:xfrm>
            <a:off x="4273506" y="1165047"/>
            <a:ext cx="3637626" cy="5551593"/>
          </a:xfrm>
          <a:prstGeom prst="rect">
            <a:avLst/>
          </a:prstGeom>
          <a:noFill/>
          <a:ln w="12700">
            <a:solidFill>
              <a:srgbClr val="000000"/>
            </a:solidFill>
            <a:prstDash val="solid"/>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25" name="矩形 24">
            <a:extLst>
              <a:ext uri="{FF2B5EF4-FFF2-40B4-BE49-F238E27FC236}">
                <a16:creationId xmlns:a16="http://schemas.microsoft.com/office/drawing/2014/main" id="{7D8EE9AB-DDCA-3483-3297-F6B593ADAF83}"/>
              </a:ext>
            </a:extLst>
          </p:cNvPr>
          <p:cNvSpPr/>
          <p:nvPr/>
        </p:nvSpPr>
        <p:spPr>
          <a:xfrm>
            <a:off x="261238" y="1165047"/>
            <a:ext cx="3637626" cy="5551593"/>
          </a:xfrm>
          <a:prstGeom prst="rect">
            <a:avLst/>
          </a:prstGeom>
          <a:noFill/>
          <a:ln w="12700">
            <a:solidFill>
              <a:srgbClr val="000000"/>
            </a:solidFill>
            <a:prstDash val="solid"/>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26" name="文本框 25">
            <a:extLst>
              <a:ext uri="{FF2B5EF4-FFF2-40B4-BE49-F238E27FC236}">
                <a16:creationId xmlns:a16="http://schemas.microsoft.com/office/drawing/2014/main" id="{20C93A5C-23B3-0A7F-8DA6-EF523E651396}"/>
              </a:ext>
            </a:extLst>
          </p:cNvPr>
          <p:cNvSpPr txBox="1"/>
          <p:nvPr/>
        </p:nvSpPr>
        <p:spPr>
          <a:xfrm>
            <a:off x="649448" y="5005284"/>
            <a:ext cx="2909978" cy="1015326"/>
          </a:xfrm>
        </p:spPr>
        <p:txBody>
          <a:bodyPr/>
          <a:lstStyle/>
          <a:p>
            <a:pPr algn="l"/>
            <a:r>
              <a:rPr lang="zh-CN" sz="1600">
                <a:solidFill>
                  <a:srgbClr val="000000"/>
                </a:solidFill>
                <a:latin typeface="Microsoft YaHei" panose="020B0503020204020204" pitchFamily="34" charset="-122"/>
                <a:ea typeface="Microsoft YaHei" panose="020B0503020204020204" pitchFamily="34" charset="-122"/>
              </a:rPr>
              <a:t>支持千人音视频连麦互动</a:t>
            </a:r>
          </a:p>
          <a:p>
            <a:pPr marL="233172" indent="-233172" algn="l" defTabSz="203200">
              <a:lnSpc>
                <a:spcPct val="130000"/>
              </a:lnSpc>
              <a:buFont typeface="Wingdings" charset="0"/>
              <a:buChar char="l"/>
            </a:pPr>
            <a:r>
              <a:rPr lang="zh-CN" sz="1200" b="1" i="0" strike="noStrike" spc="0">
                <a:ln/>
                <a:solidFill>
                  <a:srgbClr val="000000"/>
                </a:solidFill>
                <a:latin typeface="Microsoft YaHei" panose="020B0503020204020204" pitchFamily="34" charset="-122"/>
                <a:ea typeface="Microsoft YaHei" panose="020B0503020204020204" pitchFamily="34" charset="-122"/>
              </a:rPr>
              <a:t>突破单房间主播上线，单房间支持千人同时开麦、开摄像头</a:t>
            </a:r>
          </a:p>
        </p:txBody>
      </p:sp>
      <p:sp>
        <p:nvSpPr>
          <p:cNvPr id="27" name="文本框 26">
            <a:extLst>
              <a:ext uri="{FF2B5EF4-FFF2-40B4-BE49-F238E27FC236}">
                <a16:creationId xmlns:a16="http://schemas.microsoft.com/office/drawing/2014/main" id="{B991A6A4-40A9-6DCF-1E0A-0D64AB99DB72}"/>
              </a:ext>
            </a:extLst>
          </p:cNvPr>
          <p:cNvSpPr txBox="1"/>
          <p:nvPr/>
        </p:nvSpPr>
        <p:spPr>
          <a:xfrm>
            <a:off x="9833727" y="64"/>
            <a:ext cx="2686050" cy="230832"/>
          </a:xfrm>
          <a:prstGeom prst="rect">
            <a:avLst/>
          </a:prstGeom>
          <a:ln w="12700">
            <a:prstDash val="solid"/>
          </a:ln>
        </p:spPr>
        <p:txBody>
          <a:bodyPr>
            <a:spAutoFit/>
          </a:bodyPr>
          <a:lstStyle/>
          <a:p>
            <a:pPr marL="0" indent="0" algn="ctr" defTabSz="101600">
              <a:lnSpc>
                <a:spcPct val="100000"/>
              </a:lnSpc>
              <a:buNone/>
            </a:pPr>
            <a:endParaRPr lang="zh-CN" sz="900" b="1" i="0" strike="noStrike" spc="0" dirty="0">
              <a:ln/>
              <a:solidFill>
                <a:srgbClr val="000000"/>
              </a:solidFill>
              <a:latin typeface="TencentSans W7"/>
              <a:ea typeface="TencentSans W7"/>
            </a:endParaRPr>
          </a:p>
        </p:txBody>
      </p:sp>
    </p:spTree>
    <p:extLst>
      <p:ext uri="{BB962C8B-B14F-4D97-AF65-F5344CB8AC3E}">
        <p14:creationId xmlns:p14="http://schemas.microsoft.com/office/powerpoint/2010/main" val="2539025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p:cNvSpPr txBox="1"/>
          <p:nvPr/>
        </p:nvSpPr>
        <p:spPr>
          <a:xfrm>
            <a:off x="473740" y="252899"/>
            <a:ext cx="11176000" cy="393700"/>
          </a:xfrm>
          <a:prstGeom prst="rect">
            <a:avLst/>
          </a:prstGeom>
          <a:noFill/>
        </p:spPr>
        <p:txBody>
          <a:bodyPr wrap="square">
            <a:spAutoFit/>
          </a:bodyP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l" defTabSz="901700"/>
            <a:r>
              <a:rPr lang="zh-CN" sz="2000">
                <a:solidFill>
                  <a:srgbClr val="000000"/>
                </a:solidFill>
                <a:latin typeface="Microsoft YaHei"/>
                <a:ea typeface="Microsoft YaHei"/>
              </a:rPr>
              <a:t>大数据核心技术</a:t>
            </a:r>
          </a:p>
        </p:txBody>
      </p:sp>
      <p:sp>
        <p:nvSpPr>
          <p:cNvPr id="4" name="文本框 3"/>
          <p:cNvSpPr txBox="1"/>
          <p:nvPr/>
        </p:nvSpPr>
        <p:spPr>
          <a:xfrm>
            <a:off x="269035" y="1055077"/>
            <a:ext cx="5449726" cy="1416050"/>
          </a:xfrm>
          <a:ln w="12700">
            <a:solidFill>
              <a:srgbClr val="0188FB"/>
            </a:solidFill>
            <a:prstDash val="solid"/>
          </a:ln>
          <a:effectLst/>
        </p:spPr>
        <p:txBody>
          <a:bodyPr/>
          <a:lstStyle/>
          <a:p>
            <a:pPr algn="l"/>
            <a:endParaRPr lang="zh-CN" sz="1100" b="1">
              <a:solidFill>
                <a:srgbClr val="403ED6"/>
              </a:solidFill>
              <a:highlight>
                <a:srgbClr val="FFFFFF"/>
              </a:highlight>
              <a:latin typeface="Microsoft YaHei"/>
              <a:ea typeface="Microsoft YaHei"/>
            </a:endParaRPr>
          </a:p>
          <a:p>
            <a:pPr algn="l"/>
            <a:endParaRPr lang="en-US" sz="900" b="1">
              <a:solidFill>
                <a:srgbClr val="000000"/>
              </a:solidFill>
              <a:highlight>
                <a:srgbClr val="FFFFFF"/>
              </a:highlight>
              <a:latin typeface="Microsoft YaHei"/>
              <a:ea typeface="Microsoft YaHei"/>
            </a:endParaRPr>
          </a:p>
        </p:txBody>
      </p:sp>
      <p:sp>
        <p:nvSpPr>
          <p:cNvPr id="5" name="文本框 4"/>
          <p:cNvSpPr txBox="1"/>
          <p:nvPr/>
        </p:nvSpPr>
        <p:spPr>
          <a:xfrm>
            <a:off x="269035" y="2745493"/>
            <a:ext cx="5449726" cy="2064456"/>
          </a:xfrm>
          <a:ln w="12700">
            <a:solidFill>
              <a:srgbClr val="0188FB"/>
            </a:solidFill>
            <a:prstDash val="solid"/>
          </a:ln>
        </p:spPr>
        <p:txBody>
          <a:bodyPr/>
          <a:lstStyle/>
          <a:p>
            <a:pPr algn="l"/>
            <a:endParaRPr lang="zh-CN" sz="1200">
              <a:solidFill>
                <a:srgbClr val="000000"/>
              </a:solidFill>
              <a:latin typeface="Microsoft YaHei"/>
              <a:ea typeface="Microsoft YaHei"/>
            </a:endParaRPr>
          </a:p>
          <a:p>
            <a:pPr algn="l"/>
            <a:endParaRPr lang="en-US">
              <a:solidFill>
                <a:srgbClr val="444444"/>
              </a:solidFill>
              <a:highlight>
                <a:srgbClr val="FFFFFF"/>
              </a:highlight>
              <a:latin typeface="Microsoft YaHei"/>
              <a:ea typeface="Microsoft YaHei"/>
            </a:endParaRPr>
          </a:p>
        </p:txBody>
      </p:sp>
      <p:sp>
        <p:nvSpPr>
          <p:cNvPr id="6" name="文本框 5"/>
          <p:cNvSpPr txBox="1"/>
          <p:nvPr/>
        </p:nvSpPr>
        <p:spPr>
          <a:xfrm>
            <a:off x="269035" y="5101662"/>
            <a:ext cx="5449726" cy="1568284"/>
          </a:xfrm>
          <a:ln w="12700">
            <a:solidFill>
              <a:srgbClr val="0188FB"/>
            </a:solidFill>
            <a:prstDash val="solid"/>
          </a:ln>
        </p:spPr>
        <p:txBody>
          <a:bodyPr/>
          <a:lstStyle/>
          <a:p>
            <a:pPr algn="l"/>
            <a:endParaRPr lang="zh-CN" sz="1200">
              <a:solidFill>
                <a:srgbClr val="000000"/>
              </a:solidFill>
              <a:latin typeface="Microsoft YaHei"/>
              <a:ea typeface="Microsoft YaHei"/>
            </a:endParaRPr>
          </a:p>
          <a:p>
            <a:pPr algn="l"/>
            <a:endParaRPr lang="zh-CN" sz="1200">
              <a:solidFill>
                <a:srgbClr val="0188FB"/>
              </a:solidFill>
              <a:latin typeface="Microsoft YaHei"/>
              <a:ea typeface="Microsoft YaHei"/>
            </a:endParaRPr>
          </a:p>
          <a:p>
            <a:pPr algn="l"/>
            <a:endParaRPr lang="zh-CN" sz="1100" b="1">
              <a:solidFill>
                <a:srgbClr val="403ED6"/>
              </a:solidFill>
              <a:highlight>
                <a:srgbClr val="FFFFFF"/>
              </a:highlight>
              <a:latin typeface="Microsoft YaHei"/>
              <a:ea typeface="Microsoft YaHei"/>
            </a:endParaRPr>
          </a:p>
          <a:p>
            <a:pPr algn="l"/>
            <a:endParaRPr lang="en-US" sz="900" b="1">
              <a:solidFill>
                <a:srgbClr val="000000"/>
              </a:solidFill>
              <a:highlight>
                <a:srgbClr val="FFFFFF"/>
              </a:highlight>
              <a:latin typeface="Microsoft YaHei"/>
              <a:ea typeface="Microsoft YaHei"/>
            </a:endParaRPr>
          </a:p>
          <a:p>
            <a:pPr algn="l"/>
            <a:endParaRPr lang="zh-CN" sz="1200">
              <a:solidFill>
                <a:srgbClr val="403ED6"/>
              </a:solidFill>
              <a:highlight>
                <a:srgbClr val="FFFFFF"/>
              </a:highlight>
              <a:latin typeface="Microsoft YaHei"/>
              <a:ea typeface="Microsoft YaHei"/>
            </a:endParaRPr>
          </a:p>
        </p:txBody>
      </p:sp>
      <p:sp>
        <p:nvSpPr>
          <p:cNvPr id="7" name="平行四边形 36"/>
          <p:cNvSpPr/>
          <p:nvPr/>
        </p:nvSpPr>
        <p:spPr>
          <a:xfrm>
            <a:off x="269035" y="804957"/>
            <a:ext cx="2595896"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r>
              <a:rPr lang="zh-CN" sz="1400">
                <a:solidFill>
                  <a:srgbClr val="FFFFFF"/>
                </a:solidFill>
                <a:ea typeface="Microsoft YaHei"/>
              </a:rPr>
              <a:t>云原生</a:t>
            </a:r>
            <a:r>
              <a:rPr lang="en-US" sz="1400">
                <a:solidFill>
                  <a:srgbClr val="FFFFFF"/>
                </a:solidFill>
                <a:latin typeface="Microsoft YaHei"/>
              </a:rPr>
              <a:t> TDSQL-C</a:t>
            </a:r>
          </a:p>
        </p:txBody>
      </p:sp>
      <p:sp>
        <p:nvSpPr>
          <p:cNvPr id="8" name="平行四边形 36"/>
          <p:cNvSpPr/>
          <p:nvPr/>
        </p:nvSpPr>
        <p:spPr>
          <a:xfrm>
            <a:off x="131416" y="2495374"/>
            <a:ext cx="2595896"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l"/>
            <a:r>
              <a:rPr lang="en-US" sz="1400">
                <a:solidFill>
                  <a:srgbClr val="FFFFFF"/>
                </a:solidFill>
                <a:latin typeface="Helvetica Neue"/>
                <a:ea typeface="Microsoft YaHei"/>
              </a:rPr>
              <a:t>Elastic Search</a:t>
            </a:r>
          </a:p>
        </p:txBody>
      </p:sp>
      <p:sp>
        <p:nvSpPr>
          <p:cNvPr id="9" name="平行四边形 36"/>
          <p:cNvSpPr/>
          <p:nvPr/>
        </p:nvSpPr>
        <p:spPr>
          <a:xfrm>
            <a:off x="131416" y="804957"/>
            <a:ext cx="2595896"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l"/>
            <a:r>
              <a:rPr lang="zh-CN" sz="1400">
                <a:solidFill>
                  <a:srgbClr val="FFFFFF"/>
                </a:solidFill>
                <a:latin typeface="Helvetica Neue"/>
                <a:ea typeface="Microsoft YaHei"/>
              </a:rPr>
              <a:t>弹性</a:t>
            </a:r>
            <a:r>
              <a:rPr lang="en-US" sz="1400">
                <a:solidFill>
                  <a:srgbClr val="FFFFFF"/>
                </a:solidFill>
                <a:latin typeface="Helvetica Neue"/>
                <a:ea typeface="Microsoft YaHei"/>
              </a:rPr>
              <a:t>E-MapReduce</a:t>
            </a:r>
          </a:p>
        </p:txBody>
      </p:sp>
      <p:sp>
        <p:nvSpPr>
          <p:cNvPr id="10" name="平行四边形 36"/>
          <p:cNvSpPr/>
          <p:nvPr/>
        </p:nvSpPr>
        <p:spPr>
          <a:xfrm>
            <a:off x="131416" y="4851543"/>
            <a:ext cx="2595896"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l"/>
            <a:r>
              <a:rPr lang="en-US" sz="1400">
                <a:solidFill>
                  <a:srgbClr val="FFFFFF"/>
                </a:solidFill>
                <a:latin typeface="Helvetica Neue"/>
                <a:ea typeface="Microsoft YaHei"/>
              </a:rPr>
              <a:t>DLC</a:t>
            </a:r>
          </a:p>
        </p:txBody>
      </p:sp>
      <p:sp>
        <p:nvSpPr>
          <p:cNvPr id="11" name="文本框 10"/>
          <p:cNvSpPr txBox="1"/>
          <p:nvPr/>
        </p:nvSpPr>
        <p:spPr>
          <a:xfrm>
            <a:off x="6365734" y="4316634"/>
            <a:ext cx="5449726" cy="2305770"/>
          </a:xfrm>
          <a:ln w="12700">
            <a:solidFill>
              <a:srgbClr val="0188FB"/>
            </a:solidFill>
            <a:prstDash val="solid"/>
          </a:ln>
        </p:spPr>
        <p:txBody>
          <a:bodyPr/>
          <a:lstStyle/>
          <a:p>
            <a:pPr algn="l"/>
            <a:endParaRPr lang="zh-CN" sz="1200">
              <a:solidFill>
                <a:srgbClr val="000000"/>
              </a:solidFill>
              <a:latin typeface="Microsoft YaHei"/>
              <a:ea typeface="Microsoft YaHei"/>
            </a:endParaRPr>
          </a:p>
          <a:p>
            <a:pPr algn="l"/>
            <a:endParaRPr lang="zh-CN" sz="1200">
              <a:solidFill>
                <a:srgbClr val="0188FB"/>
              </a:solidFill>
              <a:latin typeface="Microsoft YaHei"/>
              <a:ea typeface="Microsoft YaHei"/>
            </a:endParaRPr>
          </a:p>
          <a:p>
            <a:pPr algn="l"/>
            <a:endParaRPr lang="zh-CN" sz="1200">
              <a:solidFill>
                <a:srgbClr val="403ED6"/>
              </a:solidFill>
              <a:highlight>
                <a:srgbClr val="FFFFFF"/>
              </a:highlight>
              <a:latin typeface="Microsoft YaHei"/>
              <a:ea typeface="Microsoft YaHei"/>
            </a:endParaRPr>
          </a:p>
        </p:txBody>
      </p:sp>
      <p:sp>
        <p:nvSpPr>
          <p:cNvPr id="12" name="平行四边形 36"/>
          <p:cNvSpPr/>
          <p:nvPr/>
        </p:nvSpPr>
        <p:spPr>
          <a:xfrm>
            <a:off x="6228114" y="4066514"/>
            <a:ext cx="2595896"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l"/>
            <a:r>
              <a:rPr lang="en-US" sz="1400">
                <a:solidFill>
                  <a:srgbClr val="FFFFFF"/>
                </a:solidFill>
                <a:latin typeface="Helvetica Neue"/>
                <a:ea typeface="Microsoft YaHei"/>
              </a:rPr>
              <a:t>WeData</a:t>
            </a:r>
          </a:p>
        </p:txBody>
      </p:sp>
      <p:sp>
        <p:nvSpPr>
          <p:cNvPr id="13" name="文本框 12"/>
          <p:cNvSpPr txBox="1"/>
          <p:nvPr/>
        </p:nvSpPr>
        <p:spPr>
          <a:xfrm>
            <a:off x="6365734" y="1055077"/>
            <a:ext cx="5449726" cy="2494535"/>
          </a:xfrm>
          <a:ln w="12700">
            <a:solidFill>
              <a:srgbClr val="0188FB"/>
            </a:solidFill>
            <a:prstDash val="solid"/>
          </a:ln>
        </p:spPr>
        <p:txBody>
          <a:bodyPr/>
          <a:lstStyle/>
          <a:p>
            <a:pPr algn="l"/>
            <a:endParaRPr lang="zh-CN" sz="1200">
              <a:solidFill>
                <a:srgbClr val="000000"/>
              </a:solidFill>
              <a:latin typeface="Microsoft YaHei"/>
              <a:ea typeface="Microsoft YaHei"/>
            </a:endParaRPr>
          </a:p>
          <a:p>
            <a:pPr algn="l"/>
            <a:endParaRPr/>
          </a:p>
          <a:p>
            <a:pPr algn="l"/>
            <a:endParaRPr lang="zh-CN" sz="1200">
              <a:solidFill>
                <a:srgbClr val="0188FB"/>
              </a:solidFill>
              <a:latin typeface="Microsoft YaHei"/>
              <a:ea typeface="Microsoft YaHei"/>
            </a:endParaRPr>
          </a:p>
          <a:p>
            <a:pPr algn="l"/>
            <a:endParaRPr lang="zh-CN" sz="1200">
              <a:solidFill>
                <a:srgbClr val="403ED6"/>
              </a:solidFill>
              <a:highlight>
                <a:srgbClr val="FFFFFF"/>
              </a:highlight>
              <a:latin typeface="Microsoft YaHei"/>
              <a:ea typeface="Microsoft YaHei"/>
            </a:endParaRPr>
          </a:p>
        </p:txBody>
      </p:sp>
      <p:sp>
        <p:nvSpPr>
          <p:cNvPr id="14" name="平行四边形 36"/>
          <p:cNvSpPr/>
          <p:nvPr/>
        </p:nvSpPr>
        <p:spPr>
          <a:xfrm>
            <a:off x="6228114" y="804957"/>
            <a:ext cx="2595896"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l"/>
            <a:r>
              <a:rPr lang="en-US" sz="1400">
                <a:solidFill>
                  <a:srgbClr val="FFFFFF"/>
                </a:solidFill>
                <a:latin typeface="Helvetica Neue"/>
                <a:ea typeface="Microsoft YaHei"/>
              </a:rPr>
              <a:t>TCHouse</a:t>
            </a:r>
            <a:r>
              <a:rPr lang="zh-CN" sz="1400">
                <a:solidFill>
                  <a:srgbClr val="FFFFFF"/>
                </a:solidFill>
                <a:latin typeface="Helvetica Neue"/>
                <a:ea typeface="Microsoft YaHei"/>
              </a:rPr>
              <a:t>（原</a:t>
            </a:r>
            <a:r>
              <a:rPr lang="en-US" sz="1400">
                <a:solidFill>
                  <a:srgbClr val="FFFFFF"/>
                </a:solidFill>
                <a:latin typeface="Helvetica Neue"/>
                <a:ea typeface="Microsoft YaHei"/>
              </a:rPr>
              <a:t>CDW</a:t>
            </a:r>
            <a:r>
              <a:rPr lang="zh-CN" sz="1400">
                <a:solidFill>
                  <a:srgbClr val="FFFFFF"/>
                </a:solidFill>
                <a:latin typeface="Helvetica Neue"/>
                <a:ea typeface="Microsoft YaHei"/>
              </a:rPr>
              <a:t>）</a:t>
            </a:r>
          </a:p>
        </p:txBody>
      </p:sp>
      <p:sp>
        <p:nvSpPr>
          <p:cNvPr id="15" name="文本框 14"/>
          <p:cNvSpPr txBox="1"/>
          <p:nvPr/>
        </p:nvSpPr>
        <p:spPr>
          <a:xfrm>
            <a:off x="269035" y="1099527"/>
            <a:ext cx="5454650" cy="1371600"/>
          </a:xfrm>
          <a:prstGeom prst="rect">
            <a:avLst/>
          </a:prstGeom>
          <a:ln w="12700">
            <a:prstDash val="solid"/>
          </a:ln>
        </p:spPr>
        <p:txBody>
          <a:bodyPr>
            <a:spAutoFit/>
          </a:bodyPr>
          <a:lstStyle/>
          <a:p>
            <a:pPr algn="l"/>
            <a:r>
              <a:rPr lang="zh-CN" sz="1200" b="1" i="0" strike="noStrike" spc="0">
                <a:ln/>
                <a:solidFill>
                  <a:srgbClr val="0188FB"/>
                </a:solidFill>
                <a:latin typeface="Microsoft YaHei"/>
                <a:ea typeface="Microsoft YaHei"/>
              </a:rPr>
              <a:t>遵从开源开放的策略，不断完善组件生态，构建云原生能力，增强安全、提升性能，构建开源驾驶舱让开源更加易用、针对存算分离不断提升性能</a:t>
            </a:r>
          </a:p>
          <a:p>
            <a:pPr algn="l"/>
            <a:br>
              <a:rPr lang="en-US"/>
            </a:br>
            <a:r>
              <a:rPr lang="en-US" sz="1200" b="0"/>
              <a:t> </a:t>
            </a:r>
            <a:r>
              <a:rPr lang="en-US" sz="1200" b="1"/>
              <a:t>  </a:t>
            </a:r>
            <a:r>
              <a:rPr lang="en-US" sz="1000" b="1"/>
              <a:t>-</a:t>
            </a:r>
            <a:r>
              <a:rPr lang="en-US" sz="1100" b="1"/>
              <a:t> </a:t>
            </a:r>
            <a:r>
              <a:rPr lang="zh-CN" sz="1100" b="1"/>
              <a:t>自研开源组件管控系统，实现分钟级创建扩容</a:t>
            </a:r>
            <a:r>
              <a:rPr lang="en-US" sz="1100" b="1"/>
              <a:t>,</a:t>
            </a:r>
            <a:r>
              <a:rPr lang="zh-CN" sz="1100" b="1"/>
              <a:t>实现高效运维</a:t>
            </a:r>
            <a:r>
              <a:rPr lang="en-US" sz="1100" b="1"/>
              <a:t>
   - </a:t>
            </a:r>
            <a:r>
              <a:rPr lang="zh-CN" sz="1100" b="1"/>
              <a:t>自研故障诊断系统、性能洞察能力，透视开源组件运行</a:t>
            </a:r>
            <a:r>
              <a:rPr lang="en-US" sz="1100" b="1"/>
              <a:t>
   - </a:t>
            </a:r>
            <a:r>
              <a:rPr lang="zh-CN" sz="1100" b="1"/>
              <a:t>提供自动伸缩、托管伸缩、弹性扩展等能力让资源成本随负载变化而变化</a:t>
            </a:r>
            <a:r>
              <a:rPr lang="en-US" sz="1100" b="1"/>
              <a:t>
   - </a:t>
            </a:r>
            <a:r>
              <a:rPr lang="zh-CN" sz="1100" b="1"/>
              <a:t>构建基于容器的</a:t>
            </a:r>
            <a:r>
              <a:rPr lang="en-US" sz="1100" b="1"/>
              <a:t>EMR</a:t>
            </a:r>
            <a:r>
              <a:rPr lang="zh-CN" sz="1100" b="1"/>
              <a:t>运行时，实现离在线混合部署，实现大数据分析真正云原生</a:t>
            </a:r>
          </a:p>
        </p:txBody>
      </p:sp>
      <p:sp>
        <p:nvSpPr>
          <p:cNvPr id="16" name="文本框 15"/>
          <p:cNvSpPr txBox="1"/>
          <p:nvPr/>
        </p:nvSpPr>
        <p:spPr>
          <a:xfrm>
            <a:off x="6408066" y="1185333"/>
            <a:ext cx="5340350" cy="2152650"/>
          </a:xfrm>
          <a:prstGeom prst="rect">
            <a:avLst/>
          </a:prstGeom>
          <a:ln w="12700">
            <a:prstDash val="solid"/>
          </a:ln>
        </p:spPr>
        <p:txBody>
          <a:bodyPr>
            <a:spAutoFit/>
          </a:bodyPr>
          <a:lstStyle/>
          <a:p>
            <a:pPr algn="l"/>
            <a:r>
              <a:rPr lang="zh-CN" sz="1200">
                <a:solidFill>
                  <a:srgbClr val="0188FB"/>
                </a:solidFill>
                <a:latin typeface="Microsoft YaHei"/>
                <a:ea typeface="Microsoft YaHei"/>
              </a:rPr>
              <a:t>聚焦高性能</a:t>
            </a:r>
            <a:r>
              <a:rPr lang="zh-CN" sz="1200">
                <a:solidFill>
                  <a:srgbClr val="FF0000"/>
                </a:solidFill>
                <a:latin typeface="Microsoft YaHei"/>
                <a:ea typeface="Microsoft YaHei"/>
              </a:rPr>
              <a:t>实时数仓</a:t>
            </a:r>
            <a:r>
              <a:rPr lang="zh-CN" sz="1200">
                <a:solidFill>
                  <a:srgbClr val="0188FB"/>
                </a:solidFill>
                <a:latin typeface="Microsoft YaHei"/>
                <a:ea typeface="Microsoft YaHei"/>
              </a:rPr>
              <a:t>，全面拥抱</a:t>
            </a:r>
            <a:r>
              <a:rPr lang="zh-CN" sz="1200">
                <a:solidFill>
                  <a:srgbClr val="FF0000"/>
                </a:solidFill>
                <a:latin typeface="Microsoft YaHei"/>
                <a:ea typeface="Microsoft YaHei"/>
              </a:rPr>
              <a:t>云原生</a:t>
            </a:r>
            <a:r>
              <a:rPr lang="zh-CN" sz="1200">
                <a:solidFill>
                  <a:srgbClr val="0188FB"/>
                </a:solidFill>
                <a:latin typeface="Microsoft YaHei"/>
                <a:ea typeface="Microsoft YaHei"/>
              </a:rPr>
              <a:t>，</a:t>
            </a:r>
            <a:r>
              <a:rPr lang="zh-CN" sz="1200">
                <a:solidFill>
                  <a:srgbClr val="FF0000"/>
                </a:solidFill>
                <a:latin typeface="Microsoft YaHei"/>
                <a:ea typeface="Microsoft YaHei"/>
              </a:rPr>
              <a:t>让数据处理与分析实时化、在线化</a:t>
            </a:r>
            <a:r>
              <a:rPr lang="zh-CN" sz="1200">
                <a:solidFill>
                  <a:srgbClr val="0188FB"/>
                </a:solidFill>
                <a:latin typeface="Microsoft YaHei"/>
                <a:ea typeface="Microsoft YaHei"/>
              </a:rPr>
              <a:t>，涵盖多款引擎，兼容MySQL及PostgreSQL生态</a:t>
            </a:r>
          </a:p>
          <a:p>
            <a:pPr algn="l"/>
            <a:endParaRPr lang="zh-CN" sz="1200">
              <a:solidFill>
                <a:srgbClr val="0188FB"/>
              </a:solidFill>
              <a:latin typeface="Microsoft YaHei"/>
              <a:ea typeface="Microsoft YaHei"/>
            </a:endParaRPr>
          </a:p>
          <a:p>
            <a:pPr algn="l"/>
            <a:r>
              <a:rPr lang="en-US" sz="1100" b="1" i="0" strike="noStrike" spc="0">
                <a:ln/>
                <a:solidFill>
                  <a:srgbClr val="0188FB"/>
                </a:solidFill>
                <a:latin typeface="Microsoft YaHei"/>
                <a:ea typeface="Microsoft YaHei"/>
              </a:rPr>
              <a:t> </a:t>
            </a:r>
            <a:r>
              <a:rPr lang="zh-CN" sz="1100" b="1" i="0" strike="noStrike" spc="0">
                <a:ln/>
                <a:solidFill>
                  <a:srgbClr val="0188FB"/>
                </a:solidFill>
                <a:latin typeface="Microsoft YaHei"/>
                <a:ea typeface="Microsoft YaHei"/>
              </a:rPr>
              <a:t>- TCHouse-C：</a:t>
            </a:r>
            <a:r>
              <a:rPr lang="zh-CN" sz="1100" b="1" i="0" strike="noStrike" spc="0">
                <a:ln/>
                <a:solidFill>
                  <a:srgbClr val="000000"/>
                </a:solidFill>
                <a:latin typeface="Helvetica Neue"/>
                <a:ea typeface="Helvetica Neue"/>
              </a:rPr>
              <a:t>自研数据重分布能力，解决了社区版ClickHouse在弹性扩缩方面的短板；同时，TCHouse-C弹性版增加了存算分离、计算节点无状态化，以及自研表引擎CloudMergeTree及CloudDistributed。在工程实现上，确保TCHouse-C弹性版与社区版本兼容，且能随社区同步升级。</a:t>
            </a:r>
          </a:p>
          <a:p>
            <a:pPr algn="l"/>
            <a:r>
              <a:rPr lang="zh-CN" sz="1100" b="1">
                <a:solidFill>
                  <a:srgbClr val="0188FB"/>
                </a:solidFill>
                <a:latin typeface="Microsoft YaHei"/>
                <a:ea typeface="Microsoft YaHei"/>
              </a:rPr>
              <a:t>- TCHouse-P：</a:t>
            </a:r>
            <a:r>
              <a:rPr lang="zh-CN" sz="1100" b="1" i="0" strike="noStrike" spc="0">
                <a:ln/>
                <a:solidFill>
                  <a:srgbClr val="000000"/>
                </a:solidFill>
                <a:latin typeface="Helvetica Neue"/>
                <a:ea typeface="Helvetica Neue"/>
              </a:rPr>
              <a:t>腾讯云纯自研TBase V3内核，在分布式执行框架、分布式优化器、行列混合存储、并行向量化引擎等</a:t>
            </a:r>
            <a:r>
              <a:rPr lang="en-US" sz="1100" b="1" i="0" strike="noStrike" spc="0">
                <a:ln/>
                <a:solidFill>
                  <a:srgbClr val="000000"/>
                </a:solidFill>
                <a:latin typeface="Helvetica Neue"/>
                <a:ea typeface="Helvetica Neue"/>
              </a:rPr>
              <a:t>MPP</a:t>
            </a:r>
            <a:r>
              <a:rPr lang="zh-CN" sz="1100" b="1" i="0" strike="noStrike" spc="0">
                <a:ln/>
                <a:solidFill>
                  <a:srgbClr val="000000"/>
                </a:solidFill>
                <a:latin typeface="Helvetica Neue"/>
                <a:ea typeface="Helvetica Neue"/>
              </a:rPr>
              <a:t>核心模块全部自研，自主可控，符合国家信创要求，支持线下两地三中心部署，满足金融级客户高可用要求。</a:t>
            </a:r>
          </a:p>
          <a:p>
            <a:pPr algn="l"/>
            <a:r>
              <a:rPr lang="zh-CN" sz="1100" b="1">
                <a:solidFill>
                  <a:srgbClr val="0188FB"/>
                </a:solidFill>
                <a:latin typeface="Microsoft YaHei"/>
                <a:ea typeface="Microsoft YaHei"/>
              </a:rPr>
              <a:t>- TCHouse-X(孵化)：</a:t>
            </a:r>
            <a:r>
              <a:rPr lang="zh-CN" sz="1100" b="1" i="0" strike="noStrike" spc="0">
                <a:ln/>
                <a:solidFill>
                  <a:srgbClr val="000000"/>
                </a:solidFill>
                <a:latin typeface="Helvetica Neue"/>
                <a:ea typeface="Helvetica Neue"/>
              </a:rPr>
              <a:t>腾讯云自研大规模数仓，云原生架构、湖仓融合、离在线一体化</a:t>
            </a:r>
          </a:p>
        </p:txBody>
      </p:sp>
      <p:sp>
        <p:nvSpPr>
          <p:cNvPr id="17" name="文本框 16"/>
          <p:cNvSpPr txBox="1"/>
          <p:nvPr/>
        </p:nvSpPr>
        <p:spPr>
          <a:xfrm>
            <a:off x="6408066" y="4450704"/>
            <a:ext cx="5454650" cy="2171700"/>
          </a:xfrm>
          <a:prstGeom prst="rect">
            <a:avLst/>
          </a:prstGeom>
          <a:ln w="12700">
            <a:prstDash val="solid"/>
          </a:ln>
        </p:spPr>
        <p:txBody>
          <a:bodyPr>
            <a:spAutoFit/>
          </a:bodyPr>
          <a:lstStyle/>
          <a:p>
            <a:pPr algn="l"/>
            <a:r>
              <a:rPr lang="zh-CN" sz="1200" b="1" i="0" strike="noStrike" spc="0">
                <a:ln/>
                <a:solidFill>
                  <a:srgbClr val="0188FB"/>
                </a:solidFill>
                <a:latin typeface="Microsoft YaHei"/>
                <a:ea typeface="Microsoft YaHei"/>
              </a:rPr>
              <a:t>自研一站式开发治理平台</a:t>
            </a:r>
            <a:r>
              <a:rPr lang="en-US" sz="1200" b="1" i="0" strike="noStrike" spc="0">
                <a:ln/>
                <a:solidFill>
                  <a:srgbClr val="0188FB"/>
                </a:solidFill>
                <a:latin typeface="Microsoft YaHei"/>
                <a:ea typeface="Microsoft YaHei"/>
              </a:rPr>
              <a:t>WeData </a:t>
            </a:r>
          </a:p>
          <a:p>
            <a:pPr algn="l"/>
            <a:r>
              <a:rPr lang="zh-CN" sz="1050" b="1" i="0" strike="noStrike" spc="0">
                <a:ln/>
                <a:solidFill>
                  <a:srgbClr val="000000"/>
                </a:solidFill>
                <a:latin typeface="Helvetica Neue"/>
                <a:ea typeface="Helvetica Neue"/>
              </a:rPr>
              <a:t>纯自研，技术自主可控，提供一站式的数据开发和治理服务，帮助企业在数据构建和应用的过程中实现降本增效，数据价值最大化；</a:t>
            </a:r>
            <a:br>
              <a:rPr lang="en-US"/>
            </a:br>
            <a:r>
              <a:rPr lang="zh-CN" sz="1200" b="1" i="0" strike="noStrike" spc="0">
                <a:ln/>
                <a:solidFill>
                  <a:srgbClr val="0188FB"/>
                </a:solidFill>
                <a:latin typeface="Microsoft YaHei"/>
                <a:ea typeface="Microsoft YaHei"/>
              </a:rPr>
              <a:t>数据集成</a:t>
            </a:r>
            <a:r>
              <a:rPr lang="en-US" sz="1200" b="1" i="0" strike="noStrike" spc="0">
                <a:ln/>
                <a:solidFill>
                  <a:srgbClr val="0188FB"/>
                </a:solidFill>
                <a:latin typeface="Microsoft YaHei"/>
                <a:ea typeface="Microsoft YaHei"/>
              </a:rPr>
              <a:t>DataInlong </a:t>
            </a:r>
          </a:p>
          <a:p>
            <a:pPr algn="l"/>
            <a:r>
              <a:rPr lang="zh-CN" sz="1100" b="1"/>
              <a:t>腾讯自研，</a:t>
            </a:r>
            <a:r>
              <a:rPr lang="en-US" sz="1100" b="1"/>
              <a:t>Apache</a:t>
            </a:r>
            <a:r>
              <a:rPr lang="zh-CN" sz="1100" b="1"/>
              <a:t>项目，支持</a:t>
            </a:r>
            <a:r>
              <a:rPr lang="en-US" sz="1100" b="1"/>
              <a:t>30+</a:t>
            </a:r>
            <a:r>
              <a:rPr lang="zh-CN" sz="1100" b="1"/>
              <a:t>数据源，提供高性能，海量数据同步能力；</a:t>
            </a:r>
            <a:br>
              <a:rPr lang="en-US"/>
            </a:br>
            <a:r>
              <a:rPr lang="zh-CN" sz="1200" b="1" i="0" strike="noStrike" spc="0">
                <a:ln/>
                <a:solidFill>
                  <a:srgbClr val="0188FB"/>
                </a:solidFill>
                <a:latin typeface="Microsoft YaHei"/>
                <a:ea typeface="Microsoft YaHei"/>
              </a:rPr>
              <a:t>统一调度引擎</a:t>
            </a:r>
            <a:r>
              <a:rPr lang="en-US" sz="1200" b="1" i="0" strike="noStrike" spc="0">
                <a:ln/>
                <a:solidFill>
                  <a:srgbClr val="0188FB"/>
                </a:solidFill>
                <a:latin typeface="Microsoft YaHei"/>
                <a:ea typeface="Microsoft YaHei"/>
              </a:rPr>
              <a:t> </a:t>
            </a:r>
          </a:p>
          <a:p>
            <a:pPr algn="l"/>
            <a:r>
              <a:rPr lang="zh-CN" sz="1100" b="1"/>
              <a:t>支持千万级任务调度，支持</a:t>
            </a:r>
            <a:r>
              <a:rPr lang="en-US" sz="1100" b="1"/>
              <a:t>15+</a:t>
            </a:r>
            <a:r>
              <a:rPr lang="zh-CN" sz="1100" b="1"/>
              <a:t>种任务类型，支持复杂调度依赖关系：跨周期，日历，事件等；</a:t>
            </a:r>
            <a:br>
              <a:rPr lang="en-US"/>
            </a:br>
            <a:r>
              <a:rPr lang="zh-CN" sz="1200" b="1" i="0" strike="noStrike" spc="0">
                <a:ln/>
                <a:solidFill>
                  <a:srgbClr val="0188FB"/>
                </a:solidFill>
                <a:latin typeface="Microsoft YaHei"/>
                <a:ea typeface="Microsoft YaHei"/>
              </a:rPr>
              <a:t>统一元数据（</a:t>
            </a:r>
            <a:r>
              <a:rPr lang="en-US" sz="1200" b="1" i="0" strike="noStrike" spc="0">
                <a:ln/>
                <a:solidFill>
                  <a:srgbClr val="0188FB"/>
                </a:solidFill>
                <a:latin typeface="Microsoft YaHei"/>
                <a:ea typeface="Microsoft YaHei"/>
              </a:rPr>
              <a:t>hybirs</a:t>
            </a:r>
            <a:r>
              <a:rPr lang="zh-CN" sz="1200" b="1" i="0" strike="noStrike" spc="0">
                <a:ln/>
                <a:solidFill>
                  <a:srgbClr val="0188FB"/>
                </a:solidFill>
                <a:latin typeface="Microsoft YaHei"/>
                <a:ea typeface="Microsoft YaHei"/>
              </a:rPr>
              <a:t>）</a:t>
            </a:r>
          </a:p>
          <a:p>
            <a:pPr algn="l"/>
            <a:r>
              <a:rPr lang="zh-CN" sz="1100" b="1"/>
              <a:t>支持</a:t>
            </a:r>
            <a:r>
              <a:rPr lang="en-US" sz="1100" b="1"/>
              <a:t>30+</a:t>
            </a:r>
            <a:r>
              <a:rPr lang="zh-CN" sz="1100" b="1"/>
              <a:t>种不同数据源，构建统一元数仓</a:t>
            </a:r>
            <a:r>
              <a:rPr lang="en-US" sz="1100" b="1"/>
              <a:t>/</a:t>
            </a:r>
            <a:r>
              <a:rPr lang="zh-CN" sz="1100" b="1"/>
              <a:t>元数据服务，提供数据的元数据采集，管理，分析，共享，血缘等能力，为数据全链路提供了基础的服务保障。</a:t>
            </a:r>
          </a:p>
        </p:txBody>
      </p:sp>
      <p:sp>
        <p:nvSpPr>
          <p:cNvPr id="18" name="文本框 17"/>
          <p:cNvSpPr txBox="1"/>
          <p:nvPr/>
        </p:nvSpPr>
        <p:spPr>
          <a:xfrm>
            <a:off x="269035" y="2745493"/>
            <a:ext cx="5372100" cy="2012950"/>
          </a:xfrm>
          <a:prstGeom prst="rect">
            <a:avLst/>
          </a:prstGeom>
          <a:ln w="12700">
            <a:prstDash val="solid"/>
          </a:ln>
        </p:spPr>
        <p:txBody>
          <a:bodyPr>
            <a:spAutoFit/>
          </a:bodyPr>
          <a:lstStyle/>
          <a:p>
            <a:pPr algn="l"/>
            <a:r>
              <a:rPr lang="zh-CN" sz="1200" b="1" i="0" strike="noStrike" spc="0">
                <a:ln/>
                <a:solidFill>
                  <a:srgbClr val="FF0000"/>
                </a:solidFill>
                <a:latin typeface="Microsoft YaHei"/>
                <a:ea typeface="Microsoft YaHei"/>
              </a:rPr>
              <a:t>独有自研技术，</a:t>
            </a:r>
            <a:r>
              <a:rPr lang="zh-CN" sz="1200" b="1" i="0" strike="noStrike" spc="0">
                <a:ln/>
                <a:solidFill>
                  <a:srgbClr val="0188FB"/>
                </a:solidFill>
                <a:latin typeface="Microsoft YaHei"/>
                <a:ea typeface="Microsoft YaHei"/>
              </a:rPr>
              <a:t>存算分离、服务自治、</a:t>
            </a:r>
            <a:r>
              <a:rPr lang="en-US" sz="1200" b="1" i="0" strike="noStrike" spc="0">
                <a:ln/>
                <a:solidFill>
                  <a:srgbClr val="0188FB"/>
                </a:solidFill>
                <a:latin typeface="Microsoft YaHei"/>
                <a:ea typeface="Microsoft YaHei"/>
              </a:rPr>
              <a:t>Serverless</a:t>
            </a:r>
            <a:r>
              <a:rPr lang="zh-CN" sz="1200" b="1" i="0" strike="noStrike" spc="0">
                <a:ln/>
                <a:solidFill>
                  <a:srgbClr val="0188FB"/>
                </a:solidFill>
                <a:latin typeface="Microsoft YaHei"/>
                <a:ea typeface="Microsoft YaHei"/>
              </a:rPr>
              <a:t>等，持续构建云原生优势。优化成本的同时不断提升性能与稳定性，</a:t>
            </a:r>
            <a:r>
              <a:rPr lang="zh-CN" sz="1200" b="1" i="0" strike="noStrike" spc="0">
                <a:ln/>
                <a:solidFill>
                  <a:srgbClr val="FF0000"/>
                </a:solidFill>
                <a:latin typeface="Microsoft YaHei"/>
                <a:ea typeface="Microsoft YaHei"/>
              </a:rPr>
              <a:t>开源贡献亚太第一</a:t>
            </a:r>
            <a:r>
              <a:rPr lang="zh-CN" sz="1200" b="1" i="0" strike="noStrike" spc="0">
                <a:ln/>
                <a:solidFill>
                  <a:srgbClr val="0188FB"/>
                </a:solidFill>
                <a:latin typeface="Microsoft YaHei"/>
                <a:ea typeface="Microsoft YaHei"/>
              </a:rPr>
              <a:t>，</a:t>
            </a:r>
            <a:r>
              <a:rPr lang="en-US" sz="1200" b="1" i="0" strike="noStrike" spc="0">
                <a:ln/>
                <a:solidFill>
                  <a:srgbClr val="0188FB"/>
                </a:solidFill>
                <a:latin typeface="Microsoft YaHei"/>
                <a:ea typeface="Microsoft YaHei"/>
              </a:rPr>
              <a:t>2</a:t>
            </a:r>
            <a:r>
              <a:rPr lang="zh-CN" sz="1200" b="1" i="0" strike="noStrike" spc="0">
                <a:ln/>
                <a:solidFill>
                  <a:srgbClr val="0188FB"/>
                </a:solidFill>
                <a:latin typeface="Microsoft YaHei"/>
                <a:ea typeface="Microsoft YaHei"/>
              </a:rPr>
              <a:t>人进入全球贡献</a:t>
            </a:r>
            <a:r>
              <a:rPr lang="en-US" sz="1200" b="1" i="0" strike="noStrike" spc="0">
                <a:ln/>
                <a:solidFill>
                  <a:srgbClr val="0188FB"/>
                </a:solidFill>
                <a:latin typeface="Microsoft YaHei"/>
                <a:ea typeface="Microsoft YaHei"/>
              </a:rPr>
              <a:t>Top100</a:t>
            </a:r>
          </a:p>
          <a:p>
            <a:pPr algn="l"/>
            <a:endParaRPr lang="en-US" sz="1200" b="1" i="0" strike="noStrike" spc="0">
              <a:ln/>
              <a:solidFill>
                <a:srgbClr val="0188FB"/>
              </a:solidFill>
              <a:latin typeface="Microsoft YaHei"/>
              <a:ea typeface="Microsoft YaHei"/>
            </a:endParaRPr>
          </a:p>
          <a:p>
            <a:pPr algn="l">
              <a:lnSpc>
                <a:spcPct val="100000"/>
              </a:lnSpc>
            </a:pPr>
            <a:r>
              <a:rPr lang="en-US" sz="1200" b="0" i="0" strike="noStrike" spc="0">
                <a:ln/>
                <a:solidFill>
                  <a:srgbClr val="000000"/>
                </a:solidFill>
                <a:latin typeface="Helvetica Neue"/>
                <a:ea typeface="Helvetica Neue"/>
              </a:rPr>
              <a:t> </a:t>
            </a:r>
            <a:r>
              <a:rPr lang="en-US" sz="1200" b="1" i="0" strike="noStrike" spc="0">
                <a:ln/>
                <a:solidFill>
                  <a:srgbClr val="000000"/>
                </a:solidFill>
                <a:latin typeface="Helvetica Neue"/>
                <a:ea typeface="Helvetica Neue"/>
              </a:rPr>
              <a:t>- </a:t>
            </a:r>
            <a:r>
              <a:rPr lang="zh-CN" sz="1100" b="1" i="0" strike="noStrike" spc="0">
                <a:ln/>
                <a:solidFill>
                  <a:srgbClr val="000000"/>
                </a:solidFill>
                <a:latin typeface="Helvetica Neue"/>
                <a:ea typeface="Helvetica Neue"/>
              </a:rPr>
              <a:t>自研存算分离架构：研发索引压缩、物理复制、智能缓存、</a:t>
            </a:r>
            <a:r>
              <a:rPr lang="en-US" sz="1100" b="1" i="0" strike="noStrike" spc="0">
                <a:ln/>
                <a:solidFill>
                  <a:srgbClr val="000000"/>
                </a:solidFill>
                <a:latin typeface="Helvetica Neue"/>
                <a:ea typeface="Helvetica Neue"/>
              </a:rPr>
              <a:t>IO</a:t>
            </a:r>
            <a:r>
              <a:rPr lang="zh-CN" sz="1100" b="1" i="0" strike="noStrike" spc="0">
                <a:ln/>
                <a:solidFill>
                  <a:srgbClr val="000000"/>
                </a:solidFill>
                <a:latin typeface="Helvetica Neue"/>
                <a:ea typeface="Helvetica Neue"/>
              </a:rPr>
              <a:t>并行等技术，成本下降</a:t>
            </a:r>
            <a:r>
              <a:rPr lang="en-US" sz="1100" b="1" i="0" strike="noStrike" spc="0">
                <a:ln/>
                <a:solidFill>
                  <a:srgbClr val="000000"/>
                </a:solidFill>
                <a:latin typeface="Helvetica Neue"/>
                <a:ea typeface="Helvetica Neue"/>
              </a:rPr>
              <a:t>50%</a:t>
            </a:r>
            <a:r>
              <a:rPr lang="zh-CN" sz="1100" b="1" i="0" strike="noStrike" spc="0">
                <a:ln/>
                <a:solidFill>
                  <a:srgbClr val="000000"/>
                </a:solidFill>
                <a:latin typeface="Helvetica Neue"/>
                <a:ea typeface="Helvetica Neue"/>
              </a:rPr>
              <a:t>以上；</a:t>
            </a:r>
            <a:r>
              <a:rPr lang="en-US" sz="1100" b="1" i="0" strike="noStrike" spc="0">
                <a:ln/>
                <a:solidFill>
                  <a:srgbClr val="000000"/>
                </a:solidFill>
                <a:latin typeface="Helvetica Neue"/>
                <a:ea typeface="Helvetica Neue"/>
              </a:rPr>
              <a:t>
 - </a:t>
            </a:r>
            <a:r>
              <a:rPr lang="zh-CN" sz="1100" b="1" i="0" strike="noStrike" spc="0">
                <a:ln/>
                <a:solidFill>
                  <a:srgbClr val="000000"/>
                </a:solidFill>
                <a:latin typeface="Helvetica Neue"/>
                <a:ea typeface="Helvetica Neue"/>
              </a:rPr>
              <a:t>自研</a:t>
            </a:r>
            <a:r>
              <a:rPr lang="en-US" sz="1100" b="1" i="0" strike="noStrike" spc="0">
                <a:ln/>
                <a:solidFill>
                  <a:srgbClr val="000000"/>
                </a:solidFill>
                <a:latin typeface="Helvetica Neue"/>
                <a:ea typeface="Helvetica Neue"/>
              </a:rPr>
              <a:t>Serverless</a:t>
            </a:r>
            <a:r>
              <a:rPr lang="zh-CN" sz="1100" b="1" i="0" strike="noStrike" spc="0">
                <a:ln/>
                <a:solidFill>
                  <a:srgbClr val="000000"/>
                </a:solidFill>
                <a:latin typeface="Helvetica Neue"/>
                <a:ea typeface="Helvetica Neue"/>
              </a:rPr>
              <a:t>模式：对用户屏蔽底层集群索引运维，自动弹性，大幅提升易用性，按流量和存储计费；</a:t>
            </a:r>
            <a:r>
              <a:rPr lang="en-US" sz="1100" b="1" i="0" strike="noStrike" spc="0">
                <a:ln/>
                <a:solidFill>
                  <a:srgbClr val="000000"/>
                </a:solidFill>
                <a:latin typeface="Helvetica Neue"/>
                <a:ea typeface="Helvetica Neue"/>
              </a:rPr>
              <a:t>
 - </a:t>
            </a:r>
            <a:r>
              <a:rPr lang="zh-CN" sz="1100" b="1" i="0" strike="noStrike" spc="0">
                <a:ln/>
                <a:solidFill>
                  <a:srgbClr val="000000"/>
                </a:solidFill>
                <a:latin typeface="Helvetica Neue"/>
                <a:ea typeface="Helvetica Neue"/>
              </a:rPr>
              <a:t>自研高性能内核：自治索引实现索引智能托管和分片自动调优，稳定性</a:t>
            </a:r>
            <a:r>
              <a:rPr lang="en-US" sz="1100" b="1" i="0" strike="noStrike" spc="0">
                <a:ln/>
                <a:solidFill>
                  <a:srgbClr val="FF0000"/>
                </a:solidFill>
                <a:latin typeface="Helvetica Neue"/>
                <a:ea typeface="Helvetica Neue"/>
              </a:rPr>
              <a:t>SLA 4</a:t>
            </a:r>
            <a:r>
              <a:rPr lang="zh-CN" sz="1100" b="1" i="0" strike="noStrike" spc="0">
                <a:ln/>
                <a:solidFill>
                  <a:srgbClr val="FF0000"/>
                </a:solidFill>
                <a:latin typeface="Helvetica Neue"/>
                <a:ea typeface="Helvetica Neue"/>
              </a:rPr>
              <a:t>个</a:t>
            </a:r>
            <a:r>
              <a:rPr lang="en-US" sz="1100" b="1" i="0" strike="noStrike" spc="0">
                <a:ln/>
                <a:solidFill>
                  <a:srgbClr val="FF0000"/>
                </a:solidFill>
                <a:latin typeface="Helvetica Neue"/>
                <a:ea typeface="Helvetica Neue"/>
              </a:rPr>
              <a:t>9</a:t>
            </a:r>
            <a:r>
              <a:rPr lang="zh-CN" sz="1100" b="1" i="0" strike="noStrike" spc="0">
                <a:ln/>
                <a:solidFill>
                  <a:srgbClr val="000000"/>
                </a:solidFill>
                <a:latin typeface="Helvetica Neue"/>
                <a:ea typeface="Helvetica Neue"/>
              </a:rPr>
              <a:t>；定向路由提升写入性能</a:t>
            </a:r>
            <a:r>
              <a:rPr lang="en-US" sz="1100" b="1" i="0" strike="noStrike" spc="0">
                <a:ln/>
                <a:solidFill>
                  <a:srgbClr val="000000"/>
                </a:solidFill>
                <a:latin typeface="Helvetica Neue"/>
                <a:ea typeface="Helvetica Neue"/>
              </a:rPr>
              <a:t>30%</a:t>
            </a:r>
            <a:r>
              <a:rPr lang="zh-CN" sz="1100" b="1" i="0" strike="noStrike" spc="0">
                <a:ln/>
                <a:solidFill>
                  <a:srgbClr val="000000"/>
                </a:solidFill>
                <a:latin typeface="Helvetica Neue"/>
                <a:ea typeface="Helvetica Neue"/>
              </a:rPr>
              <a:t>；查询裁剪提升高基维查询性能</a:t>
            </a:r>
            <a:r>
              <a:rPr lang="en-US" sz="1100" b="1" i="0" strike="noStrike" spc="0">
                <a:ln/>
                <a:solidFill>
                  <a:srgbClr val="000000"/>
                </a:solidFill>
                <a:latin typeface="Helvetica Neue"/>
                <a:ea typeface="Helvetica Neue"/>
              </a:rPr>
              <a:t>10</a:t>
            </a:r>
            <a:r>
              <a:rPr lang="zh-CN" sz="1100" b="1" i="0" strike="noStrike" spc="0">
                <a:ln/>
                <a:solidFill>
                  <a:srgbClr val="000000"/>
                </a:solidFill>
                <a:latin typeface="Helvetica Neue"/>
                <a:ea typeface="Helvetica Neue"/>
              </a:rPr>
              <a:t>倍；集群扩展性支持千级节点，百万分片。</a:t>
            </a:r>
          </a:p>
        </p:txBody>
      </p:sp>
      <p:sp>
        <p:nvSpPr>
          <p:cNvPr id="19" name="文本框 18"/>
          <p:cNvSpPr txBox="1"/>
          <p:nvPr/>
        </p:nvSpPr>
        <p:spPr>
          <a:xfrm>
            <a:off x="326185" y="5130154"/>
            <a:ext cx="5397500" cy="1492250"/>
          </a:xfrm>
          <a:prstGeom prst="rect">
            <a:avLst/>
          </a:prstGeom>
          <a:ln w="12700">
            <a:prstDash val="solid"/>
          </a:ln>
        </p:spPr>
        <p:txBody>
          <a:bodyPr>
            <a:spAutoFit/>
          </a:bodyPr>
          <a:lstStyle/>
          <a:p>
            <a:pPr algn="l"/>
            <a:r>
              <a:rPr lang="zh-CN" sz="1200" b="1">
                <a:solidFill>
                  <a:srgbClr val="0188FB"/>
                </a:solidFill>
              </a:rPr>
              <a:t>云厂商首发全托管</a:t>
            </a:r>
            <a:r>
              <a:rPr lang="en-US" sz="1200" b="1">
                <a:solidFill>
                  <a:srgbClr val="0188FB"/>
                </a:solidFill>
              </a:rPr>
              <a:t>Iceberg</a:t>
            </a:r>
            <a:r>
              <a:rPr lang="zh-CN" sz="1200" b="1">
                <a:solidFill>
                  <a:srgbClr val="0188FB"/>
                </a:solidFill>
              </a:rPr>
              <a:t>数据湖技术，在性能提升、可扩展性、一致性等大数据关键场景支持上拥有核心能力</a:t>
            </a:r>
          </a:p>
          <a:p>
            <a:pPr algn="l"/>
            <a:endParaRPr lang="zh-CN" sz="1200" b="1">
              <a:solidFill>
                <a:srgbClr val="0188FB"/>
              </a:solidFill>
            </a:endParaRPr>
          </a:p>
          <a:p>
            <a:pPr algn="l"/>
            <a:r>
              <a:rPr lang="en-US" sz="1200" b="0"/>
              <a:t> </a:t>
            </a:r>
            <a:r>
              <a:rPr lang="en-US" sz="1100" b="1"/>
              <a:t>- </a:t>
            </a:r>
            <a:r>
              <a:rPr lang="zh-CN" sz="1100" b="1"/>
              <a:t>自研自适应</a:t>
            </a:r>
            <a:r>
              <a:rPr lang="en-US" sz="1100" b="1"/>
              <a:t>spark shuffle</a:t>
            </a:r>
            <a:r>
              <a:rPr lang="zh-CN" sz="1100" b="1"/>
              <a:t>管理，提升引擎稳定性；聚焦</a:t>
            </a:r>
            <a:r>
              <a:rPr lang="en-US" sz="1100" b="1"/>
              <a:t>presto alluxio local cache</a:t>
            </a:r>
            <a:r>
              <a:rPr lang="zh-CN" sz="1100" b="1"/>
              <a:t>、</a:t>
            </a:r>
            <a:r>
              <a:rPr lang="en-US" sz="1100" b="1"/>
              <a:t>presto fragment cache</a:t>
            </a:r>
            <a:r>
              <a:rPr lang="zh-CN" sz="1100" b="1"/>
              <a:t>提升分析性能；</a:t>
            </a:r>
            <a:r>
              <a:rPr lang="en-US" sz="1100" b="1"/>
              <a:t>
 - </a:t>
            </a:r>
            <a:r>
              <a:rPr lang="zh-CN" sz="1100" b="1"/>
              <a:t>自研</a:t>
            </a:r>
            <a:r>
              <a:rPr lang="en-US" sz="1100" b="1"/>
              <a:t>Super SQL</a:t>
            </a:r>
            <a:r>
              <a:rPr lang="zh-CN" sz="1100" b="1"/>
              <a:t>统一语法、动态数据源、统一</a:t>
            </a:r>
            <a:r>
              <a:rPr lang="en-US" sz="1100" b="1"/>
              <a:t>catalog</a:t>
            </a:r>
            <a:r>
              <a:rPr lang="zh-CN" sz="1100" b="1"/>
              <a:t>；</a:t>
            </a:r>
            <a:r>
              <a:rPr lang="en-US" sz="1100" b="1"/>
              <a:t>
 - Iceberg</a:t>
            </a:r>
            <a:r>
              <a:rPr lang="zh-CN" sz="1100" b="1"/>
              <a:t>数据湖及数据治理能力：构建稀疏索引、</a:t>
            </a:r>
            <a:r>
              <a:rPr lang="en-US" sz="1100" b="1"/>
              <a:t>bloomfilter</a:t>
            </a:r>
            <a:r>
              <a:rPr lang="zh-CN" sz="1100" b="1"/>
              <a:t>、</a:t>
            </a:r>
            <a:r>
              <a:rPr lang="en-US" sz="1100" b="1"/>
              <a:t>zordering</a:t>
            </a:r>
            <a:r>
              <a:rPr lang="zh-CN" sz="1100" b="1"/>
              <a:t>后台优化，性能透明提升几十倍。</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B1F8A1CA-D3A6-3DA3-7B8D-933D6F3B5C97}"/>
              </a:ext>
            </a:extLst>
          </p:cNvPr>
          <p:cNvSpPr>
            <a:spLocks noGrp="1"/>
          </p:cNvSpPr>
          <p:nvPr>
            <p:ph type="body" idx="11"/>
          </p:nvPr>
        </p:nvSpPr>
        <p:spPr>
          <a:xfrm>
            <a:off x="514981" y="304116"/>
            <a:ext cx="11678607" cy="632783"/>
          </a:xfrm>
        </p:spPr>
        <p:txBody>
          <a:bodyPr>
            <a:noAutofit/>
          </a:bodyPr>
          <a:lstStyle/>
          <a:p>
            <a:pPr algn="l" defTabSz="901700"/>
            <a:r>
              <a:rPr lang="zh-CN" altLang="zh-CN" sz="2000" dirty="0">
                <a:latin typeface="腾讯体 W7"/>
                <a:ea typeface="Microsoft YaHei"/>
              </a:rPr>
              <a:t>大数据：信创策略及信创案例</a:t>
            </a:r>
          </a:p>
        </p:txBody>
      </p:sp>
      <p:sp>
        <p:nvSpPr>
          <p:cNvPr id="24" name="文本框 23">
            <a:extLst>
              <a:ext uri="{FF2B5EF4-FFF2-40B4-BE49-F238E27FC236}">
                <a16:creationId xmlns:a16="http://schemas.microsoft.com/office/drawing/2014/main" id="{3A213F81-606C-4E94-3DA0-BB5F3927C2A0}"/>
              </a:ext>
            </a:extLst>
          </p:cNvPr>
          <p:cNvSpPr txBox="1"/>
          <p:nvPr/>
        </p:nvSpPr>
        <p:spPr>
          <a:xfrm>
            <a:off x="468819" y="1191554"/>
            <a:ext cx="6032568" cy="5328839"/>
          </a:xfrm>
          <a:ln w="12700">
            <a:solidFill>
              <a:srgbClr val="0188FB"/>
            </a:solidFill>
            <a:prstDash val="solid"/>
          </a:ln>
        </p:spPr>
        <p:txBody>
          <a:bodyPr/>
          <a:lstStyle/>
          <a:p>
            <a:pPr marL="194310" lvl="1" indent="0" algn="l">
              <a:lnSpc>
                <a:spcPct val="120000"/>
              </a:lnSpc>
            </a:pPr>
            <a:endParaRPr lang="zh-CN" sz="1000" b="1">
              <a:solidFill>
                <a:srgbClr val="0432FF"/>
              </a:solidFill>
              <a:latin typeface="Microsoft YaHei"/>
              <a:ea typeface="Microsoft YaHei"/>
            </a:endParaRPr>
          </a:p>
          <a:p>
            <a:pPr marL="466344" lvl="1" indent="-233172" algn="l">
              <a:lnSpc>
                <a:spcPct val="120000"/>
              </a:lnSpc>
              <a:buFont typeface="Wingdings" charset="0"/>
              <a:buChar char="l"/>
            </a:pPr>
            <a:r>
              <a:rPr lang="zh-CN" sz="1400" b="1">
                <a:solidFill>
                  <a:srgbClr val="0188FB"/>
                </a:solidFill>
                <a:latin typeface="Microsoft YaHei"/>
                <a:ea typeface="Microsoft YaHei"/>
              </a:rPr>
              <a:t>向全栈信创国产化迈进：国产Hadoop体系+国产MPP+国产数据库+信创适配</a:t>
            </a:r>
          </a:p>
          <a:p>
            <a:pPr marL="466344" lvl="1" indent="-233172" algn="l">
              <a:lnSpc>
                <a:spcPct val="120000"/>
              </a:lnSpc>
              <a:buFont typeface="Wingdings" charset="0"/>
              <a:buChar char="l"/>
            </a:pPr>
            <a:r>
              <a:rPr lang="zh-CN" sz="1400" b="1">
                <a:solidFill>
                  <a:srgbClr val="0188FB"/>
                </a:solidFill>
                <a:latin typeface="Microsoft YaHei"/>
                <a:ea typeface="Microsoft YaHei"/>
              </a:rPr>
              <a:t>不仅是替换而是升级：技术架构升级、数据能力升级、使用体验升级</a:t>
            </a:r>
          </a:p>
          <a:p>
            <a:pPr marL="466344" lvl="1" indent="-233172" algn="l">
              <a:lnSpc>
                <a:spcPct val="120000"/>
              </a:lnSpc>
              <a:buFont typeface="Wingdings" charset="0"/>
              <a:buChar char="l"/>
            </a:pPr>
            <a:r>
              <a:rPr lang="zh-CN" sz="1400" b="1">
                <a:solidFill>
                  <a:srgbClr val="0188FB"/>
                </a:solidFill>
                <a:latin typeface="Microsoft YaHei"/>
                <a:ea typeface="Microsoft YaHei"/>
              </a:rPr>
              <a:t>推进ISV基于信创项目合作：在垂直行业推进TBDS底座的落地，例如政务/政法/金融/工业/能源等</a:t>
            </a:r>
          </a:p>
        </p:txBody>
      </p:sp>
      <p:sp>
        <p:nvSpPr>
          <p:cNvPr id="25" name="平行四边形 36">
            <a:extLst>
              <a:ext uri="{FF2B5EF4-FFF2-40B4-BE49-F238E27FC236}">
                <a16:creationId xmlns:a16="http://schemas.microsoft.com/office/drawing/2014/main" id="{0517C2F7-C76E-6935-EFD4-9E07552D0438}"/>
              </a:ext>
            </a:extLst>
          </p:cNvPr>
          <p:cNvSpPr/>
          <p:nvPr/>
        </p:nvSpPr>
        <p:spPr>
          <a:xfrm>
            <a:off x="394523" y="941435"/>
            <a:ext cx="1460772"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r>
              <a:rPr lang="zh-CN" sz="1400">
                <a:solidFill>
                  <a:srgbClr val="FFFFFF"/>
                </a:solidFill>
                <a:latin typeface="Helvetica Neue"/>
                <a:ea typeface="Microsoft YaHei"/>
              </a:rPr>
              <a:t>信创策略</a:t>
            </a:r>
          </a:p>
        </p:txBody>
      </p:sp>
      <p:sp>
        <p:nvSpPr>
          <p:cNvPr id="26" name="文本框 25">
            <a:extLst>
              <a:ext uri="{FF2B5EF4-FFF2-40B4-BE49-F238E27FC236}">
                <a16:creationId xmlns:a16="http://schemas.microsoft.com/office/drawing/2014/main" id="{8B8BD3F7-A4C4-BE22-21CD-C71B7C8BDDCD}"/>
              </a:ext>
            </a:extLst>
          </p:cNvPr>
          <p:cNvSpPr txBox="1"/>
          <p:nvPr/>
        </p:nvSpPr>
        <p:spPr>
          <a:xfrm>
            <a:off x="694374" y="2797280"/>
            <a:ext cx="5660332" cy="3411605"/>
          </a:xfrm>
          <a:noFill/>
          <a:ln w="19050">
            <a:solidFill>
              <a:srgbClr val="FB8D00"/>
            </a:solidFill>
            <a:prstDash val="dash"/>
          </a:ln>
        </p:spPr>
        <p:txBody>
          <a:bodyPr/>
          <a:lstStyle/>
          <a:p>
            <a:pPr algn="ctr"/>
            <a:endParaRPr lang="en-US" sz="1000" b="1">
              <a:solidFill>
                <a:srgbClr val="000000"/>
              </a:solidFill>
              <a:latin typeface="Microsoft YaHei"/>
              <a:ea typeface="Microsoft YaHei"/>
            </a:endParaRPr>
          </a:p>
        </p:txBody>
      </p:sp>
      <p:sp>
        <p:nvSpPr>
          <p:cNvPr id="27" name="矩形 24">
            <a:extLst>
              <a:ext uri="{FF2B5EF4-FFF2-40B4-BE49-F238E27FC236}">
                <a16:creationId xmlns:a16="http://schemas.microsoft.com/office/drawing/2014/main" id="{6F610BC6-B36E-EF05-1A11-0BBB57F1FC10}"/>
              </a:ext>
            </a:extLst>
          </p:cNvPr>
          <p:cNvSpPr/>
          <p:nvPr/>
        </p:nvSpPr>
        <p:spPr>
          <a:xfrm>
            <a:off x="760693" y="3173531"/>
            <a:ext cx="5419390" cy="527050"/>
          </a:xfrm>
          <a:prstGeom prst="rect">
            <a:avLst/>
          </a:prstGeom>
          <a:solidFill>
            <a:srgbClr val="FFF2CC"/>
          </a:solidFill>
          <a:ln>
            <a:solidFill>
              <a:srgbClr val="7B7B7B"/>
            </a:solidFill>
          </a:ln>
        </p:spPr>
        <p:txBody>
          <a:bodyPr wrap="square">
            <a:spAutoFit/>
          </a:bodyPr>
          <a:lstStyle/>
          <a:p>
            <a:pPr marL="194310" lvl="1" indent="0" algn="l">
              <a:lnSpc>
                <a:spcPct val="120000"/>
              </a:lnSpc>
            </a:pPr>
            <a:r>
              <a:rPr lang="zh-CN" sz="1200">
                <a:solidFill>
                  <a:srgbClr val="0432FF"/>
                </a:solidFill>
                <a:latin typeface="Microsoft YaHei"/>
                <a:ea typeface="Microsoft YaHei"/>
              </a:rPr>
              <a:t>内部融合：适配TencentOS、TDSQL，与TCE/TCS集成调优、融合输出</a:t>
            </a:r>
          </a:p>
          <a:p>
            <a:pPr marL="194310" lvl="1" indent="0" algn="l">
              <a:lnSpc>
                <a:spcPct val="120000"/>
              </a:lnSpc>
            </a:pPr>
            <a:r>
              <a:rPr lang="zh-CN" sz="1200">
                <a:solidFill>
                  <a:srgbClr val="0432FF"/>
                </a:solidFill>
                <a:latin typeface="Microsoft YaHei"/>
                <a:ea typeface="Microsoft YaHei"/>
              </a:rPr>
              <a:t>外部适配：鲲鹏/海光/飞腾/申威等CPU，麒麟/红旗/统信等OS</a:t>
            </a:r>
          </a:p>
        </p:txBody>
      </p:sp>
      <p:sp>
        <p:nvSpPr>
          <p:cNvPr id="28" name="矩形 24">
            <a:extLst>
              <a:ext uri="{FF2B5EF4-FFF2-40B4-BE49-F238E27FC236}">
                <a16:creationId xmlns:a16="http://schemas.microsoft.com/office/drawing/2014/main" id="{B423A0DB-258E-CF53-6AC3-4DADD11E35C4}"/>
              </a:ext>
            </a:extLst>
          </p:cNvPr>
          <p:cNvSpPr/>
          <p:nvPr/>
        </p:nvSpPr>
        <p:spPr>
          <a:xfrm>
            <a:off x="760693" y="5154874"/>
            <a:ext cx="5422900" cy="965200"/>
          </a:xfrm>
          <a:prstGeom prst="rect">
            <a:avLst/>
          </a:prstGeom>
          <a:solidFill>
            <a:srgbClr val="FFF2CC"/>
          </a:solidFill>
          <a:ln>
            <a:solidFill>
              <a:srgbClr val="7B7B7B"/>
            </a:solidFill>
          </a:ln>
        </p:spPr>
        <p:txBody>
          <a:bodyPr wrap="square">
            <a:spAutoFit/>
          </a:bodyPr>
          <a:lstStyle/>
          <a:p>
            <a:pPr marL="194310" lvl="1" indent="0" algn="l">
              <a:lnSpc>
                <a:spcPct val="120000"/>
              </a:lnSpc>
            </a:pPr>
            <a:r>
              <a:rPr lang="zh-CN" sz="1200">
                <a:solidFill>
                  <a:srgbClr val="0432FF"/>
                </a:solidFill>
                <a:latin typeface="Microsoft YaHei"/>
                <a:ea typeface="Microsoft YaHei"/>
              </a:rPr>
              <a:t>政务：国泰新点等，落地广西住建/洛阳政务/安康等项目，框架协议500万</a:t>
            </a:r>
          </a:p>
          <a:p>
            <a:pPr marL="194310" lvl="1" indent="0" algn="l">
              <a:lnSpc>
                <a:spcPct val="120000"/>
              </a:lnSpc>
            </a:pPr>
            <a:r>
              <a:rPr lang="zh-CN" sz="1200">
                <a:solidFill>
                  <a:srgbClr val="0432FF"/>
                </a:solidFill>
                <a:latin typeface="Microsoft YaHei"/>
                <a:ea typeface="Microsoft YaHei"/>
              </a:rPr>
              <a:t>金融：华云中盛等，正在合作包括中信建投/鹏华基金等项目，框架协议1500万</a:t>
            </a:r>
          </a:p>
          <a:p>
            <a:pPr marL="194310" lvl="1" indent="0" algn="l">
              <a:lnSpc>
                <a:spcPct val="120000"/>
              </a:lnSpc>
            </a:pPr>
            <a:r>
              <a:rPr lang="zh-CN" sz="1200">
                <a:solidFill>
                  <a:srgbClr val="0432FF"/>
                </a:solidFill>
                <a:latin typeface="Microsoft YaHei"/>
                <a:ea typeface="Microsoft YaHei"/>
              </a:rPr>
              <a:t>其他：久远银海/国双/东软/航天宏图等，进行大数据/MPP产品的对接</a:t>
            </a:r>
          </a:p>
        </p:txBody>
      </p:sp>
      <p:sp>
        <p:nvSpPr>
          <p:cNvPr id="29" name="矩形 24">
            <a:extLst>
              <a:ext uri="{FF2B5EF4-FFF2-40B4-BE49-F238E27FC236}">
                <a16:creationId xmlns:a16="http://schemas.microsoft.com/office/drawing/2014/main" id="{BD108C86-53D5-9D4D-9FBC-606C38C2343B}"/>
              </a:ext>
            </a:extLst>
          </p:cNvPr>
          <p:cNvSpPr/>
          <p:nvPr/>
        </p:nvSpPr>
        <p:spPr>
          <a:xfrm>
            <a:off x="760693" y="4054196"/>
            <a:ext cx="5419390" cy="749300"/>
          </a:xfrm>
          <a:prstGeom prst="rect">
            <a:avLst/>
          </a:prstGeom>
          <a:solidFill>
            <a:srgbClr val="FFF2CC"/>
          </a:solidFill>
          <a:ln>
            <a:solidFill>
              <a:srgbClr val="7B7B7B"/>
            </a:solidFill>
          </a:ln>
        </p:spPr>
        <p:txBody>
          <a:bodyPr wrap="square">
            <a:spAutoFit/>
          </a:bodyPr>
          <a:lstStyle/>
          <a:p>
            <a:pPr marL="194310" lvl="1" indent="0" algn="l">
              <a:lnSpc>
                <a:spcPct val="120000"/>
              </a:lnSpc>
            </a:pPr>
            <a:r>
              <a:rPr lang="zh-CN" sz="1200">
                <a:solidFill>
                  <a:srgbClr val="0432FF"/>
                </a:solidFill>
                <a:latin typeface="Microsoft YaHei"/>
                <a:ea typeface="Microsoft YaHei"/>
              </a:rPr>
              <a:t>原有集群替换：CDH替换实践沉淀+完善大数据迁移工具</a:t>
            </a:r>
          </a:p>
          <a:p>
            <a:pPr marL="194310" lvl="1" indent="0" algn="l">
              <a:lnSpc>
                <a:spcPct val="120000"/>
              </a:lnSpc>
            </a:pPr>
            <a:r>
              <a:rPr lang="zh-CN" sz="1200">
                <a:solidFill>
                  <a:srgbClr val="0432FF"/>
                </a:solidFill>
                <a:latin typeface="Microsoft YaHei"/>
                <a:ea typeface="Microsoft YaHei"/>
              </a:rPr>
              <a:t>架构升级：提供客户更多升级选择，如云数一体化、存算分离化、湖仓一体化、融合计算化</a:t>
            </a:r>
          </a:p>
        </p:txBody>
      </p:sp>
      <p:sp>
        <p:nvSpPr>
          <p:cNvPr id="30" name="文本框 29">
            <a:extLst>
              <a:ext uri="{FF2B5EF4-FFF2-40B4-BE49-F238E27FC236}">
                <a16:creationId xmlns:a16="http://schemas.microsoft.com/office/drawing/2014/main" id="{DC67BCFB-B67A-B51A-FD82-79EDACDAF1C0}"/>
              </a:ext>
            </a:extLst>
          </p:cNvPr>
          <p:cNvSpPr txBox="1"/>
          <p:nvPr/>
        </p:nvSpPr>
        <p:spPr>
          <a:xfrm>
            <a:off x="760693" y="2840818"/>
            <a:ext cx="2723054" cy="276863"/>
          </a:xfrm>
        </p:spPr>
        <p:txBody>
          <a:bodyPr/>
          <a:lstStyle/>
          <a:p>
            <a:pPr algn="l"/>
            <a:r>
              <a:rPr lang="zh-CN" sz="1400" b="1">
                <a:solidFill>
                  <a:srgbClr val="000000"/>
                </a:solidFill>
                <a:latin typeface="Microsoft YaHei"/>
                <a:ea typeface="Microsoft YaHei"/>
              </a:rPr>
              <a:t>全栈信创适配的大数据平台</a:t>
            </a:r>
          </a:p>
          <a:p>
            <a:pPr algn="l"/>
            <a:endParaRPr lang="zh-CN" sz="1200" b="1">
              <a:solidFill>
                <a:srgbClr val="0188FB"/>
              </a:solidFill>
              <a:latin typeface="Microsoft YaHei"/>
              <a:ea typeface="Microsoft YaHei"/>
            </a:endParaRPr>
          </a:p>
        </p:txBody>
      </p:sp>
      <p:sp>
        <p:nvSpPr>
          <p:cNvPr id="31" name="文本框 30">
            <a:extLst>
              <a:ext uri="{FF2B5EF4-FFF2-40B4-BE49-F238E27FC236}">
                <a16:creationId xmlns:a16="http://schemas.microsoft.com/office/drawing/2014/main" id="{59B0D004-5892-0748-7A54-1AF60B4DCDC3}"/>
              </a:ext>
            </a:extLst>
          </p:cNvPr>
          <p:cNvSpPr txBox="1"/>
          <p:nvPr/>
        </p:nvSpPr>
        <p:spPr>
          <a:xfrm>
            <a:off x="760693" y="4878012"/>
            <a:ext cx="2281309" cy="276863"/>
          </a:xfrm>
        </p:spPr>
        <p:txBody>
          <a:bodyPr/>
          <a:lstStyle/>
          <a:p>
            <a:pPr algn="l"/>
            <a:r>
              <a:rPr lang="zh-CN" sz="1400" b="1">
                <a:solidFill>
                  <a:srgbClr val="000000"/>
                </a:solidFill>
                <a:latin typeface="Microsoft YaHei"/>
                <a:ea typeface="Microsoft YaHei"/>
              </a:rPr>
              <a:t>典型ISV信创项目合作</a:t>
            </a:r>
          </a:p>
        </p:txBody>
      </p:sp>
      <p:sp>
        <p:nvSpPr>
          <p:cNvPr id="32" name="文本框 31">
            <a:extLst>
              <a:ext uri="{FF2B5EF4-FFF2-40B4-BE49-F238E27FC236}">
                <a16:creationId xmlns:a16="http://schemas.microsoft.com/office/drawing/2014/main" id="{A161D763-5777-551A-0A3F-50E9EFF93B50}"/>
              </a:ext>
            </a:extLst>
          </p:cNvPr>
          <p:cNvSpPr txBox="1"/>
          <p:nvPr/>
        </p:nvSpPr>
        <p:spPr>
          <a:xfrm>
            <a:off x="760693" y="3715719"/>
            <a:ext cx="1413300" cy="276863"/>
          </a:xfrm>
        </p:spPr>
        <p:txBody>
          <a:bodyPr/>
          <a:lstStyle/>
          <a:p>
            <a:pPr algn="l"/>
            <a:r>
              <a:rPr lang="zh-CN" sz="1400" b="1">
                <a:solidFill>
                  <a:srgbClr val="000000"/>
                </a:solidFill>
                <a:latin typeface="Microsoft YaHei"/>
                <a:ea typeface="Microsoft YaHei"/>
              </a:rPr>
              <a:t>平台能力升级</a:t>
            </a:r>
          </a:p>
          <a:p>
            <a:pPr algn="l"/>
            <a:endParaRPr lang="zh-CN" sz="1200" b="1">
              <a:solidFill>
                <a:srgbClr val="0188FB"/>
              </a:solidFill>
              <a:latin typeface="Microsoft YaHei"/>
              <a:ea typeface="Microsoft YaHei"/>
            </a:endParaRPr>
          </a:p>
        </p:txBody>
      </p:sp>
      <p:sp>
        <p:nvSpPr>
          <p:cNvPr id="33" name="文本框 32">
            <a:extLst>
              <a:ext uri="{FF2B5EF4-FFF2-40B4-BE49-F238E27FC236}">
                <a16:creationId xmlns:a16="http://schemas.microsoft.com/office/drawing/2014/main" id="{EBA3D8EA-CB23-1BD9-0BCA-6DD4502EC7B1}"/>
              </a:ext>
            </a:extLst>
          </p:cNvPr>
          <p:cNvSpPr txBox="1"/>
          <p:nvPr/>
        </p:nvSpPr>
        <p:spPr>
          <a:xfrm>
            <a:off x="7246822" y="1191554"/>
            <a:ext cx="4436717" cy="5328839"/>
          </a:xfrm>
          <a:ln w="12700">
            <a:solidFill>
              <a:srgbClr val="0188FB"/>
            </a:solidFill>
            <a:prstDash val="solid"/>
          </a:ln>
        </p:spPr>
        <p:txBody>
          <a:bodyPr/>
          <a:lstStyle/>
          <a:p>
            <a:pPr marL="194310" lvl="1" indent="0" algn="l">
              <a:lnSpc>
                <a:spcPct val="120000"/>
              </a:lnSpc>
            </a:pPr>
            <a:endParaRPr lang="zh-CN" sz="1000" b="1">
              <a:solidFill>
                <a:srgbClr val="0432FF"/>
              </a:solidFill>
              <a:latin typeface="Microsoft YaHei"/>
              <a:ea typeface="Microsoft YaHei"/>
            </a:endParaRPr>
          </a:p>
        </p:txBody>
      </p:sp>
      <p:sp>
        <p:nvSpPr>
          <p:cNvPr id="34" name="平行四边形 36">
            <a:extLst>
              <a:ext uri="{FF2B5EF4-FFF2-40B4-BE49-F238E27FC236}">
                <a16:creationId xmlns:a16="http://schemas.microsoft.com/office/drawing/2014/main" id="{295A3612-DE5D-7B45-14E4-64707780B3E2}"/>
              </a:ext>
            </a:extLst>
          </p:cNvPr>
          <p:cNvSpPr/>
          <p:nvPr/>
        </p:nvSpPr>
        <p:spPr>
          <a:xfrm>
            <a:off x="7172526" y="941435"/>
            <a:ext cx="1460772" cy="250120"/>
          </a:xfrm>
          <a:prstGeom prst="parallelogram">
            <a:avLst/>
          </a:prstGeom>
          <a:solidFill>
            <a:srgbClr val="2741B1"/>
          </a:solidFill>
          <a:ln>
            <a:noFill/>
          </a:ln>
        </p:spPr>
        <p:txBody>
          <a:bodyPr anchor="ctr"/>
          <a:lstStyle>
            <a:lvl1pPr marL="0" lvl="0" indent="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algn="ctr"/>
            <a:r>
              <a:rPr lang="zh-CN" sz="1400">
                <a:solidFill>
                  <a:srgbClr val="FFFFFF"/>
                </a:solidFill>
                <a:latin typeface="Helvetica Neue"/>
                <a:ea typeface="Microsoft YaHei"/>
              </a:rPr>
              <a:t>金融行业</a:t>
            </a:r>
          </a:p>
        </p:txBody>
      </p:sp>
      <p:pic>
        <p:nvPicPr>
          <p:cNvPr id="35" name="图片 34">
            <a:extLst>
              <a:ext uri="{FF2B5EF4-FFF2-40B4-BE49-F238E27FC236}">
                <a16:creationId xmlns:a16="http://schemas.microsoft.com/office/drawing/2014/main" id="{63B62B1C-996A-532F-7758-87DF81E57677}"/>
              </a:ext>
            </a:extLst>
          </p:cNvPr>
          <p:cNvPicPr>
            <a:picLocks noChangeAspect="1"/>
          </p:cNvPicPr>
          <p:nvPr/>
        </p:nvPicPr>
        <p:blipFill>
          <a:blip r:embed="rId3"/>
          <a:stretch/>
        </p:blipFill>
        <p:spPr>
          <a:xfrm>
            <a:off x="7463700" y="1448885"/>
            <a:ext cx="1495756" cy="472176"/>
          </a:xfrm>
          <a:prstGeom prst="rect">
            <a:avLst/>
          </a:prstGeom>
        </p:spPr>
      </p:pic>
      <p:pic>
        <p:nvPicPr>
          <p:cNvPr id="36" name="图片 35">
            <a:extLst>
              <a:ext uri="{FF2B5EF4-FFF2-40B4-BE49-F238E27FC236}">
                <a16:creationId xmlns:a16="http://schemas.microsoft.com/office/drawing/2014/main" id="{506340F7-863C-8E13-00D5-8C0D760C8D41}"/>
              </a:ext>
            </a:extLst>
          </p:cNvPr>
          <p:cNvPicPr>
            <a:picLocks noChangeAspect="1"/>
          </p:cNvPicPr>
          <p:nvPr/>
        </p:nvPicPr>
        <p:blipFill>
          <a:blip r:embed="rId4"/>
          <a:stretch/>
        </p:blipFill>
        <p:spPr>
          <a:xfrm>
            <a:off x="7463700" y="2312342"/>
            <a:ext cx="1517949" cy="484938"/>
          </a:xfrm>
          <a:prstGeom prst="rect">
            <a:avLst/>
          </a:prstGeom>
        </p:spPr>
      </p:pic>
      <p:pic>
        <p:nvPicPr>
          <p:cNvPr id="37" name="图片 36">
            <a:extLst>
              <a:ext uri="{FF2B5EF4-FFF2-40B4-BE49-F238E27FC236}">
                <a16:creationId xmlns:a16="http://schemas.microsoft.com/office/drawing/2014/main" id="{1F36C7F5-1F49-66F1-66E7-3BF4E12B659A}"/>
              </a:ext>
            </a:extLst>
          </p:cNvPr>
          <p:cNvPicPr>
            <a:picLocks noChangeAspect="1"/>
          </p:cNvPicPr>
          <p:nvPr/>
        </p:nvPicPr>
        <p:blipFill>
          <a:blip r:embed="rId5"/>
          <a:stretch/>
        </p:blipFill>
        <p:spPr>
          <a:xfrm>
            <a:off x="7447663" y="3933906"/>
            <a:ext cx="1495756" cy="484938"/>
          </a:xfrm>
          <a:prstGeom prst="rect">
            <a:avLst/>
          </a:prstGeom>
        </p:spPr>
      </p:pic>
      <p:pic>
        <p:nvPicPr>
          <p:cNvPr id="38" name="图片 37">
            <a:extLst>
              <a:ext uri="{FF2B5EF4-FFF2-40B4-BE49-F238E27FC236}">
                <a16:creationId xmlns:a16="http://schemas.microsoft.com/office/drawing/2014/main" id="{44D9C1F2-F8E3-ACF9-65F8-819FBC419541}"/>
              </a:ext>
            </a:extLst>
          </p:cNvPr>
          <p:cNvPicPr>
            <a:picLocks noChangeAspect="1"/>
          </p:cNvPicPr>
          <p:nvPr/>
        </p:nvPicPr>
        <p:blipFill>
          <a:blip r:embed="rId6"/>
          <a:stretch/>
        </p:blipFill>
        <p:spPr>
          <a:xfrm>
            <a:off x="7452942" y="4680226"/>
            <a:ext cx="1490477" cy="479100"/>
          </a:xfrm>
          <a:prstGeom prst="rect">
            <a:avLst/>
          </a:prstGeom>
          <a:ln w="12700">
            <a:solidFill>
              <a:srgbClr val="9D9D9D"/>
            </a:solidFill>
            <a:prstDash val="solid"/>
          </a:ln>
        </p:spPr>
      </p:pic>
      <p:pic>
        <p:nvPicPr>
          <p:cNvPr id="39" name="图片 38">
            <a:extLst>
              <a:ext uri="{FF2B5EF4-FFF2-40B4-BE49-F238E27FC236}">
                <a16:creationId xmlns:a16="http://schemas.microsoft.com/office/drawing/2014/main" id="{55027E34-C0DD-B3F9-950D-9E91FC2D2D24}"/>
              </a:ext>
            </a:extLst>
          </p:cNvPr>
          <p:cNvPicPr>
            <a:picLocks noChangeAspect="1"/>
          </p:cNvPicPr>
          <p:nvPr/>
        </p:nvPicPr>
        <p:blipFill>
          <a:blip r:embed="rId7"/>
          <a:stretch/>
        </p:blipFill>
        <p:spPr>
          <a:xfrm>
            <a:off x="7452942" y="5581138"/>
            <a:ext cx="1506514" cy="479100"/>
          </a:xfrm>
          <a:prstGeom prst="rect">
            <a:avLst/>
          </a:prstGeom>
          <a:ln w="12700">
            <a:solidFill>
              <a:srgbClr val="C4C4C4"/>
            </a:solidFill>
            <a:prstDash val="solid"/>
          </a:ln>
        </p:spPr>
      </p:pic>
      <p:sp>
        <p:nvSpPr>
          <p:cNvPr id="40" name="文本框 39">
            <a:extLst>
              <a:ext uri="{FF2B5EF4-FFF2-40B4-BE49-F238E27FC236}">
                <a16:creationId xmlns:a16="http://schemas.microsoft.com/office/drawing/2014/main" id="{6E6ADEFF-3F93-4EA6-3735-2702AE53026D}"/>
              </a:ext>
            </a:extLst>
          </p:cNvPr>
          <p:cNvSpPr txBox="1"/>
          <p:nvPr/>
        </p:nvSpPr>
        <p:spPr>
          <a:xfrm>
            <a:off x="9091977" y="1404711"/>
            <a:ext cx="2351819" cy="599176"/>
          </a:xfrm>
        </p:spPr>
        <p:txBody>
          <a:bodyPr/>
          <a:lstStyle/>
          <a:p>
            <a:pPr algn="l"/>
            <a:r>
              <a:rPr lang="en-US" sz="1500" b="1">
                <a:solidFill>
                  <a:srgbClr val="000000"/>
                </a:solidFill>
                <a:latin typeface="Microsoft YaHei"/>
                <a:ea typeface="Microsoft YaHei"/>
              </a:rPr>
              <a:t>4000+</a:t>
            </a:r>
            <a:r>
              <a:rPr lang="zh-CN" sz="1100" b="1">
                <a:solidFill>
                  <a:srgbClr val="000000"/>
                </a:solidFill>
                <a:latin typeface="Microsoft YaHei"/>
                <a:ea typeface="Microsoft YaHei"/>
              </a:rPr>
              <a:t>节点、</a:t>
            </a:r>
            <a:r>
              <a:rPr lang="en-US" sz="1500" b="1">
                <a:solidFill>
                  <a:srgbClr val="000000"/>
                </a:solidFill>
                <a:latin typeface="Microsoft YaHei"/>
                <a:ea typeface="Microsoft YaHei"/>
              </a:rPr>
              <a:t>30PB+</a:t>
            </a:r>
            <a:r>
              <a:rPr lang="zh-CN" sz="1100" b="1">
                <a:solidFill>
                  <a:srgbClr val="000000"/>
                </a:solidFill>
                <a:latin typeface="Microsoft YaHei"/>
                <a:ea typeface="Microsoft YaHei"/>
              </a:rPr>
              <a:t>数据，日调度任务超</a:t>
            </a:r>
            <a:r>
              <a:rPr lang="zh-CN" sz="1500" b="1">
                <a:solidFill>
                  <a:srgbClr val="000000"/>
                </a:solidFill>
                <a:latin typeface="Microsoft YaHei"/>
                <a:ea typeface="Microsoft YaHei"/>
              </a:rPr>
              <a:t>10万</a:t>
            </a:r>
            <a:r>
              <a:rPr lang="zh-CN" sz="1100" b="1">
                <a:solidFill>
                  <a:srgbClr val="000000"/>
                </a:solidFill>
                <a:latin typeface="Microsoft YaHei"/>
                <a:ea typeface="Microsoft YaHei"/>
              </a:rPr>
              <a:t>个</a:t>
            </a:r>
          </a:p>
          <a:p>
            <a:pPr algn="l"/>
            <a:endParaRPr lang="zh-CN" sz="1300" b="1">
              <a:solidFill>
                <a:srgbClr val="0188FB"/>
              </a:solidFill>
              <a:latin typeface="Microsoft YaHei"/>
              <a:ea typeface="Microsoft YaHei"/>
            </a:endParaRPr>
          </a:p>
        </p:txBody>
      </p:sp>
      <p:sp>
        <p:nvSpPr>
          <p:cNvPr id="41" name="文本框 40">
            <a:extLst>
              <a:ext uri="{FF2B5EF4-FFF2-40B4-BE49-F238E27FC236}">
                <a16:creationId xmlns:a16="http://schemas.microsoft.com/office/drawing/2014/main" id="{20D651C6-907E-90AA-3D61-5E821C576A95}"/>
              </a:ext>
            </a:extLst>
          </p:cNvPr>
          <p:cNvSpPr txBox="1"/>
          <p:nvPr/>
        </p:nvSpPr>
        <p:spPr>
          <a:xfrm>
            <a:off x="9091977" y="2312342"/>
            <a:ext cx="2393718" cy="484938"/>
          </a:xfrm>
        </p:spPr>
        <p:txBody>
          <a:bodyPr/>
          <a:lstStyle/>
          <a:p>
            <a:pPr algn="l"/>
            <a:r>
              <a:rPr lang="zh-CN" sz="1100" b="1">
                <a:solidFill>
                  <a:srgbClr val="000000"/>
                </a:solidFill>
                <a:latin typeface="Microsoft YaHei"/>
                <a:ea typeface="Microsoft YaHei"/>
              </a:rPr>
              <a:t>银行业</a:t>
            </a:r>
            <a:r>
              <a:rPr lang="zh-CN" sz="1500" b="1">
                <a:solidFill>
                  <a:srgbClr val="000000"/>
                </a:solidFill>
                <a:latin typeface="Microsoft YaHei"/>
                <a:ea typeface="Microsoft YaHei"/>
              </a:rPr>
              <a:t>首个</a:t>
            </a:r>
            <a:r>
              <a:rPr lang="zh-CN" sz="1100" b="1">
                <a:solidFill>
                  <a:srgbClr val="000000"/>
                </a:solidFill>
                <a:latin typeface="Microsoft YaHei"/>
                <a:ea typeface="Microsoft YaHei"/>
              </a:rPr>
              <a:t>存算分离数据湖架构的信创环境适配</a:t>
            </a:r>
          </a:p>
          <a:p>
            <a:pPr algn="l"/>
            <a:endParaRPr lang="zh-CN" sz="1300" b="1">
              <a:solidFill>
                <a:srgbClr val="0188FB"/>
              </a:solidFill>
              <a:latin typeface="Microsoft YaHei"/>
              <a:ea typeface="Microsoft YaHei"/>
            </a:endParaRPr>
          </a:p>
        </p:txBody>
      </p:sp>
      <p:sp>
        <p:nvSpPr>
          <p:cNvPr id="42" name="文本框 41">
            <a:extLst>
              <a:ext uri="{FF2B5EF4-FFF2-40B4-BE49-F238E27FC236}">
                <a16:creationId xmlns:a16="http://schemas.microsoft.com/office/drawing/2014/main" id="{CF4B8948-0B6E-22E9-8C8B-F1350EC77DB4}"/>
              </a:ext>
            </a:extLst>
          </p:cNvPr>
          <p:cNvSpPr txBox="1"/>
          <p:nvPr/>
        </p:nvSpPr>
        <p:spPr>
          <a:xfrm>
            <a:off x="9133877" y="3933906"/>
            <a:ext cx="2309919" cy="276863"/>
          </a:xfrm>
        </p:spPr>
        <p:txBody>
          <a:bodyPr/>
          <a:lstStyle/>
          <a:p>
            <a:pPr algn="l"/>
            <a:r>
              <a:rPr lang="zh-CN" sz="1100" b="1">
                <a:solidFill>
                  <a:srgbClr val="000000"/>
                </a:solidFill>
                <a:latin typeface="Microsoft YaHei"/>
                <a:ea typeface="Microsoft YaHei"/>
              </a:rPr>
              <a:t>证券业</a:t>
            </a:r>
            <a:r>
              <a:rPr lang="zh-CN" sz="1500" b="1">
                <a:solidFill>
                  <a:srgbClr val="000000"/>
                </a:solidFill>
                <a:latin typeface="Microsoft YaHei"/>
                <a:ea typeface="Microsoft YaHei"/>
              </a:rPr>
              <a:t>首个</a:t>
            </a:r>
            <a:r>
              <a:rPr lang="zh-CN" sz="1100" b="1">
                <a:solidFill>
                  <a:srgbClr val="000000"/>
                </a:solidFill>
                <a:latin typeface="Microsoft YaHei"/>
                <a:ea typeface="Microsoft YaHei"/>
              </a:rPr>
              <a:t>国产化大数据平台</a:t>
            </a:r>
          </a:p>
          <a:p>
            <a:pPr algn="l"/>
            <a:endParaRPr lang="zh-CN" sz="1300" b="1">
              <a:solidFill>
                <a:srgbClr val="0188FB"/>
              </a:solidFill>
              <a:latin typeface="Microsoft YaHei"/>
              <a:ea typeface="Microsoft YaHei"/>
            </a:endParaRPr>
          </a:p>
        </p:txBody>
      </p:sp>
      <p:sp>
        <p:nvSpPr>
          <p:cNvPr id="43" name="文本框 42">
            <a:extLst>
              <a:ext uri="{FF2B5EF4-FFF2-40B4-BE49-F238E27FC236}">
                <a16:creationId xmlns:a16="http://schemas.microsoft.com/office/drawing/2014/main" id="{6CA1B4D0-1830-B071-E334-6FBB301398C8}"/>
              </a:ext>
            </a:extLst>
          </p:cNvPr>
          <p:cNvSpPr txBox="1"/>
          <p:nvPr/>
        </p:nvSpPr>
        <p:spPr>
          <a:xfrm>
            <a:off x="9133877" y="3175066"/>
            <a:ext cx="2309919" cy="467303"/>
          </a:xfrm>
        </p:spPr>
        <p:txBody>
          <a:bodyPr/>
          <a:lstStyle/>
          <a:p>
            <a:pPr algn="l"/>
            <a:r>
              <a:rPr lang="zh-CN" sz="1500" b="1">
                <a:solidFill>
                  <a:srgbClr val="000000"/>
                </a:solidFill>
                <a:latin typeface="Microsoft YaHei"/>
                <a:ea typeface="Microsoft YaHei"/>
              </a:rPr>
              <a:t>轻量化</a:t>
            </a:r>
            <a:r>
              <a:rPr lang="zh-CN" sz="1100" b="1">
                <a:solidFill>
                  <a:srgbClr val="000000"/>
                </a:solidFill>
                <a:latin typeface="Microsoft YaHei"/>
                <a:ea typeface="Microsoft YaHei"/>
              </a:rPr>
              <a:t>国产大数据平台完成信创环境适配</a:t>
            </a:r>
          </a:p>
          <a:p>
            <a:pPr algn="l"/>
            <a:endParaRPr lang="zh-CN" sz="1300" b="1">
              <a:solidFill>
                <a:srgbClr val="0188FB"/>
              </a:solidFill>
              <a:latin typeface="Microsoft YaHei"/>
              <a:ea typeface="Microsoft YaHei"/>
            </a:endParaRPr>
          </a:p>
        </p:txBody>
      </p:sp>
      <p:pic>
        <p:nvPicPr>
          <p:cNvPr id="44" name="图片 43">
            <a:extLst>
              <a:ext uri="{FF2B5EF4-FFF2-40B4-BE49-F238E27FC236}">
                <a16:creationId xmlns:a16="http://schemas.microsoft.com/office/drawing/2014/main" id="{9C62B2D6-C2A4-A00C-B7E9-CCEAB474D72B}"/>
              </a:ext>
            </a:extLst>
          </p:cNvPr>
          <p:cNvPicPr>
            <a:picLocks noChangeAspect="1"/>
          </p:cNvPicPr>
          <p:nvPr/>
        </p:nvPicPr>
        <p:blipFill>
          <a:blip r:embed="rId8"/>
          <a:stretch/>
        </p:blipFill>
        <p:spPr>
          <a:xfrm>
            <a:off x="7463700" y="3094363"/>
            <a:ext cx="1495756" cy="574250"/>
          </a:xfrm>
          <a:prstGeom prst="rect">
            <a:avLst/>
          </a:prstGeom>
          <a:ln w="12700">
            <a:solidFill>
              <a:srgbClr val="D9D9D9"/>
            </a:solidFill>
            <a:prstDash val="solid"/>
          </a:ln>
        </p:spPr>
      </p:pic>
      <p:sp>
        <p:nvSpPr>
          <p:cNvPr id="45" name="文本框 44">
            <a:extLst>
              <a:ext uri="{FF2B5EF4-FFF2-40B4-BE49-F238E27FC236}">
                <a16:creationId xmlns:a16="http://schemas.microsoft.com/office/drawing/2014/main" id="{39F23F83-776A-9828-C7C1-DD5A8DF7510E}"/>
              </a:ext>
            </a:extLst>
          </p:cNvPr>
          <p:cNvSpPr txBox="1"/>
          <p:nvPr/>
        </p:nvSpPr>
        <p:spPr>
          <a:xfrm>
            <a:off x="9133877" y="4680226"/>
            <a:ext cx="2219297" cy="467303"/>
          </a:xfrm>
        </p:spPr>
        <p:txBody>
          <a:bodyPr/>
          <a:lstStyle/>
          <a:p>
            <a:pPr algn="l"/>
            <a:r>
              <a:rPr lang="zh-CN" sz="1500" b="1">
                <a:solidFill>
                  <a:srgbClr val="000000"/>
                </a:solidFill>
                <a:latin typeface="Microsoft YaHei"/>
                <a:ea typeface="Microsoft YaHei"/>
              </a:rPr>
              <a:t>云数融合</a:t>
            </a:r>
            <a:r>
              <a:rPr lang="zh-CN" sz="1100" b="1">
                <a:solidFill>
                  <a:srgbClr val="000000"/>
                </a:solidFill>
                <a:latin typeface="Microsoft YaHei"/>
                <a:ea typeface="Microsoft YaHei"/>
              </a:rPr>
              <a:t>的国产化大数据平台</a:t>
            </a:r>
          </a:p>
          <a:p>
            <a:pPr algn="l"/>
            <a:endParaRPr lang="zh-CN" sz="1300" b="1">
              <a:solidFill>
                <a:srgbClr val="0188FB"/>
              </a:solidFill>
              <a:latin typeface="Microsoft YaHei"/>
              <a:ea typeface="Microsoft YaHei"/>
            </a:endParaRPr>
          </a:p>
        </p:txBody>
      </p:sp>
      <p:sp>
        <p:nvSpPr>
          <p:cNvPr id="46" name="文本框 45">
            <a:extLst>
              <a:ext uri="{FF2B5EF4-FFF2-40B4-BE49-F238E27FC236}">
                <a16:creationId xmlns:a16="http://schemas.microsoft.com/office/drawing/2014/main" id="{5B786004-696D-DDC4-11F0-D921DB008870}"/>
              </a:ext>
            </a:extLst>
          </p:cNvPr>
          <p:cNvSpPr txBox="1"/>
          <p:nvPr/>
        </p:nvSpPr>
        <p:spPr>
          <a:xfrm>
            <a:off x="9133877" y="5541657"/>
            <a:ext cx="2492137" cy="467303"/>
          </a:xfrm>
        </p:spPr>
        <p:txBody>
          <a:bodyPr/>
          <a:lstStyle/>
          <a:p>
            <a:pPr algn="l"/>
            <a:r>
              <a:rPr lang="zh-CN" sz="1100"/>
              <a:t>银行理财子公司中</a:t>
            </a:r>
            <a:r>
              <a:rPr lang="zh-CN" sz="1600"/>
              <a:t>首个</a:t>
            </a:r>
            <a:r>
              <a:rPr lang="zh-CN" sz="1100"/>
              <a:t>完成信创环境适配的大数据平台</a:t>
            </a:r>
          </a:p>
          <a:p>
            <a:pPr algn="l"/>
            <a:endParaRPr lang="zh-CN" sz="1300" b="1">
              <a:solidFill>
                <a:srgbClr val="0188FB"/>
              </a:solidFill>
              <a:latin typeface="Microsoft YaHei"/>
              <a:ea typeface="Microsoft YaHei"/>
            </a:endParaRPr>
          </a:p>
        </p:txBody>
      </p:sp>
    </p:spTree>
    <p:extLst>
      <p:ext uri="{BB962C8B-B14F-4D97-AF65-F5344CB8AC3E}">
        <p14:creationId xmlns:p14="http://schemas.microsoft.com/office/powerpoint/2010/main" val="23663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文本占位符 2"/>
          <p:cNvSpPr>
            <a:spLocks noGrp="1"/>
          </p:cNvSpPr>
          <p:nvPr>
            <p:ph type="body" idx="11"/>
          </p:nvPr>
        </p:nvSpPr>
        <p:spPr>
          <a:xfrm>
            <a:off x="300038" y="275267"/>
            <a:ext cx="9473117" cy="632783"/>
          </a:xfrm>
        </p:spPr>
        <p:txBody>
          <a:bodyPr anchor="ctr">
            <a:normAutofit/>
          </a:bodyPr>
          <a:lstStyle/>
          <a:p>
            <a:r>
              <a:rPr lang="zh-CN" sz="2000" dirty="0">
                <a:latin typeface="Microsoft YaHei"/>
                <a:ea typeface="Microsoft YaHei"/>
              </a:rPr>
              <a:t>腾讯云通过强大的基础设施提供全面多样的产品服务</a:t>
            </a:r>
          </a:p>
        </p:txBody>
      </p:sp>
      <p:pic>
        <p:nvPicPr>
          <p:cNvPr id="2" name="图片 1"/>
          <p:cNvPicPr>
            <a:picLocks noChangeAspect="1"/>
          </p:cNvPicPr>
          <p:nvPr/>
        </p:nvPicPr>
        <p:blipFill>
          <a:blip r:embed="rId3"/>
          <a:stretch/>
        </p:blipFill>
        <p:spPr>
          <a:xfrm>
            <a:off x="-794" y="0"/>
            <a:ext cx="12193588" cy="6819485"/>
          </a:xfrm>
          <a:prstGeom prst="rect">
            <a:avLst/>
          </a:prstGeom>
        </p:spPr>
      </p:pic>
      <p:sp>
        <p:nvSpPr>
          <p:cNvPr id="103" name="文本框 102"/>
          <p:cNvSpPr txBox="1"/>
          <p:nvPr/>
        </p:nvSpPr>
        <p:spPr>
          <a:xfrm rot="19140000">
            <a:off x="635316" y="1399921"/>
            <a:ext cx="1778000" cy="523220"/>
          </a:xfrm>
          <a:prstGeom prst="rect">
            <a:avLst/>
          </a:prstGeom>
          <a:solidFill>
            <a:srgbClr val="FFFF00"/>
          </a:solidFill>
          <a:ln w="12700">
            <a:prstDash val="solid"/>
          </a:ln>
        </p:spPr>
        <p:txBody>
          <a:bodyPr>
            <a:spAutoFit/>
          </a:bodyPr>
          <a:lstStyle/>
          <a:p>
            <a:r>
              <a:rPr lang="zh-CN" sz="2800" dirty="0">
                <a:latin typeface="Microsoft YaHei" panose="020B0503020204020204" pitchFamily="34" charset="-122"/>
                <a:ea typeface="Microsoft YaHei" panose="020B0503020204020204" pitchFamily="34" charset="-122"/>
              </a:rPr>
              <a:t>示意图</a:t>
            </a:r>
            <a:r>
              <a:rPr lang="zh-CN" altLang="en-US" sz="2800" dirty="0">
                <a:latin typeface="Microsoft YaHei" panose="020B0503020204020204" pitchFamily="34" charset="-122"/>
                <a:ea typeface="Microsoft YaHei" panose="020B0503020204020204" pitchFamily="34" charset="-122"/>
              </a:rPr>
              <a:t>二</a:t>
            </a:r>
            <a:endParaRPr lang="zh-CN" sz="2800"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l="318" t="4354"/>
          <a:stretch/>
        </p:blipFill>
        <p:spPr>
          <a:xfrm>
            <a:off x="6749897" y="64"/>
            <a:ext cx="5443754" cy="6858000"/>
          </a:xfrm>
          <a:prstGeom prst="rect">
            <a:avLst/>
          </a:prstGeom>
        </p:spPr>
      </p:pic>
      <p:pic>
        <p:nvPicPr>
          <p:cNvPr id="4" name="图片 3"/>
          <p:cNvPicPr>
            <a:picLocks noChangeAspect="1"/>
          </p:cNvPicPr>
          <p:nvPr/>
        </p:nvPicPr>
        <p:blipFill>
          <a:blip r:embed="rId4"/>
          <a:srcRect l="1633" t="2891"/>
          <a:stretch/>
        </p:blipFill>
        <p:spPr>
          <a:xfrm>
            <a:off x="6799436" y="-5644"/>
            <a:ext cx="5394216" cy="6863708"/>
          </a:xfrm>
          <a:prstGeom prst="rect">
            <a:avLst/>
          </a:prstGeom>
        </p:spPr>
      </p:pic>
      <p:pic>
        <p:nvPicPr>
          <p:cNvPr id="5" name="图片 4"/>
          <p:cNvPicPr>
            <a:picLocks noChangeAspect="1"/>
          </p:cNvPicPr>
          <p:nvPr/>
        </p:nvPicPr>
        <p:blipFill>
          <a:blip r:embed="rId5"/>
          <a:stretch/>
        </p:blipFill>
        <p:spPr>
          <a:xfrm>
            <a:off x="6749897" y="64"/>
            <a:ext cx="5509756" cy="6858000"/>
          </a:xfrm>
          <a:prstGeom prst="rect">
            <a:avLst/>
          </a:prstGeom>
        </p:spPr>
      </p:pic>
      <p:pic>
        <p:nvPicPr>
          <p:cNvPr id="6" name="图片 5"/>
          <p:cNvPicPr>
            <a:picLocks noChangeAspect="1"/>
          </p:cNvPicPr>
          <p:nvPr/>
        </p:nvPicPr>
        <p:blipFill>
          <a:blip r:embed="rId6"/>
          <a:srcRect l="3223" b="2950"/>
          <a:stretch/>
        </p:blipFill>
        <p:spPr>
          <a:xfrm>
            <a:off x="64" y="64"/>
            <a:ext cx="6799372" cy="6858000"/>
          </a:xfrm>
          <a:prstGeom prst="rect">
            <a:avLst/>
          </a:prstGeom>
        </p:spPr>
      </p:pic>
      <p:sp>
        <p:nvSpPr>
          <p:cNvPr id="7" name="矩形 6"/>
          <p:cNvSpPr/>
          <p:nvPr/>
        </p:nvSpPr>
        <p:spPr>
          <a:xfrm>
            <a:off x="6260947" y="64"/>
            <a:ext cx="977900" cy="6858000"/>
          </a:xfrm>
          <a:prstGeom prst="rect">
            <a:avLst/>
          </a:prstGeom>
          <a:gradFill rotWithShape="1">
            <a:gsLst>
              <a:gs pos="0">
                <a:srgbClr val="102397">
                  <a:alpha val="9804"/>
                </a:srgbClr>
              </a:gs>
              <a:gs pos="28000">
                <a:srgbClr val="173179"/>
              </a:gs>
              <a:gs pos="52000">
                <a:srgbClr val="213179"/>
              </a:gs>
              <a:gs pos="71000">
                <a:srgbClr val="182D7D"/>
              </a:gs>
              <a:gs pos="100000">
                <a:srgbClr val="1E3568">
                  <a:alpha val="1961"/>
                </a:srgbClr>
              </a:gs>
            </a:gsLst>
            <a:lin ang="0" scaled="0"/>
          </a:gradFill>
          <a:ln w="0">
            <a:prstDash val="solid"/>
          </a:ln>
        </p:spPr>
        <p:txBody>
          <a:bodyPr anchor="ctr"/>
          <a:lstStyle/>
          <a:p>
            <a:pPr algn="ctr"/>
            <a:endParaRPr/>
          </a:p>
        </p:txBody>
      </p:sp>
      <p:sp>
        <p:nvSpPr>
          <p:cNvPr id="8" name="文本框 7"/>
          <p:cNvSpPr txBox="1"/>
          <p:nvPr/>
        </p:nvSpPr>
        <p:spPr>
          <a:xfrm>
            <a:off x="7139836" y="657616"/>
            <a:ext cx="3028950" cy="1003300"/>
          </a:xfrm>
          <a:prstGeom prst="rect">
            <a:avLst/>
          </a:prstGeom>
          <a:ln w="12700">
            <a:prstDash val="solid"/>
          </a:ln>
        </p:spPr>
        <p:txBody>
          <a:bodyPr>
            <a:spAutoFit/>
          </a:bodyPr>
          <a:lstStyle/>
          <a:p>
            <a:r>
              <a:rPr lang="zh-CN" sz="2000">
                <a:solidFill>
                  <a:srgbClr val="FFFFFF"/>
                </a:solidFill>
                <a:latin typeface="Microsoft YaHei"/>
                <a:ea typeface="Microsoft YaHei"/>
              </a:rPr>
              <a:t>云上规模突破</a:t>
            </a:r>
            <a:r>
              <a:rPr lang="en-US" sz="2000">
                <a:solidFill>
                  <a:srgbClr val="FFFFFF"/>
                </a:solidFill>
                <a:latin typeface="Microsoft YaHei"/>
                <a:ea typeface="Microsoft YaHei"/>
              </a:rPr>
              <a:t>5000</a:t>
            </a:r>
            <a:r>
              <a:rPr lang="zh-CN" sz="2000">
                <a:solidFill>
                  <a:srgbClr val="FFFFFF"/>
                </a:solidFill>
                <a:latin typeface="Microsoft YaHei"/>
                <a:ea typeface="Microsoft YaHei"/>
              </a:rPr>
              <a:t>万核</a:t>
            </a:r>
          </a:p>
          <a:p>
            <a:endParaRPr lang="zh-CN" sz="2000">
              <a:solidFill>
                <a:srgbClr val="FFFFFF"/>
              </a:solidFill>
              <a:latin typeface="Microsoft YaHei"/>
              <a:ea typeface="Microsoft YaHei"/>
            </a:endParaRPr>
          </a:p>
          <a:p>
            <a:r>
              <a:rPr lang="zh-CN" sz="2000">
                <a:solidFill>
                  <a:srgbClr val="FFFFFF"/>
                </a:solidFill>
                <a:latin typeface="Microsoft YaHei"/>
                <a:ea typeface="Microsoft YaHei"/>
              </a:rPr>
              <a:t>自研业务增量</a:t>
            </a:r>
            <a:r>
              <a:rPr lang="en-US" sz="2000">
                <a:solidFill>
                  <a:srgbClr val="FFFFFF"/>
                </a:solidFill>
                <a:latin typeface="Microsoft YaHei"/>
                <a:ea typeface="Microsoft YaHei"/>
              </a:rPr>
              <a:t>100%</a:t>
            </a:r>
            <a:r>
              <a:rPr lang="zh-CN" sz="2000">
                <a:solidFill>
                  <a:srgbClr val="FFFFFF"/>
                </a:solidFill>
                <a:latin typeface="Microsoft YaHei"/>
                <a:ea typeface="Microsoft YaHei"/>
              </a:rPr>
              <a:t>上云</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文本框 165"/>
          <p:cNvSpPr txBox="1"/>
          <p:nvPr/>
        </p:nvSpPr>
        <p:spPr>
          <a:xfrm>
            <a:off x="11639282" y="3429000"/>
            <a:ext cx="1778000" cy="317500"/>
          </a:xfrm>
          <a:prstGeom prst="rect">
            <a:avLst/>
          </a:prstGeom>
          <a:ln w="6350">
            <a:prstDash val="solid"/>
          </a:ln>
        </p:spPr>
        <p:txBody>
          <a:bodyPr>
            <a:spAutoFit/>
          </a:bodyPr>
          <a:lstStyle/>
          <a:p>
            <a:endParaRPr/>
          </a:p>
        </p:txBody>
      </p:sp>
      <p:sp>
        <p:nvSpPr>
          <p:cNvPr id="167" name="文本框 166"/>
          <p:cNvSpPr txBox="1"/>
          <p:nvPr/>
        </p:nvSpPr>
        <p:spPr>
          <a:xfrm>
            <a:off x="8509715" y="6375042"/>
            <a:ext cx="1778000" cy="317500"/>
          </a:xfrm>
          <a:prstGeom prst="rect">
            <a:avLst/>
          </a:prstGeom>
          <a:ln w="6350">
            <a:prstDash val="solid"/>
          </a:ln>
        </p:spPr>
        <p:txBody>
          <a:bodyPr>
            <a:spAutoFit/>
          </a:bodyPr>
          <a:lstStyle/>
          <a:p>
            <a:endParaRPr/>
          </a:p>
        </p:txBody>
      </p:sp>
      <p:sp>
        <p:nvSpPr>
          <p:cNvPr id="2" name="矩形 1">
            <a:extLst>
              <a:ext uri="{FF2B5EF4-FFF2-40B4-BE49-F238E27FC236}">
                <a16:creationId xmlns:a16="http://schemas.microsoft.com/office/drawing/2014/main" id="{DB64DAB6-7E3B-934D-2F05-0ADF60419CEF}"/>
              </a:ext>
            </a:extLst>
          </p:cNvPr>
          <p:cNvSpPr/>
          <p:nvPr/>
        </p:nvSpPr>
        <p:spPr>
          <a:xfrm>
            <a:off x="473740" y="3857509"/>
            <a:ext cx="4851986" cy="2720340"/>
          </a:xfrm>
          <a:prstGeom prst="rect">
            <a:avLst/>
          </a:prstGeom>
          <a:noFill/>
          <a:ln w="25400" cap="flat" cmpd="sng">
            <a:solidFill>
              <a:srgbClr val="0060FF"/>
            </a:solidFill>
            <a:prstDash val="solid"/>
          </a:ln>
        </p:spPr>
        <p:txBody>
          <a:bodyPr anchor="ctr"/>
          <a:lstStyle/>
          <a:p>
            <a:pPr algn="ctr"/>
            <a:endParaRPr lang="zh-CN">
              <a:solidFill>
                <a:srgbClr val="FFFFFF"/>
              </a:solidFill>
              <a:latin typeface="Microsoft YaHei"/>
              <a:ea typeface="Microsoft YaHei"/>
            </a:endParaRPr>
          </a:p>
        </p:txBody>
      </p:sp>
      <p:sp>
        <p:nvSpPr>
          <p:cNvPr id="4" name="矩形 3">
            <a:extLst>
              <a:ext uri="{FF2B5EF4-FFF2-40B4-BE49-F238E27FC236}">
                <a16:creationId xmlns:a16="http://schemas.microsoft.com/office/drawing/2014/main" id="{EE388864-647F-AFDD-18BC-E9E2976FBCA8}"/>
              </a:ext>
            </a:extLst>
          </p:cNvPr>
          <p:cNvSpPr/>
          <p:nvPr/>
        </p:nvSpPr>
        <p:spPr>
          <a:xfrm>
            <a:off x="473740" y="994410"/>
            <a:ext cx="10810616" cy="2720340"/>
          </a:xfrm>
          <a:prstGeom prst="rect">
            <a:avLst/>
          </a:prstGeom>
          <a:noFill/>
          <a:ln w="25400" cap="flat" cmpd="sng">
            <a:solidFill>
              <a:srgbClr val="0060FF"/>
            </a:solidFill>
            <a:prstDash val="solid"/>
          </a:ln>
        </p:spPr>
        <p:txBody>
          <a:bodyPr anchor="ctr"/>
          <a:lstStyle/>
          <a:p>
            <a:pPr algn="ctr"/>
            <a:endParaRPr lang="zh-CN">
              <a:solidFill>
                <a:srgbClr val="FFFFFF"/>
              </a:solidFill>
              <a:latin typeface="Microsoft YaHei"/>
              <a:ea typeface="Microsoft YaHei"/>
            </a:endParaRPr>
          </a:p>
        </p:txBody>
      </p:sp>
      <p:sp>
        <p:nvSpPr>
          <p:cNvPr id="5" name="矩形 4">
            <a:extLst>
              <a:ext uri="{FF2B5EF4-FFF2-40B4-BE49-F238E27FC236}">
                <a16:creationId xmlns:a16="http://schemas.microsoft.com/office/drawing/2014/main" id="{C63D592E-B75E-094A-318F-1C1D8A4BD842}"/>
              </a:ext>
            </a:extLst>
          </p:cNvPr>
          <p:cNvSpPr/>
          <p:nvPr/>
        </p:nvSpPr>
        <p:spPr>
          <a:xfrm>
            <a:off x="5490984" y="3857509"/>
            <a:ext cx="5793372" cy="2720340"/>
          </a:xfrm>
          <a:prstGeom prst="rect">
            <a:avLst/>
          </a:prstGeom>
          <a:noFill/>
          <a:ln w="25400" cap="flat" cmpd="sng">
            <a:solidFill>
              <a:srgbClr val="0060FF"/>
            </a:solidFill>
            <a:prstDash val="solid"/>
          </a:ln>
        </p:spPr>
        <p:txBody>
          <a:bodyPr anchor="ctr"/>
          <a:lstStyle/>
          <a:p>
            <a:pPr algn="ctr"/>
            <a:endParaRPr lang="zh-CN">
              <a:solidFill>
                <a:srgbClr val="FFFFFF"/>
              </a:solidFill>
              <a:latin typeface="Microsoft YaHei"/>
              <a:ea typeface="Microsoft YaHei"/>
            </a:endParaRPr>
          </a:p>
        </p:txBody>
      </p:sp>
      <p:sp>
        <p:nvSpPr>
          <p:cNvPr id="6" name="椭圆 29">
            <a:extLst>
              <a:ext uri="{FF2B5EF4-FFF2-40B4-BE49-F238E27FC236}">
                <a16:creationId xmlns:a16="http://schemas.microsoft.com/office/drawing/2014/main" id="{A17D3112-8D91-83DD-D9F7-E556E6188F48}"/>
              </a:ext>
            </a:extLst>
          </p:cNvPr>
          <p:cNvSpPr>
            <a:spLocks noChangeAspect="1"/>
          </p:cNvSpPr>
          <p:nvPr/>
        </p:nvSpPr>
        <p:spPr>
          <a:xfrm>
            <a:off x="644297" y="4598952"/>
            <a:ext cx="942974" cy="942974"/>
          </a:xfrm>
          <a:prstGeom prst="ellipse">
            <a:avLst/>
          </a:prstGeom>
          <a:solidFill>
            <a:srgbClr val="0060FF"/>
          </a:solidFill>
          <a:ln w="12700" cap="flat" cmpd="sng">
            <a:solidFill>
              <a:schemeClr val="accent1"/>
            </a:solidFill>
            <a:prstDash val="solid"/>
            <a:miter/>
          </a:ln>
        </p:spPr>
        <p:txBody>
          <a:bodyPr anchor="ctr"/>
          <a:lstStyle/>
          <a:p>
            <a:pPr algn="ctr"/>
            <a:endParaRPr lang="zh-CN" sz="1599">
              <a:solidFill>
                <a:schemeClr val="lt1"/>
              </a:solidFill>
              <a:latin typeface="Microsoft YaHei"/>
              <a:ea typeface="Microsoft YaHei"/>
            </a:endParaRPr>
          </a:p>
        </p:txBody>
      </p:sp>
      <p:sp>
        <p:nvSpPr>
          <p:cNvPr id="7" name="椭圆 30">
            <a:extLst>
              <a:ext uri="{FF2B5EF4-FFF2-40B4-BE49-F238E27FC236}">
                <a16:creationId xmlns:a16="http://schemas.microsoft.com/office/drawing/2014/main" id="{B1830E0F-3A82-58B2-0AF3-BA6E870FAF49}"/>
              </a:ext>
            </a:extLst>
          </p:cNvPr>
          <p:cNvSpPr>
            <a:spLocks noChangeAspect="1"/>
          </p:cNvSpPr>
          <p:nvPr/>
        </p:nvSpPr>
        <p:spPr>
          <a:xfrm>
            <a:off x="3048332" y="4598952"/>
            <a:ext cx="942974" cy="942974"/>
          </a:xfrm>
          <a:prstGeom prst="ellipse">
            <a:avLst/>
          </a:prstGeom>
          <a:solidFill>
            <a:srgbClr val="0060FF"/>
          </a:solidFill>
          <a:ln w="12700" cap="flat" cmpd="sng">
            <a:solidFill>
              <a:schemeClr val="accent1"/>
            </a:solidFill>
            <a:prstDash val="solid"/>
            <a:miter/>
          </a:ln>
        </p:spPr>
        <p:txBody>
          <a:bodyPr anchor="ctr"/>
          <a:lstStyle/>
          <a:p>
            <a:pPr algn="ctr"/>
            <a:endParaRPr lang="zh-CN" sz="1599">
              <a:solidFill>
                <a:schemeClr val="lt1"/>
              </a:solidFill>
              <a:latin typeface="Microsoft YaHei"/>
              <a:ea typeface="Microsoft YaHei"/>
            </a:endParaRPr>
          </a:p>
        </p:txBody>
      </p:sp>
      <p:sp>
        <p:nvSpPr>
          <p:cNvPr id="8" name="椭圆 31">
            <a:extLst>
              <a:ext uri="{FF2B5EF4-FFF2-40B4-BE49-F238E27FC236}">
                <a16:creationId xmlns:a16="http://schemas.microsoft.com/office/drawing/2014/main" id="{05D7F97D-FBA1-87C5-BE58-15B24AE39929}"/>
              </a:ext>
            </a:extLst>
          </p:cNvPr>
          <p:cNvSpPr>
            <a:spLocks noChangeAspect="1"/>
          </p:cNvSpPr>
          <p:nvPr/>
        </p:nvSpPr>
        <p:spPr>
          <a:xfrm>
            <a:off x="4250350" y="4598952"/>
            <a:ext cx="942974" cy="942974"/>
          </a:xfrm>
          <a:prstGeom prst="ellipse">
            <a:avLst/>
          </a:prstGeom>
          <a:solidFill>
            <a:srgbClr val="0060FF"/>
          </a:solidFill>
          <a:ln w="12700" cap="flat" cmpd="sng">
            <a:solidFill>
              <a:schemeClr val="accent1"/>
            </a:solidFill>
            <a:prstDash val="solid"/>
            <a:miter/>
          </a:ln>
        </p:spPr>
        <p:txBody>
          <a:bodyPr anchor="ctr"/>
          <a:lstStyle/>
          <a:p>
            <a:pPr algn="ctr"/>
            <a:endParaRPr lang="zh-CN" sz="1599">
              <a:solidFill>
                <a:schemeClr val="lt1"/>
              </a:solidFill>
              <a:latin typeface="Microsoft YaHei"/>
              <a:ea typeface="Microsoft YaHei"/>
            </a:endParaRPr>
          </a:p>
        </p:txBody>
      </p:sp>
      <p:sp>
        <p:nvSpPr>
          <p:cNvPr id="9" name="文本框 203">
            <a:extLst>
              <a:ext uri="{FF2B5EF4-FFF2-40B4-BE49-F238E27FC236}">
                <a16:creationId xmlns:a16="http://schemas.microsoft.com/office/drawing/2014/main" id="{8E48BBA0-830B-2603-CBFC-724EBCE89ACF}"/>
              </a:ext>
            </a:extLst>
          </p:cNvPr>
          <p:cNvSpPr txBox="1"/>
          <p:nvPr/>
        </p:nvSpPr>
        <p:spPr>
          <a:xfrm>
            <a:off x="4250350" y="5694062"/>
            <a:ext cx="889000" cy="304800"/>
          </a:xfrm>
          <a:prstGeom prst="rect">
            <a:avLst/>
          </a:prstGeom>
          <a:noFill/>
        </p:spPr>
        <p:txBody>
          <a:bodyPr wrap="none">
            <a:spAutoFit/>
          </a:bodyPr>
          <a:lstStyle/>
          <a:p>
            <a:r>
              <a:rPr lang="zh-CN" sz="1400" b="1">
                <a:solidFill>
                  <a:srgbClr val="000000"/>
                </a:solidFill>
                <a:latin typeface="Microsoft YaHei"/>
                <a:ea typeface="Microsoft YaHei"/>
              </a:rPr>
              <a:t>用户数量</a:t>
            </a:r>
          </a:p>
        </p:txBody>
      </p:sp>
      <p:sp>
        <p:nvSpPr>
          <p:cNvPr id="10" name="文本框 204">
            <a:extLst>
              <a:ext uri="{FF2B5EF4-FFF2-40B4-BE49-F238E27FC236}">
                <a16:creationId xmlns:a16="http://schemas.microsoft.com/office/drawing/2014/main" id="{FB6785BA-5143-E1EA-487E-1548E87B221A}"/>
              </a:ext>
            </a:extLst>
          </p:cNvPr>
          <p:cNvSpPr txBox="1"/>
          <p:nvPr/>
        </p:nvSpPr>
        <p:spPr>
          <a:xfrm>
            <a:off x="3075319" y="5694062"/>
            <a:ext cx="889000" cy="304800"/>
          </a:xfrm>
          <a:prstGeom prst="rect">
            <a:avLst/>
          </a:prstGeom>
          <a:noFill/>
        </p:spPr>
        <p:txBody>
          <a:bodyPr wrap="none">
            <a:spAutoFit/>
          </a:bodyPr>
          <a:lstStyle/>
          <a:p>
            <a:pPr algn="ctr"/>
            <a:r>
              <a:rPr lang="zh-CN" sz="1400" b="1">
                <a:solidFill>
                  <a:srgbClr val="000000"/>
                </a:solidFill>
                <a:latin typeface="Microsoft YaHei"/>
                <a:ea typeface="Microsoft YaHei"/>
              </a:rPr>
              <a:t>网络带宽</a:t>
            </a:r>
            <a:endParaRPr lang="en-US" sz="1599" b="1">
              <a:solidFill>
                <a:srgbClr val="FFFFFF"/>
              </a:solidFill>
              <a:latin typeface="Microsoft YaHei"/>
              <a:ea typeface="Microsoft YaHei"/>
            </a:endParaRPr>
          </a:p>
        </p:txBody>
      </p:sp>
      <p:sp>
        <p:nvSpPr>
          <p:cNvPr id="11" name="文本框 205">
            <a:extLst>
              <a:ext uri="{FF2B5EF4-FFF2-40B4-BE49-F238E27FC236}">
                <a16:creationId xmlns:a16="http://schemas.microsoft.com/office/drawing/2014/main" id="{4C0D22E9-2E78-2D80-B2DB-809DCABD0552}"/>
              </a:ext>
            </a:extLst>
          </p:cNvPr>
          <p:cNvSpPr txBox="1"/>
          <p:nvPr/>
        </p:nvSpPr>
        <p:spPr>
          <a:xfrm>
            <a:off x="644296" y="5694062"/>
            <a:ext cx="889000" cy="304800"/>
          </a:xfrm>
          <a:prstGeom prst="rect">
            <a:avLst/>
          </a:prstGeom>
          <a:noFill/>
        </p:spPr>
        <p:txBody>
          <a:bodyPr wrap="none">
            <a:spAutoFit/>
          </a:bodyPr>
          <a:lstStyle/>
          <a:p>
            <a:r>
              <a:rPr lang="zh-CN" sz="1400" b="1">
                <a:solidFill>
                  <a:srgbClr val="000000"/>
                </a:solidFill>
                <a:latin typeface="Microsoft YaHei"/>
                <a:ea typeface="Microsoft YaHei"/>
              </a:rPr>
              <a:t>计算规模</a:t>
            </a:r>
          </a:p>
        </p:txBody>
      </p:sp>
      <p:sp>
        <p:nvSpPr>
          <p:cNvPr id="12" name="文本框 209">
            <a:extLst>
              <a:ext uri="{FF2B5EF4-FFF2-40B4-BE49-F238E27FC236}">
                <a16:creationId xmlns:a16="http://schemas.microsoft.com/office/drawing/2014/main" id="{D9ADD8EA-FEBE-5122-DACB-63498E5AFD76}"/>
              </a:ext>
            </a:extLst>
          </p:cNvPr>
          <p:cNvSpPr txBox="1"/>
          <p:nvPr/>
        </p:nvSpPr>
        <p:spPr>
          <a:xfrm>
            <a:off x="578228" y="4795752"/>
            <a:ext cx="1073150" cy="577850"/>
          </a:xfrm>
          <a:prstGeom prst="rect">
            <a:avLst/>
          </a:prstGeom>
          <a:noFill/>
        </p:spPr>
        <p:txBody>
          <a:bodyPr wrap="square">
            <a:spAutoFit/>
          </a:bodyPr>
          <a:lstStyle/>
          <a:p>
            <a:pPr algn="ctr"/>
            <a:r>
              <a:rPr lang="en-US" sz="1865">
                <a:solidFill>
                  <a:srgbClr val="FFFFFF"/>
                </a:solidFill>
                <a:latin typeface="Microsoft YaHei"/>
                <a:ea typeface="Microsoft YaHei"/>
              </a:rPr>
              <a:t>1</a:t>
            </a:r>
            <a:r>
              <a:rPr lang="zh-CN" sz="1865">
                <a:solidFill>
                  <a:srgbClr val="FFFFFF"/>
                </a:solidFill>
                <a:latin typeface="Microsoft YaHei"/>
                <a:ea typeface="Microsoft YaHei"/>
              </a:rPr>
              <a:t>亿</a:t>
            </a:r>
            <a:r>
              <a:rPr lang="en-US" sz="1865">
                <a:solidFill>
                  <a:srgbClr val="FFFFFF"/>
                </a:solidFill>
                <a:latin typeface="Microsoft YaHei"/>
                <a:ea typeface="Microsoft YaHei"/>
              </a:rPr>
              <a:t>+</a:t>
            </a:r>
          </a:p>
          <a:p>
            <a:pPr algn="ctr"/>
            <a:r>
              <a:rPr lang="zh-CN" sz="1332">
                <a:solidFill>
                  <a:srgbClr val="FFFFFF"/>
                </a:solidFill>
                <a:latin typeface="Microsoft YaHei"/>
                <a:ea typeface="Microsoft YaHei"/>
              </a:rPr>
              <a:t>核</a:t>
            </a:r>
          </a:p>
        </p:txBody>
      </p:sp>
      <p:sp>
        <p:nvSpPr>
          <p:cNvPr id="13" name="文本框 211">
            <a:extLst>
              <a:ext uri="{FF2B5EF4-FFF2-40B4-BE49-F238E27FC236}">
                <a16:creationId xmlns:a16="http://schemas.microsoft.com/office/drawing/2014/main" id="{24A1F0B9-C181-4DA7-B80B-AFDFA621B48D}"/>
              </a:ext>
            </a:extLst>
          </p:cNvPr>
          <p:cNvSpPr txBox="1"/>
          <p:nvPr/>
        </p:nvSpPr>
        <p:spPr>
          <a:xfrm>
            <a:off x="4183740" y="4795752"/>
            <a:ext cx="1073150" cy="584327"/>
          </a:xfrm>
          <a:prstGeom prst="rect">
            <a:avLst/>
          </a:prstGeom>
          <a:noFill/>
        </p:spPr>
        <p:txBody>
          <a:bodyPr wrap="square">
            <a:spAutoFit/>
          </a:bodyPr>
          <a:lstStyle/>
          <a:p>
            <a:pPr algn="ctr"/>
            <a:r>
              <a:rPr lang="en-US" altLang="zh-CN" sz="1865" dirty="0">
                <a:solidFill>
                  <a:srgbClr val="FFFFFF"/>
                </a:solidFill>
                <a:latin typeface="Microsoft YaHei"/>
                <a:ea typeface="Microsoft YaHei"/>
              </a:rPr>
              <a:t>3</a:t>
            </a:r>
            <a:r>
              <a:rPr lang="en-US" sz="1865" dirty="0">
                <a:solidFill>
                  <a:srgbClr val="FFFFFF"/>
                </a:solidFill>
                <a:latin typeface="Microsoft YaHei"/>
                <a:ea typeface="Microsoft YaHei"/>
              </a:rPr>
              <a:t>00+</a:t>
            </a:r>
          </a:p>
          <a:p>
            <a:pPr algn="ctr"/>
            <a:r>
              <a:rPr lang="zh-CN" sz="1332" dirty="0">
                <a:solidFill>
                  <a:srgbClr val="FFFFFF"/>
                </a:solidFill>
                <a:latin typeface="Microsoft YaHei"/>
                <a:ea typeface="Microsoft YaHei"/>
              </a:rPr>
              <a:t>万</a:t>
            </a:r>
            <a:endParaRPr lang="zh-CN" sz="1066" dirty="0">
              <a:latin typeface="Microsoft YaHei"/>
              <a:ea typeface="Microsoft YaHei"/>
            </a:endParaRPr>
          </a:p>
        </p:txBody>
      </p:sp>
      <p:sp>
        <p:nvSpPr>
          <p:cNvPr id="14" name="椭圆 215">
            <a:extLst>
              <a:ext uri="{FF2B5EF4-FFF2-40B4-BE49-F238E27FC236}">
                <a16:creationId xmlns:a16="http://schemas.microsoft.com/office/drawing/2014/main" id="{763BC374-8BC5-D544-1DFE-8919037E2905}"/>
              </a:ext>
            </a:extLst>
          </p:cNvPr>
          <p:cNvSpPr>
            <a:spLocks noChangeAspect="1"/>
          </p:cNvSpPr>
          <p:nvPr/>
        </p:nvSpPr>
        <p:spPr>
          <a:xfrm>
            <a:off x="1846315" y="4598952"/>
            <a:ext cx="942974" cy="942974"/>
          </a:xfrm>
          <a:prstGeom prst="ellipse">
            <a:avLst/>
          </a:prstGeom>
          <a:solidFill>
            <a:srgbClr val="0060FF"/>
          </a:solidFill>
          <a:ln w="12700" cap="flat" cmpd="sng">
            <a:solidFill>
              <a:schemeClr val="accent1"/>
            </a:solidFill>
            <a:prstDash val="solid"/>
            <a:miter/>
          </a:ln>
        </p:spPr>
        <p:txBody>
          <a:bodyPr anchor="ctr"/>
          <a:lstStyle/>
          <a:p>
            <a:pPr algn="ctr"/>
            <a:endParaRPr lang="zh-CN" sz="1599">
              <a:solidFill>
                <a:schemeClr val="lt1"/>
              </a:solidFill>
              <a:latin typeface="Microsoft YaHei"/>
              <a:ea typeface="Microsoft YaHei"/>
            </a:endParaRPr>
          </a:p>
        </p:txBody>
      </p:sp>
      <p:sp>
        <p:nvSpPr>
          <p:cNvPr id="15" name="文本框 216">
            <a:extLst>
              <a:ext uri="{FF2B5EF4-FFF2-40B4-BE49-F238E27FC236}">
                <a16:creationId xmlns:a16="http://schemas.microsoft.com/office/drawing/2014/main" id="{D1791C7A-8A3C-8CD6-B8D8-14E775D15E68}"/>
              </a:ext>
            </a:extLst>
          </p:cNvPr>
          <p:cNvSpPr txBox="1"/>
          <p:nvPr/>
        </p:nvSpPr>
        <p:spPr>
          <a:xfrm>
            <a:off x="1832949" y="5694062"/>
            <a:ext cx="889000" cy="304800"/>
          </a:xfrm>
          <a:prstGeom prst="rect">
            <a:avLst/>
          </a:prstGeom>
          <a:noFill/>
        </p:spPr>
        <p:txBody>
          <a:bodyPr wrap="none">
            <a:spAutoFit/>
          </a:bodyPr>
          <a:lstStyle/>
          <a:p>
            <a:r>
              <a:rPr lang="zh-CN" sz="1400" b="1" dirty="0">
                <a:solidFill>
                  <a:srgbClr val="000000"/>
                </a:solidFill>
                <a:latin typeface="Microsoft YaHei"/>
                <a:ea typeface="Microsoft YaHei"/>
              </a:rPr>
              <a:t>存储规模</a:t>
            </a:r>
          </a:p>
        </p:txBody>
      </p:sp>
      <p:sp>
        <p:nvSpPr>
          <p:cNvPr id="16" name="文本框 217">
            <a:extLst>
              <a:ext uri="{FF2B5EF4-FFF2-40B4-BE49-F238E27FC236}">
                <a16:creationId xmlns:a16="http://schemas.microsoft.com/office/drawing/2014/main" id="{6F660A14-BE35-86B1-B5FB-35C3AB2B13B4}"/>
              </a:ext>
            </a:extLst>
          </p:cNvPr>
          <p:cNvSpPr txBox="1"/>
          <p:nvPr/>
        </p:nvSpPr>
        <p:spPr>
          <a:xfrm>
            <a:off x="1766736" y="4855308"/>
            <a:ext cx="1073150" cy="368300"/>
          </a:xfrm>
          <a:prstGeom prst="rect">
            <a:avLst/>
          </a:prstGeom>
          <a:noFill/>
        </p:spPr>
        <p:txBody>
          <a:bodyPr wrap="square">
            <a:spAutoFit/>
          </a:bodyPr>
          <a:lstStyle/>
          <a:p>
            <a:pPr algn="ctr"/>
            <a:r>
              <a:rPr lang="zh-CN" sz="1066">
                <a:solidFill>
                  <a:srgbClr val="FFFFFF"/>
                </a:solidFill>
                <a:latin typeface="Microsoft YaHei"/>
                <a:ea typeface="Microsoft YaHei"/>
              </a:rPr>
              <a:t>超 </a:t>
            </a:r>
            <a:r>
              <a:rPr lang="en-US" sz="1865">
                <a:solidFill>
                  <a:srgbClr val="FFFFFF"/>
                </a:solidFill>
                <a:latin typeface="Microsoft YaHei"/>
                <a:ea typeface="Microsoft YaHei"/>
              </a:rPr>
              <a:t>15</a:t>
            </a:r>
            <a:r>
              <a:rPr lang="en-US" sz="1332">
                <a:solidFill>
                  <a:srgbClr val="FFFFFF"/>
                </a:solidFill>
                <a:latin typeface="Microsoft YaHei"/>
                <a:ea typeface="Microsoft YaHei"/>
              </a:rPr>
              <a:t>EB</a:t>
            </a:r>
            <a:endParaRPr lang="zh-CN" sz="1332">
              <a:latin typeface="Microsoft YaHei"/>
              <a:ea typeface="Microsoft YaHei"/>
            </a:endParaRPr>
          </a:p>
        </p:txBody>
      </p:sp>
      <p:sp>
        <p:nvSpPr>
          <p:cNvPr id="17" name="文本框 218">
            <a:extLst>
              <a:ext uri="{FF2B5EF4-FFF2-40B4-BE49-F238E27FC236}">
                <a16:creationId xmlns:a16="http://schemas.microsoft.com/office/drawing/2014/main" id="{F1F902DF-879C-5D0D-D4E6-B383129226CF}"/>
              </a:ext>
            </a:extLst>
          </p:cNvPr>
          <p:cNvSpPr txBox="1"/>
          <p:nvPr/>
        </p:nvSpPr>
        <p:spPr>
          <a:xfrm>
            <a:off x="2985464" y="4795752"/>
            <a:ext cx="1073150" cy="577850"/>
          </a:xfrm>
          <a:prstGeom prst="rect">
            <a:avLst/>
          </a:prstGeom>
          <a:noFill/>
        </p:spPr>
        <p:txBody>
          <a:bodyPr wrap="square">
            <a:spAutoFit/>
          </a:bodyPr>
          <a:lstStyle/>
          <a:p>
            <a:pPr algn="ctr"/>
            <a:r>
              <a:rPr lang="en-US" sz="1865">
                <a:solidFill>
                  <a:srgbClr val="FFFFFF"/>
                </a:solidFill>
                <a:latin typeface="Microsoft YaHei"/>
                <a:ea typeface="Microsoft YaHei"/>
              </a:rPr>
              <a:t>200+</a:t>
            </a:r>
          </a:p>
          <a:p>
            <a:pPr algn="ctr"/>
            <a:r>
              <a:rPr lang="en-US" sz="1332">
                <a:solidFill>
                  <a:srgbClr val="FFFFFF"/>
                </a:solidFill>
                <a:latin typeface="Microsoft YaHei"/>
                <a:ea typeface="Microsoft YaHei"/>
              </a:rPr>
              <a:t>TB</a:t>
            </a:r>
            <a:endParaRPr lang="zh-CN" sz="1332">
              <a:latin typeface="Microsoft YaHei"/>
              <a:ea typeface="Microsoft YaHei"/>
            </a:endParaRPr>
          </a:p>
        </p:txBody>
      </p:sp>
      <p:sp>
        <p:nvSpPr>
          <p:cNvPr id="19" name="文本框 50">
            <a:extLst>
              <a:ext uri="{FF2B5EF4-FFF2-40B4-BE49-F238E27FC236}">
                <a16:creationId xmlns:a16="http://schemas.microsoft.com/office/drawing/2014/main" id="{61BEDF04-2F85-9D72-FC6D-05B80410CD3C}"/>
              </a:ext>
            </a:extLst>
          </p:cNvPr>
          <p:cNvSpPr txBox="1"/>
          <p:nvPr/>
        </p:nvSpPr>
        <p:spPr>
          <a:xfrm>
            <a:off x="5625379" y="4151210"/>
            <a:ext cx="9114534" cy="2462213"/>
          </a:xfrm>
          <a:prstGeom prst="rect">
            <a:avLst/>
          </a:prstGeom>
          <a:noFill/>
          <a:ln>
            <a:noFill/>
          </a:ln>
        </p:spPr>
        <p:txBody>
          <a:bodyPr wrap="square">
            <a:spAutoFit/>
          </a:bodyPr>
          <a:lstStyle/>
          <a:p>
            <a:pPr marL="228389" indent="-228389" algn="l">
              <a:buFont typeface="Arial" charset="0"/>
              <a:buChar char="•"/>
            </a:pPr>
            <a:r>
              <a:rPr lang="zh-CN" sz="1400" dirty="0">
                <a:solidFill>
                  <a:srgbClr val="000000"/>
                </a:solidFill>
                <a:latin typeface="Microsoft YaHei"/>
                <a:ea typeface="Microsoft YaHei"/>
              </a:rPr>
              <a:t>更高性能、性价比</a:t>
            </a:r>
            <a:endParaRPr lang="en-US" sz="1400" dirty="0">
              <a:solidFill>
                <a:srgbClr val="FFFFFF"/>
              </a:solidFill>
              <a:latin typeface="Microsoft YaHei"/>
              <a:ea typeface="Microsoft YaHei"/>
            </a:endParaRPr>
          </a:p>
          <a:p>
            <a:pPr algn="l"/>
            <a:r>
              <a:rPr lang="zh-CN" altLang="zh-CN" sz="1400" b="0" dirty="0">
                <a:solidFill>
                  <a:srgbClr val="000000"/>
                </a:solidFill>
                <a:latin typeface="Microsoft YaHei"/>
                <a:ea typeface="Microsoft YaHei"/>
              </a:rPr>
              <a:t>技术投入</a:t>
            </a:r>
            <a:r>
              <a:rPr lang="zh-CN" sz="1400" b="0" dirty="0">
                <a:solidFill>
                  <a:srgbClr val="000000"/>
                </a:solidFill>
                <a:latin typeface="Microsoft YaHei"/>
                <a:ea typeface="Microsoft YaHei"/>
              </a:rPr>
              <a:t>持续发力 </a:t>
            </a:r>
            <a:r>
              <a:rPr lang="zh-CN" sz="1400" b="0" dirty="0">
                <a:solidFill>
                  <a:srgbClr val="0060FF"/>
                </a:solidFill>
                <a:latin typeface="Microsoft YaHei"/>
                <a:ea typeface="Microsoft YaHei"/>
              </a:rPr>
              <a:t>自研软硬件</a:t>
            </a:r>
            <a:r>
              <a:rPr lang="zh-CN" sz="1400" b="0" dirty="0">
                <a:solidFill>
                  <a:srgbClr val="000000"/>
                </a:solidFill>
                <a:latin typeface="Microsoft YaHei"/>
                <a:ea typeface="Microsoft YaHei"/>
              </a:rPr>
              <a:t>，提升性能、稳定性、性价比</a:t>
            </a:r>
            <a:endParaRPr lang="en-US" sz="1400" b="0" dirty="0">
              <a:solidFill>
                <a:srgbClr val="FFFFFF"/>
              </a:solidFill>
              <a:latin typeface="Microsoft YaHei"/>
              <a:ea typeface="Microsoft YaHei"/>
            </a:endParaRPr>
          </a:p>
          <a:p>
            <a:pPr algn="l"/>
            <a:endParaRPr lang="en-US" sz="1400" dirty="0">
              <a:solidFill>
                <a:srgbClr val="FFFFFF"/>
              </a:solidFill>
              <a:latin typeface="Microsoft YaHei"/>
              <a:ea typeface="Microsoft YaHei"/>
            </a:endParaRPr>
          </a:p>
          <a:p>
            <a:pPr marL="228389" indent="-228389" algn="l">
              <a:buFont typeface="Arial" charset="0"/>
              <a:buChar char="•"/>
            </a:pPr>
            <a:r>
              <a:rPr lang="zh-CN" sz="1400" dirty="0">
                <a:solidFill>
                  <a:srgbClr val="000000"/>
                </a:solidFill>
                <a:latin typeface="Microsoft YaHei"/>
                <a:ea typeface="Microsoft YaHei"/>
              </a:rPr>
              <a:t>更高效调度</a:t>
            </a:r>
            <a:endParaRPr lang="en-US" sz="1400" dirty="0">
              <a:solidFill>
                <a:srgbClr val="FFFFFF"/>
              </a:solidFill>
              <a:latin typeface="Microsoft YaHei"/>
              <a:ea typeface="Microsoft YaHei"/>
            </a:endParaRPr>
          </a:p>
          <a:p>
            <a:pPr algn="l"/>
            <a:r>
              <a:rPr lang="zh-CN" sz="1400" b="0" dirty="0">
                <a:solidFill>
                  <a:srgbClr val="000000"/>
                </a:solidFill>
                <a:latin typeface="Microsoft YaHei"/>
                <a:ea typeface="Microsoft YaHei"/>
              </a:rPr>
              <a:t>基于全自研调度引擎，持续提升</a:t>
            </a:r>
            <a:r>
              <a:rPr lang="zh-CN" sz="1400" b="0" dirty="0">
                <a:solidFill>
                  <a:srgbClr val="0060FF"/>
                </a:solidFill>
                <a:latin typeface="Microsoft YaHei"/>
                <a:ea typeface="Microsoft YaHei"/>
              </a:rPr>
              <a:t>扩容效率、资源利用率</a:t>
            </a:r>
            <a:r>
              <a:rPr lang="zh-CN" sz="1400" b="0" dirty="0">
                <a:solidFill>
                  <a:srgbClr val="000000"/>
                </a:solidFill>
                <a:latin typeface="Microsoft YaHei"/>
                <a:ea typeface="Microsoft YaHei"/>
              </a:rPr>
              <a:t>，</a:t>
            </a:r>
            <a:r>
              <a:rPr lang="zh-CN" altLang="en-US" sz="1400" b="0" dirty="0">
                <a:latin typeface="Microsoft YaHei"/>
                <a:ea typeface="Microsoft YaHei"/>
              </a:rPr>
              <a:t>助力</a:t>
            </a:r>
            <a:r>
              <a:rPr lang="zh-CN" sz="1400" b="0" dirty="0">
                <a:solidFill>
                  <a:srgbClr val="000000"/>
                </a:solidFill>
                <a:latin typeface="Microsoft YaHei"/>
                <a:ea typeface="Microsoft YaHei"/>
              </a:rPr>
              <a:t>降本增效</a:t>
            </a:r>
            <a:endParaRPr lang="en-US" sz="1400" b="0" dirty="0">
              <a:solidFill>
                <a:srgbClr val="FFFFFF"/>
              </a:solidFill>
              <a:latin typeface="Microsoft YaHei"/>
              <a:ea typeface="Microsoft YaHei"/>
            </a:endParaRPr>
          </a:p>
          <a:p>
            <a:pPr algn="l"/>
            <a:endParaRPr lang="en-US" sz="1400" dirty="0">
              <a:solidFill>
                <a:srgbClr val="FFFFFF"/>
              </a:solidFill>
              <a:latin typeface="Microsoft YaHei"/>
              <a:ea typeface="Microsoft YaHei"/>
            </a:endParaRPr>
          </a:p>
          <a:p>
            <a:pPr marL="228389" indent="-228389" algn="l">
              <a:buFont typeface="Arial" charset="0"/>
              <a:buChar char="•"/>
            </a:pPr>
            <a:r>
              <a:rPr lang="zh-CN" sz="1400" dirty="0">
                <a:solidFill>
                  <a:srgbClr val="000000"/>
                </a:solidFill>
                <a:latin typeface="Microsoft YaHei"/>
                <a:ea typeface="Microsoft YaHei"/>
              </a:rPr>
              <a:t>更</a:t>
            </a:r>
            <a:r>
              <a:rPr lang="zh-CN" altLang="en-US" sz="1400" dirty="0">
                <a:solidFill>
                  <a:srgbClr val="000000"/>
                </a:solidFill>
                <a:latin typeface="Microsoft YaHei"/>
                <a:ea typeface="Microsoft YaHei"/>
              </a:rPr>
              <a:t>简单</a:t>
            </a:r>
            <a:r>
              <a:rPr lang="zh-CN" sz="1400" dirty="0">
                <a:solidFill>
                  <a:srgbClr val="000000"/>
                </a:solidFill>
                <a:latin typeface="Microsoft YaHei"/>
                <a:ea typeface="Microsoft YaHei"/>
              </a:rPr>
              <a:t>易用</a:t>
            </a:r>
            <a:endParaRPr lang="en-US" sz="1400" dirty="0">
              <a:solidFill>
                <a:srgbClr val="FFFFFF"/>
              </a:solidFill>
              <a:latin typeface="Microsoft YaHei"/>
              <a:ea typeface="Microsoft YaHei"/>
            </a:endParaRPr>
          </a:p>
          <a:p>
            <a:pPr algn="l"/>
            <a:r>
              <a:rPr lang="zh-CN" sz="1400" b="0" dirty="0">
                <a:solidFill>
                  <a:srgbClr val="000000"/>
                </a:solidFill>
                <a:latin typeface="Microsoft YaHei"/>
                <a:ea typeface="Microsoft YaHei"/>
              </a:rPr>
              <a:t>保持</a:t>
            </a:r>
            <a:r>
              <a:rPr lang="zh-CN" sz="1400" b="0" dirty="0">
                <a:solidFill>
                  <a:srgbClr val="0060FF"/>
                </a:solidFill>
                <a:latin typeface="Microsoft YaHei"/>
                <a:ea typeface="Microsoft YaHei"/>
              </a:rPr>
              <a:t>轻量云、云开发</a:t>
            </a:r>
            <a:r>
              <a:rPr lang="zh-CN" sz="1400" b="0" dirty="0">
                <a:solidFill>
                  <a:srgbClr val="000000"/>
                </a:solidFill>
                <a:latin typeface="Microsoft YaHei"/>
                <a:ea typeface="Microsoft YaHei"/>
              </a:rPr>
              <a:t>国内第一，构筑</a:t>
            </a:r>
            <a:r>
              <a:rPr lang="zh-CN" sz="1400" b="0" dirty="0">
                <a:solidFill>
                  <a:schemeClr val="tx2"/>
                </a:solidFill>
                <a:latin typeface="Microsoft YaHei"/>
                <a:ea typeface="Microsoft YaHei"/>
              </a:rPr>
              <a:t>技术生态护城河</a:t>
            </a:r>
          </a:p>
          <a:p>
            <a:pPr algn="l"/>
            <a:endParaRPr lang="en-US" sz="1400" dirty="0">
              <a:solidFill>
                <a:srgbClr val="000000"/>
              </a:solidFill>
              <a:latin typeface="Microsoft YaHei"/>
              <a:ea typeface="Microsoft YaHei"/>
            </a:endParaRPr>
          </a:p>
          <a:p>
            <a:pPr marL="228389" indent="-228389" algn="l">
              <a:buFont typeface="Arial" charset="0"/>
              <a:buChar char="•"/>
            </a:pPr>
            <a:r>
              <a:rPr lang="zh-CN" sz="1400" dirty="0">
                <a:solidFill>
                  <a:srgbClr val="000000"/>
                </a:solidFill>
                <a:latin typeface="Microsoft YaHei"/>
                <a:ea typeface="Microsoft YaHei"/>
              </a:rPr>
              <a:t>更广覆盖</a:t>
            </a:r>
            <a:r>
              <a:rPr lang="zh-CN" sz="1400" b="0" dirty="0">
                <a:solidFill>
                  <a:srgbClr val="000000"/>
                </a:solidFill>
                <a:latin typeface="Microsoft YaHei"/>
                <a:ea typeface="Microsoft YaHei"/>
              </a:rPr>
              <a:t>场景</a:t>
            </a:r>
            <a:endParaRPr lang="en-US" sz="1400" b="0" dirty="0">
              <a:solidFill>
                <a:srgbClr val="FFFFFF"/>
              </a:solidFill>
              <a:latin typeface="Microsoft YaHei"/>
              <a:ea typeface="Microsoft YaHei"/>
            </a:endParaRPr>
          </a:p>
          <a:p>
            <a:pPr algn="l"/>
            <a:r>
              <a:rPr lang="zh-CN" sz="1400" b="0" dirty="0">
                <a:solidFill>
                  <a:srgbClr val="000000"/>
                </a:solidFill>
                <a:latin typeface="Microsoft YaHei"/>
                <a:ea typeface="Microsoft YaHei"/>
              </a:rPr>
              <a:t>以 </a:t>
            </a:r>
            <a:r>
              <a:rPr lang="zh-CN" sz="1400" b="0" dirty="0">
                <a:solidFill>
                  <a:srgbClr val="0060FF"/>
                </a:solidFill>
                <a:latin typeface="Microsoft YaHei"/>
                <a:ea typeface="Microsoft YaHei"/>
              </a:rPr>
              <a:t>遨驰分布式云操作系统 </a:t>
            </a:r>
            <a:r>
              <a:rPr lang="zh-CN" sz="1400" b="0" dirty="0">
                <a:solidFill>
                  <a:srgbClr val="000000"/>
                </a:solidFill>
                <a:latin typeface="Microsoft YaHei"/>
                <a:ea typeface="Microsoft YaHei"/>
              </a:rPr>
              <a:t>为基础，将云原生能力延展到任意位置</a:t>
            </a:r>
          </a:p>
        </p:txBody>
      </p:sp>
      <p:sp>
        <p:nvSpPr>
          <p:cNvPr id="20" name="文本框 51">
            <a:extLst>
              <a:ext uri="{FF2B5EF4-FFF2-40B4-BE49-F238E27FC236}">
                <a16:creationId xmlns:a16="http://schemas.microsoft.com/office/drawing/2014/main" id="{1F091B28-5280-1CE8-4D9D-BCCEDF74364B}"/>
              </a:ext>
            </a:extLst>
          </p:cNvPr>
          <p:cNvSpPr txBox="1"/>
          <p:nvPr/>
        </p:nvSpPr>
        <p:spPr>
          <a:xfrm>
            <a:off x="629543" y="1431818"/>
            <a:ext cx="4626406" cy="2031325"/>
          </a:xfrm>
          <a:prstGeom prst="rect">
            <a:avLst/>
          </a:prstGeom>
          <a:noFill/>
        </p:spPr>
        <p:txBody>
          <a:bodyPr wrap="square">
            <a:spAutoFit/>
          </a:bodyPr>
          <a:lstStyle/>
          <a:p>
            <a:pPr algn="l"/>
            <a:r>
              <a:rPr lang="zh-CN" sz="1400" b="1" dirty="0">
                <a:solidFill>
                  <a:srgbClr val="000000"/>
                </a:solidFill>
                <a:latin typeface="Microsoft YaHei"/>
                <a:ea typeface="Microsoft YaHei"/>
              </a:rPr>
              <a:t>覆盖全球的云原生服务</a:t>
            </a:r>
            <a:endParaRPr lang="en-US" sz="1400" b="1" dirty="0">
              <a:solidFill>
                <a:srgbClr val="FFFFFF"/>
              </a:solidFill>
              <a:latin typeface="Microsoft YaHei"/>
              <a:ea typeface="Microsoft YaHei"/>
            </a:endParaRPr>
          </a:p>
          <a:p>
            <a:pPr marL="190324" indent="-190324" algn="l">
              <a:buFont typeface="Arial" charset="0"/>
              <a:buChar char="•"/>
            </a:pPr>
            <a:r>
              <a:rPr lang="zh-CN" sz="1400" b="0" dirty="0">
                <a:solidFill>
                  <a:srgbClr val="000000"/>
                </a:solidFill>
                <a:latin typeface="Microsoft YaHei"/>
                <a:ea typeface="Microsoft YaHei"/>
              </a:rPr>
              <a:t>全球</a:t>
            </a:r>
            <a:r>
              <a:rPr lang="en-US" sz="1400" b="0" dirty="0">
                <a:solidFill>
                  <a:srgbClr val="000000"/>
                </a:solidFill>
                <a:latin typeface="Microsoft YaHei"/>
                <a:ea typeface="Microsoft YaHei"/>
              </a:rPr>
              <a:t>26</a:t>
            </a:r>
            <a:r>
              <a:rPr lang="zh-CN" sz="1400" b="0" dirty="0">
                <a:solidFill>
                  <a:srgbClr val="000000"/>
                </a:solidFill>
                <a:latin typeface="Microsoft YaHei"/>
                <a:ea typeface="Microsoft YaHei"/>
              </a:rPr>
              <a:t>个地域，</a:t>
            </a:r>
            <a:r>
              <a:rPr lang="en-US" sz="1400" b="0" dirty="0">
                <a:solidFill>
                  <a:srgbClr val="000000"/>
                </a:solidFill>
                <a:latin typeface="Microsoft YaHei"/>
                <a:ea typeface="Microsoft YaHei"/>
              </a:rPr>
              <a:t>70</a:t>
            </a:r>
            <a:r>
              <a:rPr lang="zh-CN" sz="1400" b="0" dirty="0">
                <a:solidFill>
                  <a:srgbClr val="000000"/>
                </a:solidFill>
                <a:latin typeface="Microsoft YaHei"/>
                <a:ea typeface="Microsoft YaHei"/>
              </a:rPr>
              <a:t>个可用区提供云计算服务</a:t>
            </a:r>
            <a:endParaRPr lang="en-US" sz="1400" dirty="0">
              <a:solidFill>
                <a:srgbClr val="FFFFFF"/>
              </a:solidFill>
              <a:latin typeface="Microsoft YaHei"/>
              <a:ea typeface="Microsoft YaHei"/>
            </a:endParaRPr>
          </a:p>
          <a:p>
            <a:pPr marL="285750" indent="-285750" algn="l">
              <a:buFont typeface="Arial" charset="0"/>
              <a:buChar char="•"/>
            </a:pPr>
            <a:endParaRPr lang="en-US" sz="1400" b="1" dirty="0">
              <a:solidFill>
                <a:srgbClr val="000000"/>
              </a:solidFill>
              <a:latin typeface="Microsoft YaHei"/>
              <a:ea typeface="Microsoft YaHei"/>
            </a:endParaRPr>
          </a:p>
          <a:p>
            <a:pPr algn="l"/>
            <a:r>
              <a:rPr lang="zh-CN" sz="1400" b="1" dirty="0">
                <a:solidFill>
                  <a:srgbClr val="000000"/>
                </a:solidFill>
                <a:latin typeface="Microsoft YaHei"/>
                <a:ea typeface="Microsoft YaHei"/>
              </a:rPr>
              <a:t>丰富、成熟的云产品生态体系</a:t>
            </a:r>
            <a:endParaRPr lang="en-US" sz="1400" b="1" dirty="0">
              <a:solidFill>
                <a:srgbClr val="FFFFFF"/>
              </a:solidFill>
              <a:latin typeface="Microsoft YaHei"/>
              <a:ea typeface="Microsoft YaHei"/>
            </a:endParaRPr>
          </a:p>
          <a:p>
            <a:pPr marL="228389" indent="-228389" algn="l">
              <a:buFont typeface="Arial" charset="0"/>
              <a:buChar char="•"/>
            </a:pPr>
            <a:r>
              <a:rPr lang="zh-CN" sz="1400" b="0" dirty="0">
                <a:solidFill>
                  <a:srgbClr val="000000"/>
                </a:solidFill>
                <a:latin typeface="Microsoft YaHei"/>
                <a:ea typeface="Microsoft YaHei"/>
              </a:rPr>
              <a:t>构筑领先的腾讯云技术生态圈，轻量云、云开发用户量超</a:t>
            </a:r>
            <a:r>
              <a:rPr lang="en-US" sz="1400" b="0" dirty="0">
                <a:solidFill>
                  <a:srgbClr val="000000"/>
                </a:solidFill>
                <a:latin typeface="Microsoft YaHei"/>
                <a:ea typeface="Microsoft YaHei"/>
              </a:rPr>
              <a:t>300</a:t>
            </a:r>
            <a:r>
              <a:rPr lang="zh-CN" sz="1400" b="0" dirty="0">
                <a:solidFill>
                  <a:srgbClr val="000000"/>
                </a:solidFill>
                <a:latin typeface="Microsoft YaHei"/>
                <a:ea typeface="Microsoft YaHei"/>
              </a:rPr>
              <a:t>万，份额居同类产品第一</a:t>
            </a:r>
            <a:endParaRPr lang="en-US" sz="1400" dirty="0">
              <a:solidFill>
                <a:srgbClr val="FFFFFF"/>
              </a:solidFill>
              <a:latin typeface="Microsoft YaHei"/>
              <a:ea typeface="Microsoft YaHei"/>
            </a:endParaRPr>
          </a:p>
          <a:p>
            <a:pPr algn="l"/>
            <a:endParaRPr lang="en-US" sz="1400" b="1" dirty="0">
              <a:solidFill>
                <a:srgbClr val="000000"/>
              </a:solidFill>
              <a:latin typeface="Microsoft YaHei"/>
              <a:ea typeface="Microsoft YaHei"/>
            </a:endParaRPr>
          </a:p>
          <a:p>
            <a:pPr algn="l"/>
            <a:r>
              <a:rPr lang="zh-CN" sz="1400" b="1" dirty="0">
                <a:solidFill>
                  <a:srgbClr val="000000"/>
                </a:solidFill>
                <a:latin typeface="Microsoft YaHei"/>
                <a:ea typeface="Microsoft YaHei"/>
              </a:rPr>
              <a:t>承载超大规模自研、客户业务，帮助客户降本增效</a:t>
            </a:r>
            <a:endParaRPr lang="en-US" sz="1400" b="1" dirty="0">
              <a:solidFill>
                <a:srgbClr val="FFFFFF"/>
              </a:solidFill>
              <a:latin typeface="Microsoft YaHei"/>
              <a:ea typeface="Microsoft YaHei"/>
            </a:endParaRPr>
          </a:p>
          <a:p>
            <a:pPr marL="190324" indent="-190324" algn="l">
              <a:buFont typeface="Arial" charset="0"/>
              <a:buChar char="•"/>
            </a:pPr>
            <a:r>
              <a:rPr lang="zh-CN" sz="1400" b="0" dirty="0">
                <a:solidFill>
                  <a:srgbClr val="000000"/>
                </a:solidFill>
                <a:latin typeface="Microsoft YaHei"/>
                <a:ea typeface="Microsoft YaHei"/>
              </a:rPr>
              <a:t>自研全面上云，成本降低</a:t>
            </a:r>
            <a:r>
              <a:rPr lang="en-US" sz="1400" b="0" dirty="0">
                <a:solidFill>
                  <a:srgbClr val="000000"/>
                </a:solidFill>
                <a:latin typeface="Microsoft YaHei"/>
                <a:ea typeface="Microsoft YaHei"/>
              </a:rPr>
              <a:t>50%</a:t>
            </a:r>
          </a:p>
        </p:txBody>
      </p:sp>
      <p:sp>
        <p:nvSpPr>
          <p:cNvPr id="21" name="矩形 1">
            <a:extLst>
              <a:ext uri="{FF2B5EF4-FFF2-40B4-BE49-F238E27FC236}">
                <a16:creationId xmlns:a16="http://schemas.microsoft.com/office/drawing/2014/main" id="{B0C8EAE0-B51D-DC68-B37C-6BF0C66CEE6E}"/>
              </a:ext>
            </a:extLst>
          </p:cNvPr>
          <p:cNvSpPr/>
          <p:nvPr/>
        </p:nvSpPr>
        <p:spPr>
          <a:xfrm>
            <a:off x="473740" y="989795"/>
            <a:ext cx="4421925" cy="309658"/>
          </a:xfrm>
          <a:prstGeom prst="rect">
            <a:avLst/>
          </a:prstGeom>
          <a:solidFill>
            <a:srgbClr val="006DFF"/>
          </a:solidFill>
          <a:ln w="12700" cap="flat" cmpd="sng">
            <a:solidFill>
              <a:srgbClr val="0060FF"/>
            </a:solidFill>
            <a:prstDash val="solid"/>
            <a:miter/>
          </a:ln>
        </p:spPr>
        <p:txBody>
          <a:bodyPr anchor="ctr"/>
          <a:lstStyle/>
          <a:p>
            <a:pPr algn="ctr"/>
            <a:r>
              <a:rPr lang="zh-CN" sz="1400" dirty="0">
                <a:solidFill>
                  <a:srgbClr val="FFFFFF"/>
                </a:solidFill>
                <a:latin typeface="Microsoft YaHei"/>
                <a:ea typeface="Microsoft YaHei"/>
              </a:rPr>
              <a:t>丰富成熟云产品，承载海量业务</a:t>
            </a:r>
          </a:p>
        </p:txBody>
      </p:sp>
      <p:sp>
        <p:nvSpPr>
          <p:cNvPr id="22" name="矩形 33">
            <a:extLst>
              <a:ext uri="{FF2B5EF4-FFF2-40B4-BE49-F238E27FC236}">
                <a16:creationId xmlns:a16="http://schemas.microsoft.com/office/drawing/2014/main" id="{FBDF1400-D358-3977-5B69-9FA9D116A894}"/>
              </a:ext>
            </a:extLst>
          </p:cNvPr>
          <p:cNvSpPr/>
          <p:nvPr/>
        </p:nvSpPr>
        <p:spPr>
          <a:xfrm>
            <a:off x="5926809" y="1006091"/>
            <a:ext cx="5375266" cy="309658"/>
          </a:xfrm>
          <a:prstGeom prst="rect">
            <a:avLst/>
          </a:prstGeom>
          <a:solidFill>
            <a:srgbClr val="006DFF"/>
          </a:solidFill>
          <a:ln w="12700" cap="flat" cmpd="sng">
            <a:solidFill>
              <a:srgbClr val="0060FF"/>
            </a:solidFill>
            <a:prstDash val="solid"/>
            <a:miter/>
          </a:ln>
        </p:spPr>
        <p:txBody>
          <a:bodyPr anchor="ctr"/>
          <a:lstStyle/>
          <a:p>
            <a:pPr algn="ctr"/>
            <a:r>
              <a:rPr lang="zh-CN" sz="1400" dirty="0">
                <a:solidFill>
                  <a:srgbClr val="FFFFFF"/>
                </a:solidFill>
                <a:latin typeface="Microsoft YaHei" panose="020B0503020204020204" pitchFamily="34" charset="-122"/>
                <a:ea typeface="Microsoft YaHei" panose="020B0503020204020204" pitchFamily="34" charset="-122"/>
              </a:rPr>
              <a:t>持续提升竞争力、拓展覆盖场景</a:t>
            </a:r>
          </a:p>
        </p:txBody>
      </p:sp>
      <p:sp>
        <p:nvSpPr>
          <p:cNvPr id="23" name="圆角矩形 4">
            <a:extLst>
              <a:ext uri="{FF2B5EF4-FFF2-40B4-BE49-F238E27FC236}">
                <a16:creationId xmlns:a16="http://schemas.microsoft.com/office/drawing/2014/main" id="{939EC369-D7F8-8E42-A08D-C76C4912A40C}"/>
              </a:ext>
            </a:extLst>
          </p:cNvPr>
          <p:cNvSpPr/>
          <p:nvPr/>
        </p:nvSpPr>
        <p:spPr>
          <a:xfrm>
            <a:off x="5933456" y="2110390"/>
            <a:ext cx="1306831" cy="383645"/>
          </a:xfrm>
          <a:prstGeom prst="roundRect">
            <a:avLst/>
          </a:prstGeom>
          <a:noFill/>
          <a:ln>
            <a:noFill/>
          </a:ln>
        </p:spPr>
        <p:txBody>
          <a:bodyPr anchor="ctr"/>
          <a:lstStyle/>
          <a:p>
            <a:pPr algn="l"/>
            <a:r>
              <a:rPr lang="zh-CN" sz="1400" b="1">
                <a:solidFill>
                  <a:srgbClr val="000000"/>
                </a:solidFill>
                <a:latin typeface="Microsoft YaHei" panose="020B0503020204020204" pitchFamily="34" charset="-122"/>
                <a:ea typeface="Microsoft YaHei" panose="020B0503020204020204" pitchFamily="34" charset="-122"/>
              </a:rPr>
              <a:t>秒级扩容</a:t>
            </a:r>
          </a:p>
        </p:txBody>
      </p:sp>
      <p:cxnSp>
        <p:nvCxnSpPr>
          <p:cNvPr id="24" name="直线连接符 11">
            <a:extLst>
              <a:ext uri="{FF2B5EF4-FFF2-40B4-BE49-F238E27FC236}">
                <a16:creationId xmlns:a16="http://schemas.microsoft.com/office/drawing/2014/main" id="{5F10277B-88CF-7E7F-E17E-159378DBCCFE}"/>
              </a:ext>
            </a:extLst>
          </p:cNvPr>
          <p:cNvCxnSpPr/>
          <p:nvPr/>
        </p:nvCxnSpPr>
        <p:spPr>
          <a:xfrm>
            <a:off x="5675035" y="3374837"/>
            <a:ext cx="5445358" cy="0"/>
          </a:xfrm>
          <a:prstGeom prst="line">
            <a:avLst/>
          </a:prstGeom>
          <a:ln w="12700">
            <a:solidFill>
              <a:schemeClr val="bg1">
                <a:lumMod val="50000"/>
                <a:lumOff val="50000"/>
              </a:schemeClr>
            </a:solidFill>
            <a:prstDash val="solid"/>
            <a:miter/>
          </a:ln>
        </p:spPr>
      </p:cxnSp>
      <p:cxnSp>
        <p:nvCxnSpPr>
          <p:cNvPr id="29" name="直线连接符 22">
            <a:extLst>
              <a:ext uri="{FF2B5EF4-FFF2-40B4-BE49-F238E27FC236}">
                <a16:creationId xmlns:a16="http://schemas.microsoft.com/office/drawing/2014/main" id="{F0B4E88F-9465-E432-49B6-E8CE73EEAAE0}"/>
              </a:ext>
            </a:extLst>
          </p:cNvPr>
          <p:cNvCxnSpPr/>
          <p:nvPr/>
        </p:nvCxnSpPr>
        <p:spPr>
          <a:xfrm>
            <a:off x="7043919" y="2306314"/>
            <a:ext cx="479556" cy="0"/>
          </a:xfrm>
          <a:prstGeom prst="line">
            <a:avLst/>
          </a:prstGeom>
          <a:ln w="22225">
            <a:solidFill>
              <a:srgbClr val="006EFF"/>
            </a:solidFill>
            <a:prstDash val="sysDash"/>
            <a:miter/>
          </a:ln>
        </p:spPr>
      </p:cxnSp>
      <p:sp>
        <p:nvSpPr>
          <p:cNvPr id="30" name="圆角矩形 2">
            <a:extLst>
              <a:ext uri="{FF2B5EF4-FFF2-40B4-BE49-F238E27FC236}">
                <a16:creationId xmlns:a16="http://schemas.microsoft.com/office/drawing/2014/main" id="{3CB7DC1A-5F1B-6542-F1D4-7B8B4290BA4D}"/>
              </a:ext>
            </a:extLst>
          </p:cNvPr>
          <p:cNvSpPr/>
          <p:nvPr/>
        </p:nvSpPr>
        <p:spPr>
          <a:xfrm>
            <a:off x="5933456" y="2644293"/>
            <a:ext cx="1306830" cy="383644"/>
          </a:xfrm>
          <a:prstGeom prst="roundRect">
            <a:avLst/>
          </a:prstGeom>
          <a:noFill/>
          <a:ln>
            <a:noFill/>
          </a:ln>
        </p:spPr>
        <p:txBody>
          <a:bodyPr anchor="ctr"/>
          <a:lstStyle/>
          <a:p>
            <a:pPr algn="l"/>
            <a:r>
              <a:rPr lang="zh-CN" altLang="en-US" sz="1400" dirty="0">
                <a:latin typeface="Microsoft YaHei" panose="020B0503020204020204" pitchFamily="34" charset="-122"/>
                <a:ea typeface="Microsoft YaHei" panose="020B0503020204020204" pitchFamily="34" charset="-122"/>
              </a:rPr>
              <a:t>简单</a:t>
            </a:r>
            <a:r>
              <a:rPr lang="zh-CN" sz="1400" b="1" dirty="0">
                <a:solidFill>
                  <a:srgbClr val="000000"/>
                </a:solidFill>
                <a:latin typeface="Microsoft YaHei" panose="020B0503020204020204" pitchFamily="34" charset="-122"/>
                <a:ea typeface="Microsoft YaHei" panose="020B0503020204020204" pitchFamily="34" charset="-122"/>
              </a:rPr>
              <a:t>易用</a:t>
            </a:r>
          </a:p>
        </p:txBody>
      </p:sp>
      <p:cxnSp>
        <p:nvCxnSpPr>
          <p:cNvPr id="31" name="直线连接符 20">
            <a:extLst>
              <a:ext uri="{FF2B5EF4-FFF2-40B4-BE49-F238E27FC236}">
                <a16:creationId xmlns:a16="http://schemas.microsoft.com/office/drawing/2014/main" id="{5DAFF452-D267-7F2E-9691-88078A498645}"/>
              </a:ext>
            </a:extLst>
          </p:cNvPr>
          <p:cNvCxnSpPr/>
          <p:nvPr/>
        </p:nvCxnSpPr>
        <p:spPr>
          <a:xfrm>
            <a:off x="7067081" y="2836115"/>
            <a:ext cx="479555" cy="0"/>
          </a:xfrm>
          <a:prstGeom prst="line">
            <a:avLst/>
          </a:prstGeom>
          <a:ln w="22225">
            <a:solidFill>
              <a:srgbClr val="006EFF"/>
            </a:solidFill>
            <a:prstDash val="sysDash"/>
            <a:miter/>
          </a:ln>
        </p:spPr>
      </p:cxnSp>
      <p:sp>
        <p:nvSpPr>
          <p:cNvPr id="32" name="圆角矩形 24">
            <a:extLst>
              <a:ext uri="{FF2B5EF4-FFF2-40B4-BE49-F238E27FC236}">
                <a16:creationId xmlns:a16="http://schemas.microsoft.com/office/drawing/2014/main" id="{2825B1A6-A4EE-6393-662E-F48CFA286E8D}"/>
              </a:ext>
            </a:extLst>
          </p:cNvPr>
          <p:cNvSpPr/>
          <p:nvPr/>
        </p:nvSpPr>
        <p:spPr>
          <a:xfrm>
            <a:off x="7739509" y="2644293"/>
            <a:ext cx="1058072" cy="383644"/>
          </a:xfrm>
          <a:prstGeom prst="roundRect">
            <a:avLst/>
          </a:prstGeom>
          <a:noFill/>
          <a:ln>
            <a:noFill/>
          </a:ln>
        </p:spPr>
        <p:txBody>
          <a:bodyPr anchor="ctr"/>
          <a:lstStyle/>
          <a:p>
            <a:r>
              <a:rPr lang="zh-CN" sz="1400" b="1">
                <a:solidFill>
                  <a:srgbClr val="000000"/>
                </a:solidFill>
                <a:latin typeface="Microsoft YaHei" panose="020B0503020204020204" pitchFamily="34" charset="-122"/>
                <a:ea typeface="Microsoft YaHei" panose="020B0503020204020204" pitchFamily="34" charset="-122"/>
              </a:rPr>
              <a:t>国内第一</a:t>
            </a:r>
            <a:endParaRPr lang="en-US" sz="1200">
              <a:solidFill>
                <a:srgbClr val="FFFFFF"/>
              </a:solidFill>
              <a:latin typeface="Microsoft YaHei" panose="020B0503020204020204" pitchFamily="34" charset="-122"/>
              <a:ea typeface="Microsoft YaHei" panose="020B0503020204020204" pitchFamily="34" charset="-122"/>
            </a:endParaRPr>
          </a:p>
        </p:txBody>
      </p:sp>
      <p:sp>
        <p:nvSpPr>
          <p:cNvPr id="33" name="圆角矩形 25">
            <a:extLst>
              <a:ext uri="{FF2B5EF4-FFF2-40B4-BE49-F238E27FC236}">
                <a16:creationId xmlns:a16="http://schemas.microsoft.com/office/drawing/2014/main" id="{2EB8D935-24F6-5F13-E1F3-B37365B0E346}"/>
              </a:ext>
            </a:extLst>
          </p:cNvPr>
          <p:cNvSpPr/>
          <p:nvPr/>
        </p:nvSpPr>
        <p:spPr>
          <a:xfrm>
            <a:off x="8761275" y="2644293"/>
            <a:ext cx="1058072" cy="383644"/>
          </a:xfrm>
          <a:prstGeom prst="roundRect">
            <a:avLst/>
          </a:prstGeom>
          <a:noFill/>
          <a:ln>
            <a:noFill/>
          </a:ln>
        </p:spPr>
        <p:txBody>
          <a:bodyPr anchor="ctr"/>
          <a:lstStyle/>
          <a:p>
            <a:r>
              <a:rPr lang="zh-CN" sz="1400" b="1" dirty="0">
                <a:solidFill>
                  <a:srgbClr val="000000"/>
                </a:solidFill>
                <a:latin typeface="Microsoft YaHei" panose="020B0503020204020204" pitchFamily="34" charset="-122"/>
                <a:ea typeface="Microsoft YaHei" panose="020B0503020204020204" pitchFamily="34" charset="-122"/>
              </a:rPr>
              <a:t>轻量云</a:t>
            </a:r>
            <a:endParaRPr lang="en-US" sz="1400" b="1" dirty="0">
              <a:solidFill>
                <a:srgbClr val="FFFFFF"/>
              </a:solidFill>
              <a:latin typeface="Microsoft YaHei" panose="020B0503020204020204" pitchFamily="34" charset="-122"/>
              <a:ea typeface="Microsoft YaHei" panose="020B0503020204020204" pitchFamily="34" charset="-122"/>
            </a:endParaRPr>
          </a:p>
          <a:p>
            <a:r>
              <a:rPr lang="zh-CN" sz="1000" b="0" dirty="0">
                <a:solidFill>
                  <a:srgbClr val="000000"/>
                </a:solidFill>
                <a:latin typeface="Microsoft YaHei" panose="020B0503020204020204" pitchFamily="34" charset="-122"/>
                <a:ea typeface="Microsoft YaHei" panose="020B0503020204020204" pitchFamily="34" charset="-122"/>
              </a:rPr>
              <a:t>同类份额</a:t>
            </a:r>
            <a:r>
              <a:rPr lang="en-US" sz="900" b="0" dirty="0">
                <a:solidFill>
                  <a:srgbClr val="000000"/>
                </a:solidFill>
                <a:latin typeface="Microsoft YaHei" panose="020B0503020204020204" pitchFamily="34" charset="-122"/>
                <a:ea typeface="Microsoft YaHei" panose="020B0503020204020204" pitchFamily="34" charset="-122"/>
              </a:rPr>
              <a:t>Top</a:t>
            </a:r>
            <a:r>
              <a:rPr lang="en-US" altLang="zh-CN" sz="900" b="0" dirty="0">
                <a:solidFill>
                  <a:srgbClr val="000000"/>
                </a:solidFill>
                <a:latin typeface="Microsoft YaHei" panose="020B0503020204020204" pitchFamily="34" charset="-122"/>
                <a:ea typeface="Microsoft YaHei" panose="020B0503020204020204" pitchFamily="34" charset="-122"/>
              </a:rPr>
              <a:t>1</a:t>
            </a:r>
            <a:endParaRPr lang="en-US" sz="900" b="0" dirty="0">
              <a:solidFill>
                <a:srgbClr val="000000"/>
              </a:solidFill>
              <a:latin typeface="Microsoft YaHei" panose="020B0503020204020204" pitchFamily="34" charset="-122"/>
              <a:ea typeface="Microsoft YaHei" panose="020B0503020204020204" pitchFamily="34" charset="-122"/>
            </a:endParaRPr>
          </a:p>
        </p:txBody>
      </p:sp>
      <p:sp>
        <p:nvSpPr>
          <p:cNvPr id="34" name="圆角矩形 26">
            <a:extLst>
              <a:ext uri="{FF2B5EF4-FFF2-40B4-BE49-F238E27FC236}">
                <a16:creationId xmlns:a16="http://schemas.microsoft.com/office/drawing/2014/main" id="{70DD26E9-B972-12C7-B2F9-39A0F4745A54}"/>
              </a:ext>
            </a:extLst>
          </p:cNvPr>
          <p:cNvSpPr/>
          <p:nvPr/>
        </p:nvSpPr>
        <p:spPr>
          <a:xfrm>
            <a:off x="9819348" y="2644293"/>
            <a:ext cx="1124182" cy="383644"/>
          </a:xfrm>
          <a:prstGeom prst="roundRect">
            <a:avLst/>
          </a:prstGeom>
          <a:noFill/>
          <a:ln>
            <a:noFill/>
          </a:ln>
        </p:spPr>
        <p:txBody>
          <a:bodyPr anchor="ctr"/>
          <a:lstStyle/>
          <a:p>
            <a:r>
              <a:rPr lang="zh-CN" sz="1400" b="1">
                <a:solidFill>
                  <a:srgbClr val="000000"/>
                </a:solidFill>
                <a:latin typeface="Microsoft YaHei" panose="020B0503020204020204" pitchFamily="34" charset="-122"/>
                <a:ea typeface="Microsoft YaHei" panose="020B0503020204020204" pitchFamily="34" charset="-122"/>
              </a:rPr>
              <a:t>云开发</a:t>
            </a:r>
            <a:endParaRPr lang="en-US" sz="1400" b="1">
              <a:solidFill>
                <a:srgbClr val="FFFFFF"/>
              </a:solidFill>
              <a:latin typeface="Microsoft YaHei" panose="020B0503020204020204" pitchFamily="34" charset="-122"/>
              <a:ea typeface="Microsoft YaHei" panose="020B0503020204020204" pitchFamily="34" charset="-122"/>
            </a:endParaRPr>
          </a:p>
          <a:p>
            <a:r>
              <a:rPr lang="en-US" sz="1000" b="0">
                <a:solidFill>
                  <a:srgbClr val="000000"/>
                </a:solidFill>
                <a:latin typeface="Microsoft YaHei" panose="020B0503020204020204" pitchFamily="34" charset="-122"/>
                <a:ea typeface="Microsoft YaHei" panose="020B0503020204020204" pitchFamily="34" charset="-122"/>
              </a:rPr>
              <a:t>300</a:t>
            </a:r>
            <a:r>
              <a:rPr lang="zh-CN" sz="1000" b="0">
                <a:solidFill>
                  <a:srgbClr val="000000"/>
                </a:solidFill>
                <a:latin typeface="Microsoft YaHei" panose="020B0503020204020204" pitchFamily="34" charset="-122"/>
                <a:ea typeface="Microsoft YaHei" panose="020B0503020204020204" pitchFamily="34" charset="-122"/>
              </a:rPr>
              <a:t>万</a:t>
            </a:r>
            <a:r>
              <a:rPr lang="en-US" sz="1000" b="0">
                <a:solidFill>
                  <a:srgbClr val="000000"/>
                </a:solidFill>
                <a:latin typeface="Microsoft YaHei" panose="020B0503020204020204" pitchFamily="34" charset="-122"/>
                <a:ea typeface="Microsoft YaHei" panose="020B0503020204020204" pitchFamily="34" charset="-122"/>
              </a:rPr>
              <a:t>+</a:t>
            </a:r>
            <a:r>
              <a:rPr lang="zh-CN" sz="1000" b="0">
                <a:solidFill>
                  <a:srgbClr val="000000"/>
                </a:solidFill>
                <a:latin typeface="Microsoft YaHei" panose="020B0503020204020204" pitchFamily="34" charset="-122"/>
                <a:ea typeface="Microsoft YaHei" panose="020B0503020204020204" pitchFamily="34" charset="-122"/>
              </a:rPr>
              <a:t>用户</a:t>
            </a:r>
            <a:endParaRPr lang="en-US" sz="1100">
              <a:solidFill>
                <a:srgbClr val="FFFFFF"/>
              </a:solidFill>
              <a:latin typeface="Microsoft YaHei" panose="020B0503020204020204" pitchFamily="34" charset="-122"/>
              <a:ea typeface="Microsoft YaHei" panose="020B0503020204020204" pitchFamily="34" charset="-122"/>
            </a:endParaRPr>
          </a:p>
        </p:txBody>
      </p:sp>
      <p:sp>
        <p:nvSpPr>
          <p:cNvPr id="46" name="圆角矩形 53">
            <a:extLst>
              <a:ext uri="{FF2B5EF4-FFF2-40B4-BE49-F238E27FC236}">
                <a16:creationId xmlns:a16="http://schemas.microsoft.com/office/drawing/2014/main" id="{F0870E7D-94E0-1748-A0C4-5B54E5BF8279}"/>
              </a:ext>
            </a:extLst>
          </p:cNvPr>
          <p:cNvSpPr/>
          <p:nvPr/>
        </p:nvSpPr>
        <p:spPr>
          <a:xfrm>
            <a:off x="5933456" y="1546167"/>
            <a:ext cx="1306830" cy="383644"/>
          </a:xfrm>
          <a:prstGeom prst="roundRect">
            <a:avLst/>
          </a:prstGeom>
          <a:noFill/>
          <a:ln>
            <a:noFill/>
          </a:ln>
        </p:spPr>
        <p:txBody>
          <a:bodyPr anchor="ctr"/>
          <a:lstStyle/>
          <a:p>
            <a:pPr algn="l"/>
            <a:r>
              <a:rPr lang="zh-CN" sz="1400" b="1">
                <a:solidFill>
                  <a:srgbClr val="000000"/>
                </a:solidFill>
                <a:latin typeface="Microsoft YaHei" panose="020B0503020204020204" pitchFamily="34" charset="-122"/>
                <a:ea typeface="Microsoft YaHei" panose="020B0503020204020204" pitchFamily="34" charset="-122"/>
              </a:rPr>
              <a:t>云原生延伸</a:t>
            </a:r>
          </a:p>
        </p:txBody>
      </p:sp>
      <p:pic>
        <p:nvPicPr>
          <p:cNvPr id="47" name="图片 16">
            <a:extLst>
              <a:ext uri="{FF2B5EF4-FFF2-40B4-BE49-F238E27FC236}">
                <a16:creationId xmlns:a16="http://schemas.microsoft.com/office/drawing/2014/main" id="{490FD40C-77BD-9512-B3A4-CC0D856D66FF}"/>
              </a:ext>
            </a:extLst>
          </p:cNvPr>
          <p:cNvPicPr>
            <a:picLocks noChangeAspect="1"/>
          </p:cNvPicPr>
          <p:nvPr/>
        </p:nvPicPr>
        <p:blipFill>
          <a:blip r:embed="rId3"/>
          <a:stretch/>
        </p:blipFill>
        <p:spPr>
          <a:xfrm>
            <a:off x="7658959" y="1591296"/>
            <a:ext cx="406227" cy="293386"/>
          </a:xfrm>
          <a:prstGeom prst="rect">
            <a:avLst/>
          </a:prstGeom>
        </p:spPr>
      </p:pic>
      <p:sp>
        <p:nvSpPr>
          <p:cNvPr id="49" name="圆角矩形 18">
            <a:extLst>
              <a:ext uri="{FF2B5EF4-FFF2-40B4-BE49-F238E27FC236}">
                <a16:creationId xmlns:a16="http://schemas.microsoft.com/office/drawing/2014/main" id="{15E2533D-8242-EC61-8579-8363CEFAB06C}"/>
              </a:ext>
            </a:extLst>
          </p:cNvPr>
          <p:cNvSpPr/>
          <p:nvPr/>
        </p:nvSpPr>
        <p:spPr>
          <a:xfrm>
            <a:off x="7914004" y="1546167"/>
            <a:ext cx="1312266" cy="383644"/>
          </a:xfrm>
          <a:prstGeom prst="roundRect">
            <a:avLst/>
          </a:prstGeom>
          <a:noFill/>
          <a:ln>
            <a:noFill/>
          </a:ln>
        </p:spPr>
        <p:txBody>
          <a:bodyPr anchor="ctr"/>
          <a:lstStyle/>
          <a:p>
            <a:r>
              <a:rPr lang="zh-CN" sz="1400" b="1">
                <a:solidFill>
                  <a:srgbClr val="000000"/>
                </a:solidFill>
                <a:latin typeface="Microsoft YaHei" panose="020B0503020204020204" pitchFamily="34" charset="-122"/>
                <a:ea typeface="Microsoft YaHei" panose="020B0503020204020204" pitchFamily="34" charset="-122"/>
              </a:rPr>
              <a:t>腾讯云遨驰</a:t>
            </a:r>
            <a:endParaRPr lang="en-US" sz="1400" b="1">
              <a:solidFill>
                <a:srgbClr val="FFFFFF"/>
              </a:solidFill>
              <a:latin typeface="Microsoft YaHei" panose="020B0503020204020204" pitchFamily="34" charset="-122"/>
              <a:ea typeface="Microsoft YaHei" panose="020B0503020204020204" pitchFamily="34" charset="-122"/>
            </a:endParaRPr>
          </a:p>
          <a:p>
            <a:r>
              <a:rPr lang="zh-CN" sz="900">
                <a:solidFill>
                  <a:srgbClr val="000000"/>
                </a:solidFill>
                <a:latin typeface="Microsoft YaHei" panose="020B0503020204020204" pitchFamily="34" charset="-122"/>
                <a:ea typeface="Microsoft YaHei" panose="020B0503020204020204" pitchFamily="34" charset="-122"/>
              </a:rPr>
              <a:t>分布式云操作系统</a:t>
            </a:r>
          </a:p>
        </p:txBody>
      </p:sp>
      <p:cxnSp>
        <p:nvCxnSpPr>
          <p:cNvPr id="50" name="直线连接符 21">
            <a:extLst>
              <a:ext uri="{FF2B5EF4-FFF2-40B4-BE49-F238E27FC236}">
                <a16:creationId xmlns:a16="http://schemas.microsoft.com/office/drawing/2014/main" id="{C6F2C231-E5D3-0C5B-AE5E-314D734F1D78}"/>
              </a:ext>
            </a:extLst>
          </p:cNvPr>
          <p:cNvCxnSpPr/>
          <p:nvPr/>
        </p:nvCxnSpPr>
        <p:spPr>
          <a:xfrm>
            <a:off x="7056492" y="1737989"/>
            <a:ext cx="479555" cy="0"/>
          </a:xfrm>
          <a:prstGeom prst="line">
            <a:avLst/>
          </a:prstGeom>
          <a:ln w="22225">
            <a:solidFill>
              <a:srgbClr val="006EFF"/>
            </a:solidFill>
            <a:prstDash val="sysDash"/>
            <a:miter/>
          </a:ln>
        </p:spPr>
      </p:cxnSp>
      <p:sp>
        <p:nvSpPr>
          <p:cNvPr id="51" name="右箭头 32">
            <a:extLst>
              <a:ext uri="{FF2B5EF4-FFF2-40B4-BE49-F238E27FC236}">
                <a16:creationId xmlns:a16="http://schemas.microsoft.com/office/drawing/2014/main" id="{8D59347D-D93A-D45F-E0C0-634F041FC66E}"/>
              </a:ext>
            </a:extLst>
          </p:cNvPr>
          <p:cNvSpPr/>
          <p:nvPr/>
        </p:nvSpPr>
        <p:spPr>
          <a:xfrm>
            <a:off x="9139794" y="1618125"/>
            <a:ext cx="338052" cy="239727"/>
          </a:xfrm>
          <a:prstGeom prst="rightArrow">
            <a:avLst/>
          </a:prstGeom>
          <a:solidFill>
            <a:srgbClr val="0188FB"/>
          </a:solidFill>
          <a:ln w="12700" cap="flat" cmpd="sng">
            <a:solidFill>
              <a:schemeClr val="accent1">
                <a:shade val="50000"/>
              </a:schemeClr>
            </a:solidFill>
            <a:prstDash val="solid"/>
            <a:miter/>
          </a:ln>
        </p:spPr>
        <p:txBody>
          <a:bodyPr anchor="ctr"/>
          <a:lstStyle/>
          <a:p>
            <a:pPr algn="ctr"/>
            <a:endParaRPr lang="zh-CN" sz="1600">
              <a:solidFill>
                <a:srgbClr val="000000"/>
              </a:solidFill>
              <a:latin typeface="Microsoft YaHei" panose="020B0503020204020204" pitchFamily="34" charset="-122"/>
              <a:ea typeface="Microsoft YaHei" panose="020B0503020204020204" pitchFamily="34" charset="-122"/>
            </a:endParaRPr>
          </a:p>
        </p:txBody>
      </p:sp>
      <p:grpSp>
        <p:nvGrpSpPr>
          <p:cNvPr id="52" name="组合 54">
            <a:extLst>
              <a:ext uri="{FF2B5EF4-FFF2-40B4-BE49-F238E27FC236}">
                <a16:creationId xmlns:a16="http://schemas.microsoft.com/office/drawing/2014/main" id="{0CB050E4-1F70-C129-F7F8-2C7C361BB8AA}"/>
              </a:ext>
            </a:extLst>
          </p:cNvPr>
          <p:cNvGrpSpPr/>
          <p:nvPr/>
        </p:nvGrpSpPr>
        <p:grpSpPr>
          <a:xfrm>
            <a:off x="9564803" y="1478166"/>
            <a:ext cx="1599658" cy="474533"/>
            <a:chOff x="13807365" y="5500193"/>
            <a:chExt cx="2401709" cy="712459"/>
          </a:xfrm>
        </p:grpSpPr>
        <p:sp>
          <p:nvSpPr>
            <p:cNvPr id="53" name="圆角矩形 27">
              <a:extLst>
                <a:ext uri="{FF2B5EF4-FFF2-40B4-BE49-F238E27FC236}">
                  <a16:creationId xmlns:a16="http://schemas.microsoft.com/office/drawing/2014/main" id="{9E217B66-C278-B26D-EB9D-AF78556EBF5F}"/>
                </a:ext>
              </a:extLst>
            </p:cNvPr>
            <p:cNvSpPr/>
            <p:nvPr/>
          </p:nvSpPr>
          <p:spPr>
            <a:xfrm>
              <a:off x="13826032" y="5500193"/>
              <a:ext cx="2383042" cy="340880"/>
            </a:xfrm>
            <a:prstGeom prst="roundRect">
              <a:avLst/>
            </a:prstGeom>
            <a:noFill/>
            <a:ln>
              <a:noFill/>
            </a:ln>
          </p:spPr>
          <p:txBody>
            <a:bodyPr anchor="t"/>
            <a:lstStyle/>
            <a:p>
              <a:pPr algn="ctr"/>
              <a:r>
                <a:rPr lang="zh-CN" sz="1200" b="1">
                  <a:solidFill>
                    <a:srgbClr val="000000"/>
                  </a:solidFill>
                  <a:latin typeface="Microsoft YaHei" panose="020B0503020204020204" pitchFamily="34" charset="-122"/>
                  <a:ea typeface="Microsoft YaHei" panose="020B0503020204020204" pitchFamily="34" charset="-122"/>
                </a:rPr>
                <a:t>传统行业、客户</a:t>
              </a:r>
              <a:r>
                <a:rPr lang="en-US" sz="1200" b="1">
                  <a:solidFill>
                    <a:srgbClr val="000000"/>
                  </a:solidFill>
                  <a:latin typeface="Microsoft YaHei" panose="020B0503020204020204" pitchFamily="34" charset="-122"/>
                  <a:ea typeface="Microsoft YaHei" panose="020B0503020204020204" pitchFamily="34" charset="-122"/>
                </a:rPr>
                <a:t>IDC</a:t>
              </a:r>
            </a:p>
          </p:txBody>
        </p:sp>
        <p:grpSp>
          <p:nvGrpSpPr>
            <p:cNvPr id="54" name="组合 49">
              <a:extLst>
                <a:ext uri="{FF2B5EF4-FFF2-40B4-BE49-F238E27FC236}">
                  <a16:creationId xmlns:a16="http://schemas.microsoft.com/office/drawing/2014/main" id="{8299856E-6F04-6F50-8E80-A456B9AEF722}"/>
                </a:ext>
              </a:extLst>
            </p:cNvPr>
            <p:cNvGrpSpPr/>
            <p:nvPr/>
          </p:nvGrpSpPr>
          <p:grpSpPr>
            <a:xfrm>
              <a:off x="13807365" y="5944246"/>
              <a:ext cx="2383042" cy="268406"/>
              <a:chOff x="13756566" y="5901008"/>
              <a:chExt cx="2653620" cy="262374"/>
            </a:xfrm>
          </p:grpSpPr>
          <p:sp>
            <p:nvSpPr>
              <p:cNvPr id="60" name="圆角矩形 34">
                <a:extLst>
                  <a:ext uri="{FF2B5EF4-FFF2-40B4-BE49-F238E27FC236}">
                    <a16:creationId xmlns:a16="http://schemas.microsoft.com/office/drawing/2014/main" id="{CDCC6CB9-9B64-2353-E1B8-F424FDAAEE82}"/>
                  </a:ext>
                </a:extLst>
              </p:cNvPr>
              <p:cNvSpPr/>
              <p:nvPr/>
            </p:nvSpPr>
            <p:spPr>
              <a:xfrm>
                <a:off x="13756566" y="5901019"/>
                <a:ext cx="831335" cy="262363"/>
              </a:xfrm>
              <a:prstGeom prst="roundRect">
                <a:avLst/>
              </a:prstGeom>
              <a:solidFill>
                <a:srgbClr val="ACDB7E"/>
              </a:solidFill>
              <a:ln w="12700" cap="flat" cmpd="sng">
                <a:solidFill>
                  <a:schemeClr val="accent1">
                    <a:shade val="50000"/>
                  </a:schemeClr>
                </a:solidFill>
                <a:prstDash val="solid"/>
                <a:miter/>
              </a:ln>
            </p:spPr>
            <p:txBody>
              <a:bodyPr anchor="ctr"/>
              <a:lstStyle/>
              <a:p>
                <a:pPr algn="ctr"/>
                <a:r>
                  <a:rPr lang="en-US" sz="900">
                    <a:solidFill>
                      <a:srgbClr val="000000"/>
                    </a:solidFill>
                    <a:latin typeface="Microsoft YaHei" panose="020B0503020204020204" pitchFamily="34" charset="-122"/>
                    <a:ea typeface="Microsoft YaHei" panose="020B0503020204020204" pitchFamily="34" charset="-122"/>
                  </a:rPr>
                  <a:t>TEZ</a:t>
                </a:r>
                <a:endParaRPr lang="zh-CN" sz="1000">
                  <a:solidFill>
                    <a:srgbClr val="FFFFFF"/>
                  </a:solidFill>
                  <a:latin typeface="Microsoft YaHei" panose="020B0503020204020204" pitchFamily="34" charset="-122"/>
                  <a:ea typeface="Microsoft YaHei" panose="020B0503020204020204" pitchFamily="34" charset="-122"/>
                </a:endParaRPr>
              </a:p>
            </p:txBody>
          </p:sp>
          <p:sp>
            <p:nvSpPr>
              <p:cNvPr id="61" name="圆角矩形 37">
                <a:extLst>
                  <a:ext uri="{FF2B5EF4-FFF2-40B4-BE49-F238E27FC236}">
                    <a16:creationId xmlns:a16="http://schemas.microsoft.com/office/drawing/2014/main" id="{AD104A69-39DB-61F7-B1FE-AC37F77FDF57}"/>
                  </a:ext>
                </a:extLst>
              </p:cNvPr>
              <p:cNvSpPr/>
              <p:nvPr/>
            </p:nvSpPr>
            <p:spPr>
              <a:xfrm>
                <a:off x="14666524" y="5901008"/>
                <a:ext cx="831335" cy="262363"/>
              </a:xfrm>
              <a:prstGeom prst="roundRect">
                <a:avLst/>
              </a:prstGeom>
              <a:solidFill>
                <a:srgbClr val="ACDB7E"/>
              </a:solidFill>
              <a:ln w="12700" cap="flat" cmpd="sng">
                <a:solidFill>
                  <a:schemeClr val="accent1">
                    <a:shade val="50000"/>
                  </a:schemeClr>
                </a:solidFill>
                <a:prstDash val="solid"/>
                <a:miter/>
              </a:ln>
            </p:spPr>
            <p:txBody>
              <a:bodyPr anchor="ctr"/>
              <a:lstStyle/>
              <a:p>
                <a:pPr algn="ctr"/>
                <a:r>
                  <a:rPr lang="en-US" sz="900">
                    <a:solidFill>
                      <a:srgbClr val="000000"/>
                    </a:solidFill>
                    <a:latin typeface="Microsoft YaHei" panose="020B0503020204020204" pitchFamily="34" charset="-122"/>
                    <a:ea typeface="Microsoft YaHei" panose="020B0503020204020204" pitchFamily="34" charset="-122"/>
                  </a:rPr>
                  <a:t>CDC</a:t>
                </a:r>
                <a:endParaRPr lang="zh-CN" sz="1000">
                  <a:solidFill>
                    <a:srgbClr val="FFFFFF"/>
                  </a:solidFill>
                  <a:latin typeface="Microsoft YaHei" panose="020B0503020204020204" pitchFamily="34" charset="-122"/>
                  <a:ea typeface="Microsoft YaHei" panose="020B0503020204020204" pitchFamily="34" charset="-122"/>
                </a:endParaRPr>
              </a:p>
            </p:txBody>
          </p:sp>
          <p:sp>
            <p:nvSpPr>
              <p:cNvPr id="64" name="圆角矩形 41">
                <a:extLst>
                  <a:ext uri="{FF2B5EF4-FFF2-40B4-BE49-F238E27FC236}">
                    <a16:creationId xmlns:a16="http://schemas.microsoft.com/office/drawing/2014/main" id="{90729DBA-EE44-5829-E735-ABEE28CE5450}"/>
                  </a:ext>
                </a:extLst>
              </p:cNvPr>
              <p:cNvSpPr/>
              <p:nvPr/>
            </p:nvSpPr>
            <p:spPr>
              <a:xfrm>
                <a:off x="15578851" y="5901013"/>
                <a:ext cx="831335" cy="262363"/>
              </a:xfrm>
              <a:prstGeom prst="roundRect">
                <a:avLst/>
              </a:prstGeom>
              <a:solidFill>
                <a:srgbClr val="ACDB7E"/>
              </a:solidFill>
              <a:ln w="12700" cap="flat" cmpd="sng">
                <a:solidFill>
                  <a:schemeClr val="accent1">
                    <a:shade val="50000"/>
                  </a:schemeClr>
                </a:solidFill>
                <a:prstDash val="solid"/>
                <a:miter/>
              </a:ln>
            </p:spPr>
            <p:txBody>
              <a:bodyPr anchor="ctr"/>
              <a:lstStyle/>
              <a:p>
                <a:pPr algn="ctr"/>
                <a:r>
                  <a:rPr lang="en-US" sz="900">
                    <a:solidFill>
                      <a:srgbClr val="000000"/>
                    </a:solidFill>
                    <a:latin typeface="Microsoft YaHei" panose="020B0503020204020204" pitchFamily="34" charset="-122"/>
                    <a:ea typeface="Microsoft YaHei" panose="020B0503020204020204" pitchFamily="34" charset="-122"/>
                  </a:rPr>
                  <a:t>CDZ</a:t>
                </a:r>
                <a:endParaRPr lang="zh-CN" sz="1000">
                  <a:solidFill>
                    <a:srgbClr val="FFFFFF"/>
                  </a:solidFill>
                  <a:latin typeface="Microsoft YaHei" panose="020B0503020204020204" pitchFamily="34" charset="-122"/>
                  <a:ea typeface="Microsoft YaHei" panose="020B0503020204020204" pitchFamily="34" charset="-122"/>
                </a:endParaRPr>
              </a:p>
            </p:txBody>
          </p:sp>
        </p:grpSp>
      </p:grpSp>
      <p:sp>
        <p:nvSpPr>
          <p:cNvPr id="65" name="圆角矩形 55">
            <a:extLst>
              <a:ext uri="{FF2B5EF4-FFF2-40B4-BE49-F238E27FC236}">
                <a16:creationId xmlns:a16="http://schemas.microsoft.com/office/drawing/2014/main" id="{38E407F6-D7F3-084E-7015-F3FFA051A045}"/>
              </a:ext>
            </a:extLst>
          </p:cNvPr>
          <p:cNvSpPr/>
          <p:nvPr/>
        </p:nvSpPr>
        <p:spPr>
          <a:xfrm>
            <a:off x="7638026" y="2117033"/>
            <a:ext cx="1438668" cy="383645"/>
          </a:xfrm>
          <a:prstGeom prst="roundRect">
            <a:avLst/>
          </a:prstGeom>
          <a:noFill/>
          <a:ln>
            <a:noFill/>
          </a:ln>
        </p:spPr>
        <p:txBody>
          <a:bodyPr anchor="ctr"/>
          <a:lstStyle/>
          <a:p>
            <a:r>
              <a:rPr lang="en-US" sz="1400" b="1">
                <a:solidFill>
                  <a:srgbClr val="000000"/>
                </a:solidFill>
                <a:latin typeface="Microsoft YaHei" panose="020B0503020204020204" pitchFamily="34" charset="-122"/>
                <a:ea typeface="Microsoft YaHei" panose="020B0503020204020204" pitchFamily="34" charset="-122"/>
              </a:rPr>
              <a:t>VStation</a:t>
            </a:r>
            <a:endParaRPr lang="en-US" sz="1400" b="1">
              <a:solidFill>
                <a:srgbClr val="FFFFFF"/>
              </a:solidFill>
              <a:latin typeface="Microsoft YaHei" panose="020B0503020204020204" pitchFamily="34" charset="-122"/>
              <a:ea typeface="Microsoft YaHei" panose="020B0503020204020204" pitchFamily="34" charset="-122"/>
            </a:endParaRPr>
          </a:p>
          <a:p>
            <a:r>
              <a:rPr lang="zh-CN" sz="1000" b="0">
                <a:solidFill>
                  <a:srgbClr val="000000"/>
                </a:solidFill>
                <a:latin typeface="Microsoft YaHei" panose="020B0503020204020204" pitchFamily="34" charset="-122"/>
                <a:ea typeface="Microsoft YaHei" panose="020B0503020204020204" pitchFamily="34" charset="-122"/>
              </a:rPr>
              <a:t>单集群</a:t>
            </a:r>
            <a:r>
              <a:rPr lang="en-US" sz="1000" b="0">
                <a:solidFill>
                  <a:srgbClr val="000000"/>
                </a:solidFill>
                <a:latin typeface="Microsoft YaHei" panose="020B0503020204020204" pitchFamily="34" charset="-122"/>
                <a:ea typeface="Microsoft YaHei" panose="020B0503020204020204" pitchFamily="34" charset="-122"/>
              </a:rPr>
              <a:t>10</a:t>
            </a:r>
            <a:r>
              <a:rPr lang="zh-CN" sz="1000" b="0">
                <a:solidFill>
                  <a:srgbClr val="000000"/>
                </a:solidFill>
                <a:latin typeface="Microsoft YaHei" panose="020B0503020204020204" pitchFamily="34" charset="-122"/>
                <a:ea typeface="Microsoft YaHei" panose="020B0503020204020204" pitchFamily="34" charset="-122"/>
              </a:rPr>
              <a:t>万台</a:t>
            </a:r>
            <a:endParaRPr lang="en-US" sz="1000">
              <a:solidFill>
                <a:srgbClr val="FFFFFF"/>
              </a:solidFill>
              <a:latin typeface="Microsoft YaHei" panose="020B0503020204020204" pitchFamily="34" charset="-122"/>
              <a:ea typeface="Microsoft YaHei" panose="020B0503020204020204" pitchFamily="34" charset="-122"/>
            </a:endParaRPr>
          </a:p>
        </p:txBody>
      </p:sp>
      <p:sp>
        <p:nvSpPr>
          <p:cNvPr id="66" name="圆角矩形 56">
            <a:extLst>
              <a:ext uri="{FF2B5EF4-FFF2-40B4-BE49-F238E27FC236}">
                <a16:creationId xmlns:a16="http://schemas.microsoft.com/office/drawing/2014/main" id="{118D6191-DE4B-CA72-95FF-B5F5CA2FA887}"/>
              </a:ext>
            </a:extLst>
          </p:cNvPr>
          <p:cNvSpPr/>
          <p:nvPr/>
        </p:nvSpPr>
        <p:spPr>
          <a:xfrm>
            <a:off x="8733482" y="2117033"/>
            <a:ext cx="1438668" cy="383645"/>
          </a:xfrm>
          <a:prstGeom prst="roundRect">
            <a:avLst/>
          </a:prstGeom>
          <a:noFill/>
          <a:ln>
            <a:noFill/>
          </a:ln>
        </p:spPr>
        <p:txBody>
          <a:bodyPr anchor="ctr"/>
          <a:lstStyle/>
          <a:p>
            <a:r>
              <a:rPr lang="en-US" sz="1400" b="1">
                <a:solidFill>
                  <a:srgbClr val="000000"/>
                </a:solidFill>
                <a:latin typeface="Microsoft YaHei" panose="020B0503020204020204" pitchFamily="34" charset="-122"/>
                <a:ea typeface="Microsoft YaHei" panose="020B0503020204020204" pitchFamily="34" charset="-122"/>
              </a:rPr>
              <a:t>TKE</a:t>
            </a:r>
          </a:p>
          <a:p>
            <a:r>
              <a:rPr lang="zh-CN" sz="1000" b="0">
                <a:solidFill>
                  <a:srgbClr val="000000"/>
                </a:solidFill>
                <a:latin typeface="Microsoft YaHei" panose="020B0503020204020204" pitchFamily="34" charset="-122"/>
                <a:ea typeface="Microsoft YaHei" panose="020B0503020204020204" pitchFamily="34" charset="-122"/>
              </a:rPr>
              <a:t>秒级万核扩容</a:t>
            </a:r>
            <a:endParaRPr lang="en-US" sz="1000">
              <a:solidFill>
                <a:srgbClr val="FFFFFF"/>
              </a:solidFill>
              <a:latin typeface="Microsoft YaHei" panose="020B0503020204020204" pitchFamily="34" charset="-122"/>
              <a:ea typeface="Microsoft YaHei" panose="020B0503020204020204" pitchFamily="34" charset="-122"/>
            </a:endParaRPr>
          </a:p>
        </p:txBody>
      </p:sp>
      <p:sp>
        <p:nvSpPr>
          <p:cNvPr id="69" name="圆角矩形 57">
            <a:extLst>
              <a:ext uri="{FF2B5EF4-FFF2-40B4-BE49-F238E27FC236}">
                <a16:creationId xmlns:a16="http://schemas.microsoft.com/office/drawing/2014/main" id="{6A3043D1-0FFB-1822-E6AC-086ABBDE6D63}"/>
              </a:ext>
            </a:extLst>
          </p:cNvPr>
          <p:cNvSpPr/>
          <p:nvPr/>
        </p:nvSpPr>
        <p:spPr>
          <a:xfrm>
            <a:off x="9828936" y="2117033"/>
            <a:ext cx="1438668" cy="383645"/>
          </a:xfrm>
          <a:prstGeom prst="roundRect">
            <a:avLst/>
          </a:prstGeom>
          <a:noFill/>
          <a:ln>
            <a:noFill/>
          </a:ln>
        </p:spPr>
        <p:txBody>
          <a:bodyPr anchor="ctr"/>
          <a:lstStyle/>
          <a:p>
            <a:r>
              <a:rPr lang="zh-CN" sz="1400" b="1">
                <a:solidFill>
                  <a:srgbClr val="000000"/>
                </a:solidFill>
                <a:latin typeface="Microsoft YaHei" panose="020B0503020204020204" pitchFamily="34" charset="-122"/>
                <a:ea typeface="Microsoft YaHei" panose="020B0503020204020204" pitchFamily="34" charset="-122"/>
              </a:rPr>
              <a:t>自研上云</a:t>
            </a:r>
            <a:endParaRPr lang="en-US" sz="1400" b="1">
              <a:solidFill>
                <a:srgbClr val="FFFFFF"/>
              </a:solidFill>
              <a:latin typeface="Microsoft YaHei" panose="020B0503020204020204" pitchFamily="34" charset="-122"/>
              <a:ea typeface="Microsoft YaHei" panose="020B0503020204020204" pitchFamily="34" charset="-122"/>
            </a:endParaRPr>
          </a:p>
          <a:p>
            <a:r>
              <a:rPr lang="zh-CN" sz="1000" b="0">
                <a:solidFill>
                  <a:srgbClr val="000000"/>
                </a:solidFill>
                <a:latin typeface="Microsoft YaHei" panose="020B0503020204020204" pitchFamily="34" charset="-122"/>
                <a:ea typeface="Microsoft YaHei" panose="020B0503020204020204" pitchFamily="34" charset="-122"/>
              </a:rPr>
              <a:t>资源成本降低</a:t>
            </a:r>
            <a:r>
              <a:rPr lang="en-US" sz="1000" b="0">
                <a:solidFill>
                  <a:srgbClr val="000000"/>
                </a:solidFill>
                <a:latin typeface="Microsoft YaHei" panose="020B0503020204020204" pitchFamily="34" charset="-122"/>
                <a:ea typeface="Microsoft YaHei" panose="020B0503020204020204" pitchFamily="34" charset="-122"/>
              </a:rPr>
              <a:t>50%</a:t>
            </a:r>
            <a:endParaRPr lang="en-US" sz="1000">
              <a:solidFill>
                <a:srgbClr val="FFFFFF"/>
              </a:solidFill>
              <a:latin typeface="Microsoft YaHei" panose="020B0503020204020204" pitchFamily="34" charset="-122"/>
              <a:ea typeface="Microsoft YaHei" panose="020B0503020204020204" pitchFamily="34" charset="-122"/>
            </a:endParaRPr>
          </a:p>
        </p:txBody>
      </p:sp>
      <p:cxnSp>
        <p:nvCxnSpPr>
          <p:cNvPr id="70" name="直线连接符 214">
            <a:extLst>
              <a:ext uri="{FF2B5EF4-FFF2-40B4-BE49-F238E27FC236}">
                <a16:creationId xmlns:a16="http://schemas.microsoft.com/office/drawing/2014/main" id="{0E6A182F-462B-ADB3-0C3F-909A0BB3E5A6}"/>
              </a:ext>
            </a:extLst>
          </p:cNvPr>
          <p:cNvCxnSpPr/>
          <p:nvPr/>
        </p:nvCxnSpPr>
        <p:spPr>
          <a:xfrm>
            <a:off x="5675035" y="2110390"/>
            <a:ext cx="5445358" cy="0"/>
          </a:xfrm>
          <a:prstGeom prst="line">
            <a:avLst/>
          </a:prstGeom>
          <a:ln w="12700">
            <a:solidFill>
              <a:schemeClr val="bg1">
                <a:lumMod val="50000"/>
                <a:lumOff val="50000"/>
              </a:schemeClr>
            </a:solidFill>
            <a:prstDash val="solid"/>
            <a:miter/>
          </a:ln>
        </p:spPr>
      </p:cxnSp>
      <p:sp>
        <p:nvSpPr>
          <p:cNvPr id="71" name="圆角矩形 6">
            <a:extLst>
              <a:ext uri="{FF2B5EF4-FFF2-40B4-BE49-F238E27FC236}">
                <a16:creationId xmlns:a16="http://schemas.microsoft.com/office/drawing/2014/main" id="{AC567688-6AEF-AEEB-12E4-49A2A9325237}"/>
              </a:ext>
            </a:extLst>
          </p:cNvPr>
          <p:cNvSpPr/>
          <p:nvPr/>
        </p:nvSpPr>
        <p:spPr>
          <a:xfrm>
            <a:off x="5933456" y="3231798"/>
            <a:ext cx="1306830" cy="383644"/>
          </a:xfrm>
          <a:prstGeom prst="roundRect">
            <a:avLst/>
          </a:prstGeom>
          <a:noFill/>
          <a:ln>
            <a:noFill/>
          </a:ln>
        </p:spPr>
        <p:txBody>
          <a:bodyPr anchor="ctr"/>
          <a:lstStyle/>
          <a:p>
            <a:pPr algn="l"/>
            <a:r>
              <a:rPr lang="zh-CN" sz="1400" b="1">
                <a:solidFill>
                  <a:srgbClr val="000000"/>
                </a:solidFill>
                <a:latin typeface="Microsoft YaHei" panose="020B0503020204020204" pitchFamily="34" charset="-122"/>
                <a:ea typeface="Microsoft YaHei" panose="020B0503020204020204" pitchFamily="34" charset="-122"/>
              </a:rPr>
              <a:t>软硬一体</a:t>
            </a:r>
          </a:p>
        </p:txBody>
      </p:sp>
      <p:cxnSp>
        <p:nvCxnSpPr>
          <p:cNvPr id="75" name="直线连接符 23">
            <a:extLst>
              <a:ext uri="{FF2B5EF4-FFF2-40B4-BE49-F238E27FC236}">
                <a16:creationId xmlns:a16="http://schemas.microsoft.com/office/drawing/2014/main" id="{3502ECA8-E2FD-8684-CEF8-76299370FB81}"/>
              </a:ext>
            </a:extLst>
          </p:cNvPr>
          <p:cNvCxnSpPr/>
          <p:nvPr/>
        </p:nvCxnSpPr>
        <p:spPr>
          <a:xfrm>
            <a:off x="7071324" y="3432821"/>
            <a:ext cx="479555" cy="0"/>
          </a:xfrm>
          <a:prstGeom prst="line">
            <a:avLst/>
          </a:prstGeom>
          <a:ln w="22225">
            <a:solidFill>
              <a:srgbClr val="006EFF"/>
            </a:solidFill>
            <a:prstDash val="sysDash"/>
            <a:miter/>
          </a:ln>
        </p:spPr>
      </p:cxnSp>
      <p:grpSp>
        <p:nvGrpSpPr>
          <p:cNvPr id="76" name="组合 59">
            <a:extLst>
              <a:ext uri="{FF2B5EF4-FFF2-40B4-BE49-F238E27FC236}">
                <a16:creationId xmlns:a16="http://schemas.microsoft.com/office/drawing/2014/main" id="{D69D8ABC-0E83-9FB3-4EFB-ABE3F8ADA382}"/>
              </a:ext>
            </a:extLst>
          </p:cNvPr>
          <p:cNvGrpSpPr>
            <a:grpSpLocks noChangeAspect="1"/>
          </p:cNvGrpSpPr>
          <p:nvPr/>
        </p:nvGrpSpPr>
        <p:grpSpPr>
          <a:xfrm>
            <a:off x="9015157" y="3287897"/>
            <a:ext cx="386704" cy="290447"/>
            <a:chOff x="2286084" y="5930730"/>
            <a:chExt cx="2254305" cy="1693169"/>
          </a:xfrm>
        </p:grpSpPr>
        <p:pic>
          <p:nvPicPr>
            <p:cNvPr id="77" name="图片 60">
              <a:extLst>
                <a:ext uri="{FF2B5EF4-FFF2-40B4-BE49-F238E27FC236}">
                  <a16:creationId xmlns:a16="http://schemas.microsoft.com/office/drawing/2014/main" id="{A40C2063-C0C0-8F46-CBD6-2CFED3EC34D2}"/>
                </a:ext>
              </a:extLst>
            </p:cNvPr>
            <p:cNvPicPr>
              <a:picLocks noChangeAspect="1"/>
            </p:cNvPicPr>
            <p:nvPr/>
          </p:nvPicPr>
          <p:blipFill rotWithShape="1">
            <a:blip r:embed="rId4"/>
            <a:srcRect l="13543" t="5116" r="17627" b="2841"/>
            <a:stretch/>
          </p:blipFill>
          <p:spPr>
            <a:xfrm>
              <a:off x="2286084" y="5930730"/>
              <a:ext cx="2254305" cy="1693169"/>
            </a:xfrm>
            <a:prstGeom prst="rect">
              <a:avLst/>
            </a:prstGeom>
          </p:spPr>
        </p:pic>
        <p:sp>
          <p:nvSpPr>
            <p:cNvPr id="78" name="任意形状 191">
              <a:extLst>
                <a:ext uri="{FF2B5EF4-FFF2-40B4-BE49-F238E27FC236}">
                  <a16:creationId xmlns:a16="http://schemas.microsoft.com/office/drawing/2014/main" id="{ACC9BC94-A166-194A-8047-8269BE23D743}"/>
                </a:ext>
              </a:extLst>
            </p:cNvPr>
            <p:cNvSpPr/>
            <p:nvPr/>
          </p:nvSpPr>
          <p:spPr>
            <a:xfrm rot="215701">
              <a:off x="2286084" y="6544972"/>
              <a:ext cx="37285" cy="34799"/>
            </a:xfrm>
            <a:custGeom>
              <a:avLst/>
              <a:gdLst/>
              <a:ahLst/>
              <a:cxnLst/>
              <a:rect l="l" t="t" r="r" b="b"/>
              <a:pathLst>
                <a:path w="37285" h="34799">
                  <a:moveTo>
                    <a:pt x="1243" y="34799"/>
                  </a:moveTo>
                  <a:lnTo>
                    <a:pt x="37285" y="0"/>
                  </a:lnTo>
                  <a:lnTo>
                    <a:pt x="0" y="0"/>
                  </a:lnTo>
                  <a:lnTo>
                    <a:pt x="1243" y="34799"/>
                  </a:lnTo>
                  <a:close/>
                </a:path>
              </a:pathLst>
            </a:custGeom>
            <a:solidFill>
              <a:srgbClr val="00B0F0"/>
            </a:solidFill>
            <a:ln>
              <a:noFill/>
            </a:ln>
          </p:spPr>
          <p:txBody>
            <a:bodyPr anchor="ctr"/>
            <a:lstStyle/>
            <a:p>
              <a:pPr algn="ctr"/>
              <a:endParaRPr lang="zh-CN" sz="900">
                <a:solidFill>
                  <a:srgbClr val="000000"/>
                </a:solidFill>
                <a:latin typeface="Microsoft YaHei" panose="020B0503020204020204" pitchFamily="34" charset="-122"/>
                <a:ea typeface="Microsoft YaHei" panose="020B0503020204020204" pitchFamily="34" charset="-122"/>
              </a:endParaRPr>
            </a:p>
          </p:txBody>
        </p:sp>
      </p:grpSp>
      <p:sp>
        <p:nvSpPr>
          <p:cNvPr id="79" name="圆角矩形 195">
            <a:extLst>
              <a:ext uri="{FF2B5EF4-FFF2-40B4-BE49-F238E27FC236}">
                <a16:creationId xmlns:a16="http://schemas.microsoft.com/office/drawing/2014/main" id="{AA960974-4B8A-75BC-48B8-5BC70EF03310}"/>
              </a:ext>
            </a:extLst>
          </p:cNvPr>
          <p:cNvSpPr/>
          <p:nvPr/>
        </p:nvSpPr>
        <p:spPr>
          <a:xfrm>
            <a:off x="9254246" y="3204145"/>
            <a:ext cx="957418" cy="402155"/>
          </a:xfrm>
          <a:prstGeom prst="roundRect">
            <a:avLst/>
          </a:prstGeom>
          <a:noFill/>
          <a:ln>
            <a:noFill/>
          </a:ln>
        </p:spPr>
        <p:txBody>
          <a:bodyPr anchor="ctr"/>
          <a:lstStyle/>
          <a:p>
            <a:r>
              <a:rPr lang="zh-CN" sz="1400" b="1" dirty="0">
                <a:solidFill>
                  <a:srgbClr val="000000"/>
                </a:solidFill>
                <a:latin typeface="Microsoft YaHei" panose="020B0503020204020204" pitchFamily="34" charset="-122"/>
                <a:ea typeface="Microsoft YaHei" panose="020B0503020204020204" pitchFamily="34" charset="-122"/>
              </a:rPr>
              <a:t>银杉</a:t>
            </a:r>
            <a:endParaRPr lang="en-US" sz="1400" b="1" dirty="0">
              <a:solidFill>
                <a:srgbClr val="FFFFFF"/>
              </a:solidFill>
              <a:latin typeface="Microsoft YaHei" panose="020B0503020204020204" pitchFamily="34" charset="-122"/>
              <a:ea typeface="Microsoft YaHei" panose="020B0503020204020204" pitchFamily="34" charset="-122"/>
            </a:endParaRPr>
          </a:p>
          <a:p>
            <a:r>
              <a:rPr lang="zh-CN" sz="900" dirty="0">
                <a:solidFill>
                  <a:srgbClr val="000000"/>
                </a:solidFill>
                <a:latin typeface="Microsoft YaHei" panose="020B0503020204020204" pitchFamily="34" charset="-122"/>
                <a:ea typeface="Microsoft YaHei" panose="020B0503020204020204" pitchFamily="34" charset="-122"/>
              </a:rPr>
              <a:t>智能</a:t>
            </a:r>
            <a:r>
              <a:rPr lang="zh-CN" altLang="en-US" sz="900" dirty="0">
                <a:solidFill>
                  <a:srgbClr val="000000"/>
                </a:solidFill>
                <a:latin typeface="Microsoft YaHei" panose="020B0503020204020204" pitchFamily="34" charset="-122"/>
                <a:ea typeface="Microsoft YaHei" panose="020B0503020204020204" pitchFamily="34" charset="-122"/>
              </a:rPr>
              <a:t>网卡</a:t>
            </a:r>
            <a:r>
              <a:rPr lang="en-US" sz="900" dirty="0">
                <a:solidFill>
                  <a:srgbClr val="000000"/>
                </a:solidFill>
                <a:latin typeface="Microsoft YaHei" panose="020B0503020204020204" pitchFamily="34" charset="-122"/>
                <a:ea typeface="Microsoft YaHei" panose="020B0503020204020204" pitchFamily="34" charset="-122"/>
              </a:rPr>
              <a:t>DPU</a:t>
            </a:r>
          </a:p>
        </p:txBody>
      </p:sp>
      <p:sp>
        <p:nvSpPr>
          <p:cNvPr id="80" name="圆角矩形 196">
            <a:extLst>
              <a:ext uri="{FF2B5EF4-FFF2-40B4-BE49-F238E27FC236}">
                <a16:creationId xmlns:a16="http://schemas.microsoft.com/office/drawing/2014/main" id="{14969A2A-3A75-30EC-84BC-C43CC1C76AAF}"/>
              </a:ext>
            </a:extLst>
          </p:cNvPr>
          <p:cNvSpPr/>
          <p:nvPr/>
        </p:nvSpPr>
        <p:spPr>
          <a:xfrm>
            <a:off x="10107066" y="3098007"/>
            <a:ext cx="1078602" cy="383644"/>
          </a:xfrm>
          <a:prstGeom prst="roundRect">
            <a:avLst/>
          </a:prstGeom>
          <a:noFill/>
          <a:ln>
            <a:noFill/>
          </a:ln>
        </p:spPr>
        <p:txBody>
          <a:bodyPr anchor="ctr"/>
          <a:lstStyle/>
          <a:p>
            <a:pPr algn="l"/>
            <a:r>
              <a:rPr lang="en-US" sz="1000" b="1">
                <a:solidFill>
                  <a:srgbClr val="000000"/>
                </a:solidFill>
                <a:latin typeface="Microsoft YaHei" panose="020B0503020204020204" pitchFamily="34" charset="-122"/>
                <a:ea typeface="Microsoft YaHei" panose="020B0503020204020204" pitchFamily="34" charset="-122"/>
              </a:rPr>
              <a:t>TencentOS</a:t>
            </a:r>
            <a:endParaRPr lang="en-US" sz="1100" b="1">
              <a:solidFill>
                <a:srgbClr val="FFFFFF"/>
              </a:solidFill>
              <a:latin typeface="Microsoft YaHei" panose="020B0503020204020204" pitchFamily="34" charset="-122"/>
              <a:ea typeface="Microsoft YaHei" panose="020B0503020204020204" pitchFamily="34" charset="-122"/>
            </a:endParaRPr>
          </a:p>
        </p:txBody>
      </p:sp>
      <p:sp>
        <p:nvSpPr>
          <p:cNvPr id="81" name="圆角矩形 197">
            <a:extLst>
              <a:ext uri="{FF2B5EF4-FFF2-40B4-BE49-F238E27FC236}">
                <a16:creationId xmlns:a16="http://schemas.microsoft.com/office/drawing/2014/main" id="{FA9D138B-44B5-ECD2-478E-24B71B714E96}"/>
              </a:ext>
            </a:extLst>
          </p:cNvPr>
          <p:cNvSpPr/>
          <p:nvPr/>
        </p:nvSpPr>
        <p:spPr>
          <a:xfrm>
            <a:off x="9569186" y="3336737"/>
            <a:ext cx="1078602" cy="383644"/>
          </a:xfrm>
          <a:prstGeom prst="roundRect">
            <a:avLst/>
          </a:prstGeom>
          <a:noFill/>
          <a:ln>
            <a:noFill/>
          </a:ln>
        </p:spPr>
        <p:txBody>
          <a:bodyPr anchor="ctr"/>
          <a:lstStyle/>
          <a:p>
            <a:pPr algn="l"/>
            <a:r>
              <a:rPr lang="en-US" sz="1000" b="1">
                <a:solidFill>
                  <a:srgbClr val="000000"/>
                </a:solidFill>
                <a:latin typeface="Microsoft YaHei" panose="020B0503020204020204" pitchFamily="34" charset="-122"/>
                <a:ea typeface="Microsoft YaHei" panose="020B0503020204020204" pitchFamily="34" charset="-122"/>
              </a:rPr>
              <a:t>VPC3.0</a:t>
            </a:r>
          </a:p>
        </p:txBody>
      </p:sp>
      <p:sp>
        <p:nvSpPr>
          <p:cNvPr id="82" name="圆角矩形 201">
            <a:extLst>
              <a:ext uri="{FF2B5EF4-FFF2-40B4-BE49-F238E27FC236}">
                <a16:creationId xmlns:a16="http://schemas.microsoft.com/office/drawing/2014/main" id="{129543A2-C563-5C85-0B90-0E24952ECA8A}"/>
              </a:ext>
            </a:extLst>
          </p:cNvPr>
          <p:cNvSpPr/>
          <p:nvPr/>
        </p:nvSpPr>
        <p:spPr>
          <a:xfrm>
            <a:off x="8213448" y="3244790"/>
            <a:ext cx="784959" cy="383644"/>
          </a:xfrm>
          <a:prstGeom prst="roundRect">
            <a:avLst/>
          </a:prstGeom>
          <a:noFill/>
          <a:ln>
            <a:noFill/>
          </a:ln>
        </p:spPr>
        <p:txBody>
          <a:bodyPr anchor="ctr"/>
          <a:lstStyle/>
          <a:p>
            <a:r>
              <a:rPr lang="zh-CN" sz="1400" b="1">
                <a:solidFill>
                  <a:srgbClr val="000000"/>
                </a:solidFill>
                <a:latin typeface="Microsoft YaHei" panose="020B0503020204020204" pitchFamily="34" charset="-122"/>
                <a:ea typeface="Microsoft YaHei" panose="020B0503020204020204" pitchFamily="34" charset="-122"/>
              </a:rPr>
              <a:t>星星海</a:t>
            </a:r>
            <a:r>
              <a:rPr lang="zh-CN" sz="900">
                <a:solidFill>
                  <a:srgbClr val="000000"/>
                </a:solidFill>
                <a:latin typeface="Microsoft YaHei" panose="020B0503020204020204" pitchFamily="34" charset="-122"/>
                <a:ea typeface="Microsoft YaHei" panose="020B0503020204020204" pitchFamily="34" charset="-122"/>
              </a:rPr>
              <a:t>自研服务器</a:t>
            </a:r>
            <a:endParaRPr lang="en-US" sz="1000">
              <a:solidFill>
                <a:srgbClr val="FFFFFF"/>
              </a:solidFill>
              <a:latin typeface="Microsoft YaHei" panose="020B0503020204020204" pitchFamily="34" charset="-122"/>
              <a:ea typeface="Microsoft YaHei" panose="020B0503020204020204" pitchFamily="34" charset="-122"/>
            </a:endParaRPr>
          </a:p>
        </p:txBody>
      </p:sp>
      <p:pic>
        <p:nvPicPr>
          <p:cNvPr id="83" name="图片 202">
            <a:extLst>
              <a:ext uri="{FF2B5EF4-FFF2-40B4-BE49-F238E27FC236}">
                <a16:creationId xmlns:a16="http://schemas.microsoft.com/office/drawing/2014/main" id="{F16EDF50-3BA9-2646-3FD7-71620EC62FDC}"/>
              </a:ext>
            </a:extLst>
          </p:cNvPr>
          <p:cNvPicPr>
            <a:picLocks noChangeAspect="1"/>
          </p:cNvPicPr>
          <p:nvPr/>
        </p:nvPicPr>
        <p:blipFill>
          <a:blip r:embed="rId5"/>
          <a:stretch/>
        </p:blipFill>
        <p:spPr>
          <a:xfrm>
            <a:off x="7751032" y="3331040"/>
            <a:ext cx="470618" cy="216757"/>
          </a:xfrm>
          <a:prstGeom prst="rect">
            <a:avLst/>
          </a:prstGeom>
        </p:spPr>
      </p:pic>
      <p:cxnSp>
        <p:nvCxnSpPr>
          <p:cNvPr id="84" name="直线箭头连接符 83">
            <a:extLst>
              <a:ext uri="{FF2B5EF4-FFF2-40B4-BE49-F238E27FC236}">
                <a16:creationId xmlns:a16="http://schemas.microsoft.com/office/drawing/2014/main" id="{DA7D1C90-D47B-4466-588C-A1DF53DA47F6}"/>
              </a:ext>
            </a:extLst>
          </p:cNvPr>
          <p:cNvCxnSpPr/>
          <p:nvPr/>
        </p:nvCxnSpPr>
        <p:spPr>
          <a:xfrm>
            <a:off x="5978114" y="2043106"/>
            <a:ext cx="5220542" cy="0"/>
          </a:xfrm>
          <a:prstGeom prst="straightConnector1">
            <a:avLst/>
          </a:prstGeom>
          <a:noFill/>
          <a:ln w="6350">
            <a:solidFill>
              <a:srgbClr val="000000"/>
            </a:solidFill>
            <a:prstDash val="solid"/>
            <a:headEnd/>
            <a:tailEnd/>
          </a:ln>
        </p:spPr>
      </p:cxnSp>
      <p:cxnSp>
        <p:nvCxnSpPr>
          <p:cNvPr id="85" name="直线箭头连接符 84">
            <a:extLst>
              <a:ext uri="{FF2B5EF4-FFF2-40B4-BE49-F238E27FC236}">
                <a16:creationId xmlns:a16="http://schemas.microsoft.com/office/drawing/2014/main" id="{52315451-EC05-C688-428B-580146D57D26}"/>
              </a:ext>
            </a:extLst>
          </p:cNvPr>
          <p:cNvCxnSpPr/>
          <p:nvPr/>
        </p:nvCxnSpPr>
        <p:spPr>
          <a:xfrm>
            <a:off x="5993982" y="2593493"/>
            <a:ext cx="5220542" cy="0"/>
          </a:xfrm>
          <a:prstGeom prst="straightConnector1">
            <a:avLst/>
          </a:prstGeom>
          <a:noFill/>
          <a:ln w="6350">
            <a:solidFill>
              <a:srgbClr val="000000"/>
            </a:solidFill>
            <a:prstDash val="solid"/>
            <a:headEnd/>
            <a:tailEnd/>
          </a:ln>
        </p:spPr>
      </p:cxnSp>
      <p:cxnSp>
        <p:nvCxnSpPr>
          <p:cNvPr id="86" name="直线箭头连接符 85">
            <a:extLst>
              <a:ext uri="{FF2B5EF4-FFF2-40B4-BE49-F238E27FC236}">
                <a16:creationId xmlns:a16="http://schemas.microsoft.com/office/drawing/2014/main" id="{3BD66FD5-90D7-33AC-109A-3846468521C6}"/>
              </a:ext>
            </a:extLst>
          </p:cNvPr>
          <p:cNvCxnSpPr/>
          <p:nvPr/>
        </p:nvCxnSpPr>
        <p:spPr>
          <a:xfrm>
            <a:off x="5993982" y="3109595"/>
            <a:ext cx="5220542" cy="0"/>
          </a:xfrm>
          <a:prstGeom prst="straightConnector1">
            <a:avLst/>
          </a:prstGeom>
          <a:noFill/>
          <a:ln w="6350">
            <a:solidFill>
              <a:srgbClr val="000000"/>
            </a:solidFill>
            <a:prstDash val="solid"/>
            <a:headEnd/>
            <a:tailEnd/>
          </a:ln>
        </p:spPr>
      </p:cxnSp>
      <p:sp>
        <p:nvSpPr>
          <p:cNvPr id="91" name="文本占位符 90">
            <a:extLst>
              <a:ext uri="{FF2B5EF4-FFF2-40B4-BE49-F238E27FC236}">
                <a16:creationId xmlns:a16="http://schemas.microsoft.com/office/drawing/2014/main" id="{D7B8A00F-B4A6-8B3E-CBEE-49FF9CDF3E6F}"/>
              </a:ext>
            </a:extLst>
          </p:cNvPr>
          <p:cNvSpPr txBox="1">
            <a:spLocks noGrp="1"/>
          </p:cNvSpPr>
          <p:nvPr>
            <p:ph type="body" idx="11"/>
          </p:nvPr>
        </p:nvSpPr>
        <p:spPr>
          <a:xfrm>
            <a:off x="514982" y="400222"/>
            <a:ext cx="10132806" cy="440570"/>
          </a:xfrm>
          <a:prstGeom prst="rect">
            <a:avLst/>
          </a:prstGeom>
          <a:noFill/>
        </p:spPr>
        <p:txBody>
          <a:bodyPr wrap="square">
            <a:spAutoFit/>
          </a:bodyPr>
          <a:lstStyle/>
          <a:p>
            <a:pPr algn="l" defTabSz="901700"/>
            <a:r>
              <a:rPr lang="zh-CN" sz="2000" dirty="0">
                <a:latin typeface="Microsoft YaHei"/>
                <a:ea typeface="Microsoft YaHei"/>
              </a:rPr>
              <a:t>云原生</a:t>
            </a:r>
            <a:r>
              <a:rPr lang="zh-CN" sz="2000" b="1" dirty="0">
                <a:latin typeface="Microsoft YaHei"/>
                <a:ea typeface="Microsoft YaHei"/>
              </a:rPr>
              <a:t>：</a:t>
            </a:r>
            <a:r>
              <a:rPr lang="zh-CN" altLang="en-US" sz="2000" dirty="0">
                <a:latin typeface="Microsoft YaHei"/>
                <a:ea typeface="Microsoft YaHei"/>
              </a:rPr>
              <a:t>支撑公司全量自研业务，软硬协同</a:t>
            </a:r>
            <a:r>
              <a:rPr lang="zh-CN" sz="2000" b="1" dirty="0">
                <a:solidFill>
                  <a:srgbClr val="000000"/>
                </a:solidFill>
                <a:latin typeface="Microsoft YaHei"/>
                <a:ea typeface="Microsoft YaHei"/>
              </a:rPr>
              <a:t>提升竞争力，拓展覆盖场景</a:t>
            </a:r>
          </a:p>
        </p:txBody>
      </p:sp>
      <p:sp>
        <p:nvSpPr>
          <p:cNvPr id="100" name="矩形 1">
            <a:extLst>
              <a:ext uri="{FF2B5EF4-FFF2-40B4-BE49-F238E27FC236}">
                <a16:creationId xmlns:a16="http://schemas.microsoft.com/office/drawing/2014/main" id="{28AECB26-E3B1-856D-D9E8-BE576A700913}"/>
              </a:ext>
            </a:extLst>
          </p:cNvPr>
          <p:cNvSpPr/>
          <p:nvPr/>
        </p:nvSpPr>
        <p:spPr>
          <a:xfrm>
            <a:off x="480307" y="3866886"/>
            <a:ext cx="1778799" cy="318318"/>
          </a:xfrm>
          <a:prstGeom prst="rect">
            <a:avLst/>
          </a:prstGeom>
          <a:solidFill>
            <a:srgbClr val="006DFF"/>
          </a:solidFill>
          <a:ln w="12700" cap="flat" cmpd="sng">
            <a:solidFill>
              <a:srgbClr val="0060FF"/>
            </a:solidFill>
            <a:prstDash val="solid"/>
            <a:miter/>
          </a:ln>
        </p:spPr>
        <p:txBody>
          <a:bodyPr anchor="ctr"/>
          <a:lstStyle/>
          <a:p>
            <a:pPr algn="ctr"/>
            <a:r>
              <a:rPr lang="zh-CN" altLang="en-US" sz="1400" dirty="0">
                <a:solidFill>
                  <a:srgbClr val="FFFFFF"/>
                </a:solidFill>
                <a:latin typeface="Microsoft YaHei"/>
                <a:ea typeface="Microsoft YaHei"/>
              </a:rPr>
              <a:t>产品数据</a:t>
            </a:r>
            <a:endParaRPr lang="zh-CN" sz="1400" dirty="0">
              <a:solidFill>
                <a:srgbClr val="FFFFFF"/>
              </a:solidFill>
              <a:latin typeface="Microsoft YaHei"/>
              <a:ea typeface="Microsoft YaHei"/>
            </a:endParaRPr>
          </a:p>
        </p:txBody>
      </p:sp>
      <p:sp>
        <p:nvSpPr>
          <p:cNvPr id="105" name="矩形 1">
            <a:extLst>
              <a:ext uri="{FF2B5EF4-FFF2-40B4-BE49-F238E27FC236}">
                <a16:creationId xmlns:a16="http://schemas.microsoft.com/office/drawing/2014/main" id="{75930466-9610-6985-CD5E-D92B576188F9}"/>
              </a:ext>
            </a:extLst>
          </p:cNvPr>
          <p:cNvSpPr/>
          <p:nvPr/>
        </p:nvSpPr>
        <p:spPr>
          <a:xfrm>
            <a:off x="5490984" y="3855961"/>
            <a:ext cx="1778799" cy="318318"/>
          </a:xfrm>
          <a:prstGeom prst="rect">
            <a:avLst/>
          </a:prstGeom>
          <a:solidFill>
            <a:srgbClr val="006DFF"/>
          </a:solidFill>
          <a:ln w="12700" cap="flat" cmpd="sng">
            <a:solidFill>
              <a:schemeClr val="accent1">
                <a:shade val="50000"/>
              </a:schemeClr>
            </a:solidFill>
            <a:prstDash val="solid"/>
            <a:miter/>
          </a:ln>
        </p:spPr>
        <p:txBody>
          <a:bodyPr anchor="ctr"/>
          <a:lstStyle/>
          <a:p>
            <a:pPr algn="ctr"/>
            <a:r>
              <a:rPr lang="zh-CN" altLang="en-US" sz="1400" dirty="0">
                <a:solidFill>
                  <a:srgbClr val="FFFFFF"/>
                </a:solidFill>
                <a:latin typeface="Microsoft YaHei"/>
                <a:ea typeface="Microsoft YaHei"/>
              </a:rPr>
              <a:t>未来规划</a:t>
            </a:r>
            <a:endParaRPr lang="zh-CN" sz="1400" dirty="0">
              <a:solidFill>
                <a:srgbClr val="FFFFFF"/>
              </a:solidFill>
              <a:latin typeface="Microsoft YaHei"/>
              <a:ea typeface="Microsoft YaHei"/>
            </a:endParaRPr>
          </a:p>
        </p:txBody>
      </p:sp>
    </p:spTree>
    <p:extLst>
      <p:ext uri="{BB962C8B-B14F-4D97-AF65-F5344CB8AC3E}">
        <p14:creationId xmlns:p14="http://schemas.microsoft.com/office/powerpoint/2010/main" val="1159453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占位符 25">
            <a:extLst>
              <a:ext uri="{FF2B5EF4-FFF2-40B4-BE49-F238E27FC236}">
                <a16:creationId xmlns:a16="http://schemas.microsoft.com/office/drawing/2014/main" id="{1705ED94-9D43-8040-5EBE-0B6A67BAF1A6}"/>
              </a:ext>
            </a:extLst>
          </p:cNvPr>
          <p:cNvSpPr>
            <a:spLocks noGrp="1"/>
          </p:cNvSpPr>
          <p:nvPr>
            <p:ph type="body" idx="11"/>
          </p:nvPr>
        </p:nvSpPr>
        <p:spPr>
          <a:xfrm>
            <a:off x="514981" y="304116"/>
            <a:ext cx="8915889" cy="632783"/>
          </a:xfrm>
        </p:spPr>
        <p:txBody>
          <a:bodyPr>
            <a:normAutofit/>
          </a:bodyPr>
          <a:lstStyle/>
          <a:p>
            <a:r>
              <a:rPr lang="zh-CN" altLang="en-US" sz="2000" dirty="0">
                <a:latin typeface="Microsoft YaHei" panose="020B0503020204020204" pitchFamily="34" charset="-122"/>
                <a:ea typeface="Microsoft YaHei" panose="020B0503020204020204" pitchFamily="34" charset="-122"/>
              </a:rPr>
              <a:t>云原生客户案例：聚焦场景化精耕细作，技术赋能带动产业需求增长</a:t>
            </a:r>
          </a:p>
        </p:txBody>
      </p:sp>
      <p:sp>
        <p:nvSpPr>
          <p:cNvPr id="37" name="文本框 36">
            <a:extLst>
              <a:ext uri="{FF2B5EF4-FFF2-40B4-BE49-F238E27FC236}">
                <a16:creationId xmlns:a16="http://schemas.microsoft.com/office/drawing/2014/main" id="{69AB2FC8-9380-DEAD-CD06-06269658EF6F}"/>
              </a:ext>
            </a:extLst>
          </p:cNvPr>
          <p:cNvSpPr txBox="1"/>
          <p:nvPr/>
        </p:nvSpPr>
        <p:spPr>
          <a:xfrm>
            <a:off x="7476382" y="2231800"/>
            <a:ext cx="4507584" cy="715103"/>
          </a:xfrm>
          <a:solidFill>
            <a:srgbClr val="E9E9E9"/>
          </a:solidFill>
        </p:spPr>
        <p:txBody>
          <a:bodyPr/>
          <a:lstStyle/>
          <a:p>
            <a:pPr algn="ctr"/>
            <a:endParaRPr lang="zh-CN" sz="1000" b="0" dirty="0">
              <a:latin typeface="Helvetica Neue"/>
              <a:ea typeface="Microsoft YaHei"/>
            </a:endParaRPr>
          </a:p>
        </p:txBody>
      </p:sp>
      <p:graphicFrame>
        <p:nvGraphicFramePr>
          <p:cNvPr id="38" name="表格 37">
            <a:extLst>
              <a:ext uri="{FF2B5EF4-FFF2-40B4-BE49-F238E27FC236}">
                <a16:creationId xmlns:a16="http://schemas.microsoft.com/office/drawing/2014/main" id="{548F8DE6-CCF2-F581-5EB4-C63AB5089409}"/>
              </a:ext>
            </a:extLst>
          </p:cNvPr>
          <p:cNvGraphicFramePr/>
          <p:nvPr>
            <p:extLst>
              <p:ext uri="{D42A27DB-BD31-4B8C-83A1-F6EECF244321}">
                <p14:modId xmlns:p14="http://schemas.microsoft.com/office/powerpoint/2010/main" val="143660251"/>
              </p:ext>
            </p:extLst>
          </p:nvPr>
        </p:nvGraphicFramePr>
        <p:xfrm>
          <a:off x="330735" y="1257086"/>
          <a:ext cx="11612177" cy="5172838"/>
        </p:xfrm>
        <a:graphic>
          <a:graphicData uri="http://schemas.openxmlformats.org/drawingml/2006/table">
            <a:tbl>
              <a:tblPr>
                <a:tableStyleId>{58542034-FE4F-4ADA-92B8-4CA66D0F0DF3}</a:tableStyleId>
              </a:tblPr>
              <a:tblGrid>
                <a:gridCol w="451040">
                  <a:extLst>
                    <a:ext uri="{9D8B030D-6E8A-4147-A177-3AD203B41FA5}">
                      <a16:colId xmlns:a16="http://schemas.microsoft.com/office/drawing/2014/main" val="20000"/>
                    </a:ext>
                  </a:extLst>
                </a:gridCol>
                <a:gridCol w="1400708">
                  <a:extLst>
                    <a:ext uri="{9D8B030D-6E8A-4147-A177-3AD203B41FA5}">
                      <a16:colId xmlns:a16="http://schemas.microsoft.com/office/drawing/2014/main" val="20001"/>
                    </a:ext>
                  </a:extLst>
                </a:gridCol>
                <a:gridCol w="1116529">
                  <a:extLst>
                    <a:ext uri="{9D8B030D-6E8A-4147-A177-3AD203B41FA5}">
                      <a16:colId xmlns:a16="http://schemas.microsoft.com/office/drawing/2014/main" val="20002"/>
                    </a:ext>
                  </a:extLst>
                </a:gridCol>
                <a:gridCol w="1326776">
                  <a:extLst>
                    <a:ext uri="{9D8B030D-6E8A-4147-A177-3AD203B41FA5}">
                      <a16:colId xmlns:a16="http://schemas.microsoft.com/office/drawing/2014/main" val="20003"/>
                    </a:ext>
                  </a:extLst>
                </a:gridCol>
                <a:gridCol w="5109883">
                  <a:extLst>
                    <a:ext uri="{9D8B030D-6E8A-4147-A177-3AD203B41FA5}">
                      <a16:colId xmlns:a16="http://schemas.microsoft.com/office/drawing/2014/main" val="20004"/>
                    </a:ext>
                  </a:extLst>
                </a:gridCol>
                <a:gridCol w="2207241">
                  <a:extLst>
                    <a:ext uri="{9D8B030D-6E8A-4147-A177-3AD203B41FA5}">
                      <a16:colId xmlns:a16="http://schemas.microsoft.com/office/drawing/2014/main" val="1327483756"/>
                    </a:ext>
                  </a:extLst>
                </a:gridCol>
              </a:tblGrid>
              <a:tr h="279400">
                <a:tc>
                  <a:txBody>
                    <a:bodyPr/>
                    <a:lstStyle/>
                    <a:p>
                      <a:pPr algn="ctr"/>
                      <a:r>
                        <a:rPr lang="zh-CN" sz="1600" b="1" i="0" strike="noStrike" spc="0" dirty="0">
                          <a:solidFill>
                            <a:srgbClr val="FFFFFF"/>
                          </a:solidFill>
                          <a:latin typeface="Microsoft YaHei"/>
                          <a:ea typeface="Microsoft YaHei"/>
                        </a:rPr>
                        <a:t>行业</a:t>
                      </a:r>
                    </a:p>
                  </a:txBody>
                  <a:tcPr anchor="ctr">
                    <a:lnL w="6350">
                      <a:solidFill>
                        <a:srgbClr val="000000"/>
                      </a:solidFill>
                    </a:lnL>
                    <a:lnR w="6350">
                      <a:solidFill>
                        <a:srgbClr val="000000"/>
                      </a:solidFill>
                    </a:lnR>
                    <a:lnT w="6350">
                      <a:solidFill>
                        <a:srgbClr val="000000"/>
                      </a:solidFill>
                    </a:lnT>
                    <a:lnB w="6350">
                      <a:solidFill>
                        <a:srgbClr val="000000"/>
                      </a:solidFill>
                    </a:lnB>
                    <a:solidFill>
                      <a:srgbClr val="0060FF"/>
                    </a:solidFill>
                  </a:tcPr>
                </a:tc>
                <a:tc>
                  <a:txBody>
                    <a:bodyPr/>
                    <a:lstStyle/>
                    <a:p>
                      <a:pPr algn="ctr"/>
                      <a:r>
                        <a:rPr lang="zh-CN" sz="1600" b="1" i="0" strike="noStrike" spc="0" dirty="0">
                          <a:solidFill>
                            <a:srgbClr val="FFFFFF"/>
                          </a:solidFill>
                          <a:latin typeface="Microsoft YaHei"/>
                          <a:ea typeface="Microsoft YaHei"/>
                        </a:rPr>
                        <a:t>标杆场景</a:t>
                      </a:r>
                    </a:p>
                  </a:txBody>
                  <a:tcPr anchor="ctr">
                    <a:lnL w="6350">
                      <a:solidFill>
                        <a:srgbClr val="000000"/>
                      </a:solidFill>
                    </a:lnL>
                    <a:lnR w="6350">
                      <a:solidFill>
                        <a:srgbClr val="000000"/>
                      </a:solidFill>
                    </a:lnR>
                    <a:lnT w="6350">
                      <a:solidFill>
                        <a:srgbClr val="000000"/>
                      </a:solidFill>
                    </a:lnT>
                    <a:lnB w="6350">
                      <a:solidFill>
                        <a:srgbClr val="000000"/>
                      </a:solidFill>
                    </a:lnB>
                    <a:solidFill>
                      <a:srgbClr val="0060FF"/>
                    </a:solidFill>
                  </a:tcPr>
                </a:tc>
                <a:tc>
                  <a:txBody>
                    <a:bodyPr/>
                    <a:lstStyle/>
                    <a:p>
                      <a:pPr algn="ctr"/>
                      <a:r>
                        <a:rPr lang="zh-CN" altLang="en-US" sz="1600" b="1" i="0" strike="noStrike" spc="0" dirty="0">
                          <a:solidFill>
                            <a:srgbClr val="FFFFFF"/>
                          </a:solidFill>
                          <a:latin typeface="Microsoft YaHei"/>
                          <a:ea typeface="Microsoft YaHei"/>
                        </a:rPr>
                        <a:t>代表</a:t>
                      </a:r>
                      <a:r>
                        <a:rPr lang="zh-CN" sz="1600" b="1" i="0" strike="noStrike" spc="0" dirty="0">
                          <a:solidFill>
                            <a:srgbClr val="FFFFFF"/>
                          </a:solidFill>
                          <a:latin typeface="Microsoft YaHei"/>
                          <a:ea typeface="Microsoft YaHei"/>
                        </a:rPr>
                        <a:t>产品</a:t>
                      </a:r>
                    </a:p>
                  </a:txBody>
                  <a:tcPr anchor="ctr">
                    <a:lnL w="6350">
                      <a:solidFill>
                        <a:srgbClr val="000000"/>
                      </a:solidFill>
                    </a:lnL>
                    <a:lnR w="6350">
                      <a:solidFill>
                        <a:srgbClr val="000000"/>
                      </a:solidFill>
                    </a:lnR>
                    <a:lnT w="6350">
                      <a:solidFill>
                        <a:srgbClr val="000000"/>
                      </a:solidFill>
                    </a:lnT>
                    <a:lnB w="6350">
                      <a:solidFill>
                        <a:srgbClr val="000000"/>
                      </a:solidFill>
                    </a:lnB>
                    <a:solidFill>
                      <a:srgbClr val="0060FF"/>
                    </a:solidFill>
                  </a:tcPr>
                </a:tc>
                <a:tc>
                  <a:txBody>
                    <a:bodyPr/>
                    <a:lstStyle/>
                    <a:p>
                      <a:pPr algn="ctr"/>
                      <a:r>
                        <a:rPr lang="zh-CN" altLang="en-US" sz="1600" b="1" i="0" strike="noStrike" spc="0" dirty="0">
                          <a:solidFill>
                            <a:srgbClr val="FFFFFF"/>
                          </a:solidFill>
                          <a:latin typeface="Microsoft YaHei"/>
                          <a:ea typeface="Microsoft YaHei"/>
                        </a:rPr>
                        <a:t>标杆客户</a:t>
                      </a:r>
                      <a:endParaRPr lang="zh-CN" sz="1600" b="1" i="0" strike="noStrike" spc="0" dirty="0">
                        <a:solidFill>
                          <a:srgbClr val="FFFFFF"/>
                        </a:solidFill>
                        <a:latin typeface="Microsoft YaHei"/>
                        <a:ea typeface="Microsoft YaHei"/>
                      </a:endParaRPr>
                    </a:p>
                  </a:txBody>
                  <a:tcPr anchor="ctr">
                    <a:lnL w="6350">
                      <a:solidFill>
                        <a:srgbClr val="000000"/>
                      </a:solidFill>
                    </a:lnL>
                    <a:lnR w="6350">
                      <a:solidFill>
                        <a:srgbClr val="000000"/>
                      </a:solidFill>
                    </a:lnR>
                    <a:lnT w="6350">
                      <a:solidFill>
                        <a:srgbClr val="000000"/>
                      </a:solidFill>
                    </a:lnT>
                    <a:lnB w="6350">
                      <a:solidFill>
                        <a:srgbClr val="000000"/>
                      </a:solidFill>
                    </a:lnB>
                    <a:solidFill>
                      <a:srgbClr val="0060FF"/>
                    </a:solidFill>
                  </a:tcPr>
                </a:tc>
                <a:tc>
                  <a:txBody>
                    <a:bodyPr/>
                    <a:lstStyle/>
                    <a:p>
                      <a:pPr algn="ctr"/>
                      <a:r>
                        <a:rPr lang="zh-CN" sz="1600" b="1" i="0" strike="noStrike" spc="0" dirty="0">
                          <a:solidFill>
                            <a:srgbClr val="FFFFFF"/>
                          </a:solidFill>
                          <a:latin typeface="Microsoft YaHei"/>
                          <a:ea typeface="Microsoft YaHei"/>
                        </a:rPr>
                        <a:t>打法策略</a:t>
                      </a:r>
                    </a:p>
                  </a:txBody>
                  <a:tcPr anchor="ctr">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solidFill>
                      <a:srgbClr val="0060FF"/>
                    </a:solidFill>
                  </a:tcPr>
                </a:tc>
                <a:tc>
                  <a:txBody>
                    <a:bodyPr/>
                    <a:lstStyle/>
                    <a:p>
                      <a:pPr marL="0" marR="0" lvl="0" indent="0" algn="ctr" defTabSz="412750" eaLnBrk="1" fontAlgn="auto" latinLnBrk="0" hangingPunct="1">
                        <a:lnSpc>
                          <a:spcPct val="100000"/>
                        </a:lnSpc>
                        <a:spcBef>
                          <a:spcPts val="0"/>
                        </a:spcBef>
                        <a:spcAft>
                          <a:spcPts val="0"/>
                        </a:spcAft>
                        <a:buClrTx/>
                        <a:buSzTx/>
                        <a:buFontTx/>
                        <a:buNone/>
                        <a:tabLst/>
                        <a:defRPr/>
                      </a:pPr>
                      <a:r>
                        <a:rPr lang="zh-CN" altLang="zh-CN" sz="1600" b="1" dirty="0">
                          <a:solidFill>
                            <a:srgbClr val="FFFFFF"/>
                          </a:solidFill>
                          <a:ea typeface="Microsoft YaHei"/>
                        </a:rPr>
                        <a:t>客户案例</a:t>
                      </a:r>
                    </a:p>
                  </a:txBody>
                  <a:tcPr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solidFill>
                      <a:srgbClr val="0060FF"/>
                    </a:solidFill>
                  </a:tcPr>
                </a:tc>
                <a:extLst>
                  <a:ext uri="{0D108BD9-81ED-4DB2-BD59-A6C34878D82A}">
                    <a16:rowId xmlns:a16="http://schemas.microsoft.com/office/drawing/2014/main" val="10000"/>
                  </a:ext>
                </a:extLst>
              </a:tr>
              <a:tr h="636701">
                <a:tc>
                  <a:txBody>
                    <a:bodyPr/>
                    <a:lstStyle/>
                    <a:p>
                      <a:r>
                        <a:rPr lang="zh-CN" sz="1400" b="1" dirty="0">
                          <a:solidFill>
                            <a:srgbClr val="000000"/>
                          </a:solidFill>
                          <a:latin typeface="Microsoft YaHei" panose="020B0503020204020204" pitchFamily="34" charset="-122"/>
                          <a:ea typeface="Microsoft YaHei" panose="020B0503020204020204" pitchFamily="34" charset="-122"/>
                        </a:rPr>
                        <a:t>泛互</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marL="0" indent="0" algn="ctr" defTabSz="203200">
                        <a:lnSpc>
                          <a:spcPct val="100000"/>
                        </a:lnSpc>
                        <a:buNone/>
                      </a:pPr>
                      <a:r>
                        <a:rPr lang="zh-CN" sz="1400" b="1" i="0" strike="noStrike" spc="0" dirty="0">
                          <a:solidFill>
                            <a:srgbClr val="000000"/>
                          </a:solidFill>
                          <a:latin typeface="Microsoft YaHei" panose="020B0503020204020204" pitchFamily="34" charset="-122"/>
                          <a:ea typeface="Microsoft YaHei" panose="020B0503020204020204" pitchFamily="34" charset="-122"/>
                        </a:rPr>
                        <a:t>多人同服</a:t>
                      </a:r>
                      <a:endParaRPr lang="en-US" altLang="zh-CN" sz="1400" b="1" i="0" strike="noStrike" spc="0" dirty="0">
                        <a:solidFill>
                          <a:srgbClr val="000000"/>
                        </a:solidFill>
                        <a:latin typeface="Microsoft YaHei" panose="020B0503020204020204" pitchFamily="34" charset="-122"/>
                        <a:ea typeface="Microsoft YaHei" panose="020B0503020204020204" pitchFamily="34" charset="-122"/>
                      </a:endParaRPr>
                    </a:p>
                    <a:p>
                      <a:pPr marL="0" indent="0" algn="ctr" defTabSz="203200">
                        <a:lnSpc>
                          <a:spcPct val="100000"/>
                        </a:lnSpc>
                        <a:buNone/>
                      </a:pPr>
                      <a:r>
                        <a:rPr lang="zh-CN" sz="1400" b="1" i="0" strike="noStrike" spc="0" dirty="0">
                          <a:solidFill>
                            <a:srgbClr val="000000"/>
                          </a:solidFill>
                          <a:latin typeface="Microsoft YaHei" panose="020B0503020204020204" pitchFamily="34" charset="-122"/>
                          <a:ea typeface="Microsoft YaHei" panose="020B0503020204020204" pitchFamily="34" charset="-122"/>
                        </a:rPr>
                        <a:t>弹性伸缩</a:t>
                      </a:r>
                      <a:endParaRPr lang="en-US" altLang="zh-CN" sz="1400" b="1" i="0" strike="noStrike" spc="0" dirty="0">
                        <a:solidFill>
                          <a:srgbClr val="000000"/>
                        </a:solidFill>
                        <a:latin typeface="Microsoft YaHei" panose="020B0503020204020204" pitchFamily="34" charset="-122"/>
                        <a:ea typeface="Microsoft YaHei" panose="020B0503020204020204" pitchFamily="34" charset="-122"/>
                      </a:endParaRPr>
                    </a:p>
                    <a:p>
                      <a:pPr marL="0" indent="0" algn="ctr" defTabSz="203200">
                        <a:lnSpc>
                          <a:spcPct val="100000"/>
                        </a:lnSpc>
                        <a:buNone/>
                      </a:pPr>
                      <a:r>
                        <a:rPr lang="zh-CN" sz="1400" b="1" i="0" strike="noStrike" spc="0" dirty="0">
                          <a:solidFill>
                            <a:srgbClr val="000000"/>
                          </a:solidFill>
                          <a:latin typeface="Microsoft YaHei" panose="020B0503020204020204" pitchFamily="34" charset="-122"/>
                          <a:ea typeface="Microsoft YaHei" panose="020B0503020204020204" pitchFamily="34" charset="-122"/>
                        </a:rPr>
                        <a:t>低延时</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ctr">
                        <a:lnSpc>
                          <a:spcPct val="150000"/>
                        </a:lnSpc>
                      </a:pPr>
                      <a:r>
                        <a:rPr lang="zh-CN" sz="1200" b="0" dirty="0">
                          <a:solidFill>
                            <a:srgbClr val="000000"/>
                          </a:solidFill>
                          <a:latin typeface="Microsoft YaHei" panose="020B0503020204020204" pitchFamily="34" charset="-122"/>
                          <a:ea typeface="Microsoft YaHei" panose="020B0503020204020204" pitchFamily="34" charset="-122"/>
                        </a:rPr>
                        <a:t>星星海服务器</a:t>
                      </a:r>
                    </a:p>
                    <a:p>
                      <a:pPr algn="ctr">
                        <a:lnSpc>
                          <a:spcPct val="150000"/>
                        </a:lnSpc>
                      </a:pPr>
                      <a:r>
                        <a:rPr lang="zh-CN" sz="1200" b="0" dirty="0">
                          <a:solidFill>
                            <a:srgbClr val="000000"/>
                          </a:solidFill>
                          <a:latin typeface="Microsoft YaHei" panose="020B0503020204020204" pitchFamily="34" charset="-122"/>
                          <a:ea typeface="Microsoft YaHei" panose="020B0503020204020204" pitchFamily="34" charset="-122"/>
                        </a:rPr>
                        <a:t>银杉智能网卡</a:t>
                      </a:r>
                      <a:endParaRPr lang="en-US" altLang="zh-CN" sz="1200" b="0" dirty="0">
                        <a:solidFill>
                          <a:srgbClr val="000000"/>
                        </a:solidFill>
                        <a:latin typeface="Microsoft YaHei" panose="020B0503020204020204" pitchFamily="34" charset="-122"/>
                        <a:ea typeface="Microsoft YaHei" panose="020B0503020204020204" pitchFamily="34" charset="-122"/>
                      </a:endParaRPr>
                    </a:p>
                    <a:p>
                      <a:pPr algn="ctr">
                        <a:lnSpc>
                          <a:spcPct val="150000"/>
                        </a:lnSpc>
                      </a:pPr>
                      <a:r>
                        <a:rPr lang="zh-CN" altLang="en-US" sz="1200" b="0" dirty="0">
                          <a:solidFill>
                            <a:srgbClr val="000000"/>
                          </a:solidFill>
                          <a:latin typeface="Microsoft YaHei" panose="020B0503020204020204" pitchFamily="34" charset="-122"/>
                          <a:ea typeface="Microsoft YaHei" panose="020B0503020204020204" pitchFamily="34" charset="-122"/>
                        </a:rPr>
                        <a:t>容器服务</a:t>
                      </a:r>
                      <a:endParaRPr lang="zh-CN" sz="1200" b="0"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ctr">
                        <a:lnSpc>
                          <a:spcPct val="150000"/>
                        </a:lnSpc>
                      </a:pPr>
                      <a:r>
                        <a:rPr lang="en-US" sz="1200" b="0">
                          <a:latin typeface="Microsoft YaHei" panose="020B0503020204020204" pitchFamily="34" charset="-122"/>
                          <a:ea typeface="Microsoft YaHei" panose="020B0503020204020204" pitchFamily="34" charset="-122"/>
                        </a:rPr>
                        <a:t>Krafton</a:t>
                      </a:r>
                    </a:p>
                    <a:p>
                      <a:pPr algn="ctr">
                        <a:lnSpc>
                          <a:spcPct val="150000"/>
                        </a:lnSpc>
                      </a:pPr>
                      <a:r>
                        <a:rPr lang="zh-CN" sz="1200" b="0">
                          <a:latin typeface="Microsoft YaHei" panose="020B0503020204020204" pitchFamily="34" charset="-122"/>
                          <a:ea typeface="Microsoft YaHei" panose="020B0503020204020204" pitchFamily="34" charset="-122"/>
                        </a:rPr>
                        <a:t>完美世界</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l">
                        <a:lnSpc>
                          <a:spcPct val="150000"/>
                        </a:lnSpc>
                      </a:pPr>
                      <a:r>
                        <a:rPr lang="zh-CN" altLang="zh-CN" sz="1200" b="1" dirty="0">
                          <a:latin typeface="Microsoft YaHei" panose="020B0503020204020204" pitchFamily="34" charset="-122"/>
                          <a:ea typeface="Microsoft YaHei" panose="020B0503020204020204" pitchFamily="34" charset="-122"/>
                        </a:rPr>
                        <a:t>软硬一体</a:t>
                      </a:r>
                      <a:r>
                        <a:rPr lang="zh-CN" altLang="en-US" sz="1200" b="1" dirty="0">
                          <a:latin typeface="Microsoft YaHei" panose="020B0503020204020204" pitchFamily="34" charset="-122"/>
                          <a:ea typeface="Microsoft YaHei" panose="020B0503020204020204" pitchFamily="34" charset="-122"/>
                        </a:rPr>
                        <a:t>：</a:t>
                      </a:r>
                      <a:r>
                        <a:rPr lang="zh-CN" altLang="zh-CN" sz="1200" dirty="0">
                          <a:latin typeface="Microsoft YaHei" panose="020B0503020204020204" pitchFamily="34" charset="-122"/>
                          <a:ea typeface="Microsoft YaHei" panose="020B0503020204020204" pitchFamily="34" charset="-122"/>
                        </a:rPr>
                        <a:t>星星海服务器、自研智能网卡</a:t>
                      </a:r>
                      <a:endParaRPr lang="en-US" altLang="zh-CN" sz="1200" b="1" dirty="0">
                        <a:latin typeface="Microsoft YaHei" panose="020B0503020204020204" pitchFamily="34" charset="-122"/>
                        <a:ea typeface="Microsoft YaHei" panose="020B0503020204020204" pitchFamily="34" charset="-122"/>
                      </a:endParaRPr>
                    </a:p>
                    <a:p>
                      <a:pPr algn="l">
                        <a:lnSpc>
                          <a:spcPct val="150000"/>
                        </a:lnSpc>
                      </a:pPr>
                      <a:r>
                        <a:rPr lang="zh-CN" altLang="zh-CN" sz="1200" b="1" dirty="0">
                          <a:latin typeface="Microsoft YaHei" panose="020B0503020204020204" pitchFamily="34" charset="-122"/>
                          <a:ea typeface="Microsoft YaHei" panose="020B0503020204020204" pitchFamily="34" charset="-122"/>
                        </a:rPr>
                        <a:t>灵活调度：</a:t>
                      </a:r>
                      <a:r>
                        <a:rPr lang="en-US" altLang="zh-CN" sz="1200" b="0" dirty="0">
                          <a:latin typeface="Microsoft YaHei" panose="020B0503020204020204" pitchFamily="34" charset="-122"/>
                          <a:ea typeface="Microsoft YaHei" panose="020B0503020204020204" pitchFamily="34" charset="-122"/>
                        </a:rPr>
                        <a:t>KVM</a:t>
                      </a:r>
                      <a:r>
                        <a:rPr lang="zh-CN" altLang="zh-CN" sz="1200" b="0" dirty="0">
                          <a:latin typeface="Microsoft YaHei" panose="020B0503020204020204" pitchFamily="34" charset="-122"/>
                          <a:ea typeface="Microsoft YaHei" panose="020B0503020204020204" pitchFamily="34" charset="-122"/>
                        </a:rPr>
                        <a:t>虚拟化和</a:t>
                      </a:r>
                      <a:r>
                        <a:rPr lang="zh-CN" altLang="en-US" sz="1200" b="0" dirty="0">
                          <a:latin typeface="Microsoft YaHei" panose="020B0503020204020204" pitchFamily="34" charset="-122"/>
                          <a:ea typeface="Microsoft YaHei" panose="020B0503020204020204" pitchFamily="34" charset="-122"/>
                        </a:rPr>
                        <a:t>容器</a:t>
                      </a:r>
                      <a:r>
                        <a:rPr lang="zh-CN" altLang="zh-CN" sz="1200" b="0" dirty="0">
                          <a:latin typeface="Microsoft YaHei" panose="020B0503020204020204" pitchFamily="34" charset="-122"/>
                          <a:ea typeface="Microsoft YaHei" panose="020B0503020204020204" pitchFamily="34" charset="-122"/>
                        </a:rPr>
                        <a:t>调度</a:t>
                      </a:r>
                      <a:r>
                        <a:rPr lang="zh-CN" altLang="en-US" sz="1200" b="0" dirty="0">
                          <a:latin typeface="Microsoft YaHei" panose="020B0503020204020204" pitchFamily="34" charset="-122"/>
                          <a:ea typeface="Microsoft YaHei" panose="020B0503020204020204" pitchFamily="34" charset="-122"/>
                        </a:rPr>
                        <a:t>技术</a:t>
                      </a:r>
                      <a:endParaRPr lang="zh-CN" altLang="en-US" sz="1200" b="0" i="0" u="none" strike="noStrike" spc="0" baseline="0" dirty="0">
                        <a:solidFill>
                          <a:srgbClr val="000000"/>
                        </a:solidFill>
                        <a:latin typeface="Microsoft YaHei" panose="020B0503020204020204" pitchFamily="34" charset="-122"/>
                        <a:ea typeface="Microsoft YaHei" panose="020B0503020204020204" pitchFamily="34" charset="-122"/>
                        <a:cs typeface="+mn-cs"/>
                      </a:endParaRPr>
                    </a:p>
                  </a:txBody>
                  <a:tcPr anchor="ctr">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rowSpan="5">
                  <a:txBody>
                    <a:bodyPr/>
                    <a:lstStyle/>
                    <a:p>
                      <a:pPr algn="l">
                        <a:lnSpc>
                          <a:spcPct val="150000"/>
                        </a:lnSpc>
                      </a:pPr>
                      <a:endParaRPr lang="zh-CN" altLang="en-US" sz="1200" b="0" i="0" u="none" strike="noStrike" spc="0" baseline="0" dirty="0">
                        <a:solidFill>
                          <a:srgbClr val="000000"/>
                        </a:solidFill>
                        <a:latin typeface="Microsoft YaHei" panose="020B0503020204020204" pitchFamily="34" charset="-122"/>
                        <a:ea typeface="Microsoft YaHei" panose="020B0503020204020204" pitchFamily="34" charset="-122"/>
                        <a:cs typeface="+mn-cs"/>
                      </a:endParaRPr>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1973">
                <a:tc>
                  <a:txBody>
                    <a:bodyPr/>
                    <a:lstStyle/>
                    <a:p>
                      <a:r>
                        <a:rPr lang="zh-CN" sz="1400" b="1" dirty="0">
                          <a:solidFill>
                            <a:srgbClr val="000000"/>
                          </a:solidFill>
                          <a:latin typeface="Microsoft YaHei" panose="020B0503020204020204" pitchFamily="34" charset="-122"/>
                          <a:ea typeface="Microsoft YaHei" panose="020B0503020204020204" pitchFamily="34" charset="-122"/>
                        </a:rPr>
                        <a:t>智慧</a:t>
                      </a:r>
                      <a:endParaRPr lang="en-US" altLang="zh-CN" sz="1400" b="1" dirty="0">
                        <a:solidFill>
                          <a:srgbClr val="000000"/>
                        </a:solidFill>
                        <a:latin typeface="Microsoft YaHei" panose="020B0503020204020204" pitchFamily="34" charset="-122"/>
                        <a:ea typeface="Microsoft YaHei" panose="020B0503020204020204" pitchFamily="34" charset="-122"/>
                      </a:endParaRPr>
                    </a:p>
                    <a:p>
                      <a:r>
                        <a:rPr lang="zh-CN" sz="1400" b="1" dirty="0">
                          <a:solidFill>
                            <a:srgbClr val="000000"/>
                          </a:solidFill>
                          <a:latin typeface="Microsoft YaHei" panose="020B0503020204020204" pitchFamily="34" charset="-122"/>
                          <a:ea typeface="Microsoft YaHei" panose="020B0503020204020204" pitchFamily="34" charset="-122"/>
                        </a:rPr>
                        <a:t>出行</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ctr"/>
                      <a:r>
                        <a:rPr lang="zh-CN" sz="1400" b="1" dirty="0">
                          <a:solidFill>
                            <a:srgbClr val="000000"/>
                          </a:solidFill>
                          <a:latin typeface="Microsoft YaHei" panose="020B0503020204020204" pitchFamily="34" charset="-122"/>
                          <a:ea typeface="Microsoft YaHei" panose="020B0503020204020204" pitchFamily="34" charset="-122"/>
                        </a:rPr>
                        <a:t>自动驾驶</a:t>
                      </a:r>
                      <a:endParaRPr lang="en-US" altLang="zh-CN" sz="1400" b="1" dirty="0">
                        <a:solidFill>
                          <a:srgbClr val="000000"/>
                        </a:solidFill>
                        <a:latin typeface="Microsoft YaHei" panose="020B0503020204020204" pitchFamily="34" charset="-122"/>
                        <a:ea typeface="Microsoft YaHei" panose="020B0503020204020204" pitchFamily="34" charset="-122"/>
                      </a:endParaRPr>
                    </a:p>
                    <a:p>
                      <a:pPr algn="ctr"/>
                      <a:r>
                        <a:rPr lang="zh-CN" sz="1400" b="1" dirty="0">
                          <a:solidFill>
                            <a:srgbClr val="000000"/>
                          </a:solidFill>
                          <a:latin typeface="Microsoft YaHei" panose="020B0503020204020204" pitchFamily="34" charset="-122"/>
                          <a:ea typeface="Microsoft YaHei" panose="020B0503020204020204" pitchFamily="34" charset="-122"/>
                        </a:rPr>
                        <a:t>仿真超算</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ctr">
                        <a:lnSpc>
                          <a:spcPct val="150000"/>
                        </a:lnSpc>
                      </a:pPr>
                      <a:r>
                        <a:rPr lang="zh-CN" sz="1200" b="0" dirty="0">
                          <a:solidFill>
                            <a:srgbClr val="000000"/>
                          </a:solidFill>
                          <a:latin typeface="Microsoft YaHei" panose="020B0503020204020204" pitchFamily="34" charset="-122"/>
                          <a:ea typeface="Microsoft YaHei" panose="020B0503020204020204" pitchFamily="34" charset="-122"/>
                        </a:rPr>
                        <a:t>异构算力集群</a:t>
                      </a:r>
                    </a:p>
                    <a:p>
                      <a:pPr algn="ctr">
                        <a:lnSpc>
                          <a:spcPct val="150000"/>
                        </a:lnSpc>
                      </a:pPr>
                      <a:r>
                        <a:rPr lang="en-US" sz="1200" b="0" dirty="0">
                          <a:solidFill>
                            <a:srgbClr val="000000"/>
                          </a:solidFill>
                          <a:latin typeface="Microsoft YaHei" panose="020B0503020204020204" pitchFamily="34" charset="-122"/>
                          <a:ea typeface="Microsoft YaHei" panose="020B0503020204020204" pitchFamily="34" charset="-122"/>
                        </a:rPr>
                        <a:t>AI</a:t>
                      </a:r>
                      <a:r>
                        <a:rPr lang="zh-CN" sz="1200" b="0" dirty="0">
                          <a:solidFill>
                            <a:srgbClr val="000000"/>
                          </a:solidFill>
                          <a:latin typeface="Microsoft YaHei" panose="020B0503020204020204" pitchFamily="34" charset="-122"/>
                          <a:ea typeface="Microsoft YaHei" panose="020B0503020204020204" pitchFamily="34" charset="-122"/>
                        </a:rPr>
                        <a:t>加速引擎</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ctr">
                        <a:lnSpc>
                          <a:spcPct val="150000"/>
                        </a:lnSpc>
                      </a:pPr>
                      <a:r>
                        <a:rPr lang="zh-CN" sz="1200" b="0" dirty="0">
                          <a:solidFill>
                            <a:srgbClr val="000000"/>
                          </a:solidFill>
                          <a:latin typeface="Microsoft YaHei" panose="020B0503020204020204" pitchFamily="34" charset="-122"/>
                          <a:ea typeface="Microsoft YaHei" panose="020B0503020204020204" pitchFamily="34" charset="-122"/>
                        </a:rPr>
                        <a:t>蔚来汽车</a:t>
                      </a:r>
                    </a:p>
                    <a:p>
                      <a:pPr algn="ctr">
                        <a:lnSpc>
                          <a:spcPct val="150000"/>
                        </a:lnSpc>
                      </a:pPr>
                      <a:r>
                        <a:rPr lang="zh-CN" sz="1200" b="0" dirty="0">
                          <a:solidFill>
                            <a:srgbClr val="000000"/>
                          </a:solidFill>
                          <a:latin typeface="Microsoft YaHei" panose="020B0503020204020204" pitchFamily="34" charset="-122"/>
                          <a:ea typeface="Microsoft YaHei" panose="020B0503020204020204" pitchFamily="34" charset="-122"/>
                        </a:rPr>
                        <a:t>长安汽车</a:t>
                      </a:r>
                    </a:p>
                    <a:p>
                      <a:pPr algn="ctr">
                        <a:lnSpc>
                          <a:spcPct val="150000"/>
                        </a:lnSpc>
                      </a:pPr>
                      <a:r>
                        <a:rPr lang="zh-CN" sz="1200" b="0" dirty="0">
                          <a:solidFill>
                            <a:srgbClr val="000000"/>
                          </a:solidFill>
                          <a:latin typeface="Microsoft YaHei" panose="020B0503020204020204" pitchFamily="34" charset="-122"/>
                          <a:ea typeface="Microsoft YaHei" panose="020B0503020204020204" pitchFamily="34" charset="-122"/>
                        </a:rPr>
                        <a:t>图森未来</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l">
                        <a:lnSpc>
                          <a:spcPct val="150000"/>
                        </a:lnSpc>
                      </a:pPr>
                      <a:r>
                        <a:rPr lang="zh-CN" sz="1200" b="1" dirty="0">
                          <a:solidFill>
                            <a:schemeClr val="tx1"/>
                          </a:solidFill>
                          <a:latin typeface="Microsoft YaHei" panose="020B0503020204020204" pitchFamily="34" charset="-122"/>
                          <a:ea typeface="Microsoft YaHei" panose="020B0503020204020204" pitchFamily="34" charset="-122"/>
                        </a:rPr>
                        <a:t>自动驾驶专区</a:t>
                      </a:r>
                      <a:endParaRPr lang="en-US" altLang="zh-CN" sz="1200" dirty="0">
                        <a:solidFill>
                          <a:schemeClr val="tx1"/>
                        </a:solidFill>
                        <a:latin typeface="Microsoft YaHei" panose="020B0503020204020204" pitchFamily="34" charset="-122"/>
                        <a:ea typeface="Microsoft YaHei" panose="020B0503020204020204" pitchFamily="34" charset="-122"/>
                      </a:endParaRPr>
                    </a:p>
                    <a:p>
                      <a:pPr algn="l">
                        <a:lnSpc>
                          <a:spcPct val="150000"/>
                        </a:lnSpc>
                      </a:pPr>
                      <a:r>
                        <a:rPr lang="zh-CN" altLang="en-US" sz="1200" dirty="0">
                          <a:solidFill>
                            <a:srgbClr val="000000"/>
                          </a:solidFill>
                          <a:latin typeface="Microsoft YaHei" panose="020B0503020204020204" pitchFamily="34" charset="-122"/>
                          <a:ea typeface="Microsoft YaHei" panose="020B0503020204020204" pitchFamily="34" charset="-122"/>
                        </a:rPr>
                        <a:t>全面整合</a:t>
                      </a:r>
                      <a:r>
                        <a:rPr lang="zh-CN" sz="1200" dirty="0">
                          <a:solidFill>
                            <a:srgbClr val="000000"/>
                          </a:solidFill>
                          <a:latin typeface="Microsoft YaHei" panose="020B0503020204020204" pitchFamily="34" charset="-122"/>
                          <a:ea typeface="Microsoft YaHei" panose="020B0503020204020204" pitchFamily="34" charset="-122"/>
                        </a:rPr>
                        <a:t>资源管理、作业调度、应用部署</a:t>
                      </a:r>
                      <a:endParaRPr lang="en-US" altLang="zh-CN" sz="1200" dirty="0">
                        <a:solidFill>
                          <a:srgbClr val="000000"/>
                        </a:solidFill>
                        <a:latin typeface="Microsoft YaHei" panose="020B0503020204020204" pitchFamily="34" charset="-122"/>
                        <a:ea typeface="Microsoft YaHei" panose="020B0503020204020204" pitchFamily="34" charset="-122"/>
                      </a:endParaRPr>
                    </a:p>
                    <a:p>
                      <a:pPr algn="l">
                        <a:lnSpc>
                          <a:spcPct val="150000"/>
                        </a:lnSpc>
                      </a:pPr>
                      <a:r>
                        <a:rPr lang="zh-CN" sz="1200" dirty="0">
                          <a:solidFill>
                            <a:srgbClr val="000000"/>
                          </a:solidFill>
                          <a:latin typeface="Microsoft YaHei" panose="020B0503020204020204" pitchFamily="34" charset="-122"/>
                          <a:ea typeface="Microsoft YaHei" panose="020B0503020204020204" pitchFamily="34" charset="-122"/>
                        </a:rPr>
                        <a:t>腾讯</a:t>
                      </a:r>
                      <a:r>
                        <a:rPr lang="en-US" sz="1200" dirty="0">
                          <a:solidFill>
                            <a:srgbClr val="000000"/>
                          </a:solidFill>
                          <a:latin typeface="Microsoft YaHei" panose="020B0503020204020204" pitchFamily="34" charset="-122"/>
                          <a:ea typeface="Microsoft YaHei" panose="020B0503020204020204" pitchFamily="34" charset="-122"/>
                        </a:rPr>
                        <a:t>AI</a:t>
                      </a:r>
                      <a:r>
                        <a:rPr lang="zh-CN" sz="1200" dirty="0">
                          <a:solidFill>
                            <a:srgbClr val="000000"/>
                          </a:solidFill>
                          <a:latin typeface="Microsoft YaHei" panose="020B0503020204020204" pitchFamily="34" charset="-122"/>
                          <a:ea typeface="Microsoft YaHei" panose="020B0503020204020204" pitchFamily="34" charset="-122"/>
                        </a:rPr>
                        <a:t>加速引擎</a:t>
                      </a:r>
                    </a:p>
                  </a:txBody>
                  <a:tcPr anchor="ctr">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vMerge="1">
                  <a:txBody>
                    <a:bodyPr/>
                    <a:lstStyle/>
                    <a:p>
                      <a:pPr algn="l">
                        <a:lnSpc>
                          <a:spcPct val="150000"/>
                        </a:lnSpc>
                      </a:pPr>
                      <a:endParaRPr lang="zh-CN" sz="1200"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77688">
                <a:tc>
                  <a:txBody>
                    <a:bodyPr/>
                    <a:lstStyle/>
                    <a:p>
                      <a:r>
                        <a:rPr lang="zh-CN" sz="1400" b="1">
                          <a:solidFill>
                            <a:srgbClr val="000000"/>
                          </a:solidFill>
                          <a:latin typeface="Microsoft YaHei" panose="020B0503020204020204" pitchFamily="34" charset="-122"/>
                          <a:ea typeface="Microsoft YaHei" panose="020B0503020204020204" pitchFamily="34" charset="-122"/>
                        </a:rPr>
                        <a:t>智慧零售</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ctr"/>
                      <a:r>
                        <a:rPr lang="zh-CN" sz="1400" b="1" dirty="0">
                          <a:solidFill>
                            <a:srgbClr val="000000"/>
                          </a:solidFill>
                          <a:latin typeface="Microsoft YaHei" panose="020B0503020204020204" pitchFamily="34" charset="-122"/>
                          <a:ea typeface="Microsoft YaHei" panose="020B0503020204020204" pitchFamily="34" charset="-122"/>
                        </a:rPr>
                        <a:t>跨境电商</a:t>
                      </a:r>
                      <a:endParaRPr lang="en-US" altLang="zh-CN" sz="1400" b="1" dirty="0">
                        <a:solidFill>
                          <a:srgbClr val="000000"/>
                        </a:solidFill>
                        <a:latin typeface="Microsoft YaHei" panose="020B0503020204020204" pitchFamily="34" charset="-122"/>
                        <a:ea typeface="Microsoft YaHei" panose="020B0503020204020204" pitchFamily="34" charset="-122"/>
                      </a:endParaRPr>
                    </a:p>
                    <a:p>
                      <a:pPr algn="ctr"/>
                      <a:r>
                        <a:rPr lang="zh-CN" sz="1400" b="1" dirty="0">
                          <a:solidFill>
                            <a:srgbClr val="000000"/>
                          </a:solidFill>
                          <a:latin typeface="Microsoft YaHei" panose="020B0503020204020204" pitchFamily="34" charset="-122"/>
                          <a:ea typeface="Microsoft YaHei" panose="020B0503020204020204" pitchFamily="34" charset="-122"/>
                        </a:rPr>
                        <a:t>低代码</a:t>
                      </a:r>
                      <a:endParaRPr lang="en-US" altLang="zh-CN" sz="1400" b="1" dirty="0">
                        <a:solidFill>
                          <a:srgbClr val="000000"/>
                        </a:solidFill>
                        <a:latin typeface="Microsoft YaHei" panose="020B0503020204020204" pitchFamily="34" charset="-122"/>
                        <a:ea typeface="Microsoft YaHei" panose="020B0503020204020204" pitchFamily="34" charset="-122"/>
                      </a:endParaRPr>
                    </a:p>
                    <a:p>
                      <a:pPr algn="ctr"/>
                      <a:r>
                        <a:rPr lang="zh-CN" sz="1400" b="1" dirty="0">
                          <a:solidFill>
                            <a:srgbClr val="000000"/>
                          </a:solidFill>
                          <a:latin typeface="Microsoft YaHei" panose="020B0503020204020204" pitchFamily="34" charset="-122"/>
                          <a:ea typeface="Microsoft YaHei" panose="020B0503020204020204" pitchFamily="34" charset="-122"/>
                        </a:rPr>
                        <a:t>小程序</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ctr">
                        <a:lnSpc>
                          <a:spcPct val="150000"/>
                        </a:lnSpc>
                      </a:pPr>
                      <a:r>
                        <a:rPr lang="en-US" sz="1200" b="0" dirty="0">
                          <a:solidFill>
                            <a:srgbClr val="000000"/>
                          </a:solidFill>
                          <a:latin typeface="Microsoft YaHei" panose="020B0503020204020204" pitchFamily="34" charset="-122"/>
                          <a:ea typeface="Microsoft YaHei" panose="020B0503020204020204" pitchFamily="34" charset="-122"/>
                        </a:rPr>
                        <a:t>Lighthouse</a:t>
                      </a:r>
                    </a:p>
                    <a:p>
                      <a:pPr algn="ctr">
                        <a:lnSpc>
                          <a:spcPct val="150000"/>
                        </a:lnSpc>
                      </a:pPr>
                      <a:r>
                        <a:rPr lang="zh-CN" sz="1200" b="0" dirty="0">
                          <a:solidFill>
                            <a:srgbClr val="000000"/>
                          </a:solidFill>
                          <a:latin typeface="Microsoft YaHei" panose="020B0503020204020204" pitchFamily="34" charset="-122"/>
                          <a:ea typeface="Microsoft YaHei" panose="020B0503020204020204" pitchFamily="34" charset="-122"/>
                        </a:rPr>
                        <a:t>云开发</a:t>
                      </a:r>
                    </a:p>
                    <a:p>
                      <a:pPr algn="ctr">
                        <a:lnSpc>
                          <a:spcPct val="150000"/>
                        </a:lnSpc>
                      </a:pPr>
                      <a:r>
                        <a:rPr lang="zh-CN" sz="1200" b="0" dirty="0">
                          <a:solidFill>
                            <a:srgbClr val="000000"/>
                          </a:solidFill>
                          <a:latin typeface="Microsoft YaHei" panose="020B0503020204020204" pitchFamily="34" charset="-122"/>
                          <a:ea typeface="Microsoft YaHei" panose="020B0503020204020204" pitchFamily="34" charset="-122"/>
                        </a:rPr>
                        <a:t>微搭</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ctr">
                        <a:lnSpc>
                          <a:spcPct val="150000"/>
                        </a:lnSpc>
                      </a:pPr>
                      <a:r>
                        <a:rPr lang="en-US" sz="1200" b="0" dirty="0" err="1">
                          <a:solidFill>
                            <a:srgbClr val="000000"/>
                          </a:solidFill>
                          <a:latin typeface="Microsoft YaHei" panose="020B0503020204020204" pitchFamily="34" charset="-122"/>
                          <a:ea typeface="Microsoft YaHei" panose="020B0503020204020204" pitchFamily="34" charset="-122"/>
                        </a:rPr>
                        <a:t>AdsPower</a:t>
                      </a:r>
                      <a:r>
                        <a:rPr lang="zh-CN" sz="1200" b="0" dirty="0">
                          <a:solidFill>
                            <a:srgbClr val="000000"/>
                          </a:solidFill>
                          <a:latin typeface="Microsoft YaHei" panose="020B0503020204020204" pitchFamily="34" charset="-122"/>
                          <a:ea typeface="Microsoft YaHei" panose="020B0503020204020204" pitchFamily="34" charset="-122"/>
                        </a:rPr>
                        <a:t>电商浏览器</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l">
                        <a:lnSpc>
                          <a:spcPct val="150000"/>
                        </a:lnSpc>
                      </a:pPr>
                      <a:r>
                        <a:rPr lang="zh-CN" sz="1200" b="1" dirty="0">
                          <a:solidFill>
                            <a:srgbClr val="000000"/>
                          </a:solidFill>
                          <a:latin typeface="Microsoft YaHei" panose="020B0503020204020204" pitchFamily="34" charset="-122"/>
                          <a:ea typeface="Microsoft YaHei" panose="020B0503020204020204" pitchFamily="34" charset="-122"/>
                        </a:rPr>
                        <a:t>轻量：</a:t>
                      </a:r>
                      <a:r>
                        <a:rPr lang="en-US" sz="1200" dirty="0">
                          <a:solidFill>
                            <a:srgbClr val="000000"/>
                          </a:solidFill>
                          <a:latin typeface="Microsoft YaHei" panose="020B0503020204020204" pitchFamily="34" charset="-122"/>
                          <a:ea typeface="Microsoft YaHei" panose="020B0503020204020204" pitchFamily="34" charset="-122"/>
                        </a:rPr>
                        <a:t>Lighthouse</a:t>
                      </a:r>
                      <a:r>
                        <a:rPr lang="zh-CN" altLang="en-US" sz="1200" dirty="0">
                          <a:solidFill>
                            <a:srgbClr val="000000"/>
                          </a:solidFill>
                          <a:latin typeface="Microsoft YaHei" panose="020B0503020204020204" pitchFamily="34" charset="-122"/>
                          <a:ea typeface="Microsoft YaHei" panose="020B0503020204020204" pitchFamily="34" charset="-122"/>
                        </a:rPr>
                        <a:t>提供</a:t>
                      </a:r>
                      <a:r>
                        <a:rPr lang="zh-CN" sz="1200" dirty="0">
                          <a:solidFill>
                            <a:srgbClr val="000000"/>
                          </a:solidFill>
                          <a:latin typeface="Microsoft YaHei" panose="020B0503020204020204" pitchFamily="34" charset="-122"/>
                          <a:ea typeface="Microsoft YaHei" panose="020B0503020204020204" pitchFamily="34" charset="-122"/>
                        </a:rPr>
                        <a:t>轻量化、开箱即用、高性价比的解决方案。</a:t>
                      </a:r>
                    </a:p>
                    <a:p>
                      <a:pPr algn="l">
                        <a:lnSpc>
                          <a:spcPct val="150000"/>
                        </a:lnSpc>
                      </a:pPr>
                      <a:r>
                        <a:rPr lang="zh-CN" sz="1200" b="1" dirty="0">
                          <a:solidFill>
                            <a:srgbClr val="000000"/>
                          </a:solidFill>
                          <a:latin typeface="Microsoft YaHei" panose="020B0503020204020204" pitchFamily="34" charset="-122"/>
                          <a:ea typeface="Microsoft YaHei" panose="020B0503020204020204" pitchFamily="34" charset="-122"/>
                        </a:rPr>
                        <a:t>低码：</a:t>
                      </a:r>
                      <a:r>
                        <a:rPr lang="zh-CN" sz="1200" dirty="0">
                          <a:latin typeface="Microsoft YaHei" panose="020B0503020204020204" pitchFamily="34" charset="-122"/>
                          <a:ea typeface="Microsoft YaHei" panose="020B0503020204020204" pitchFamily="34" charset="-122"/>
                        </a:rPr>
                        <a:t>微搭提供高效、高性能的拖拽式低代码开发平台</a:t>
                      </a:r>
                    </a:p>
                    <a:p>
                      <a:pPr algn="l">
                        <a:lnSpc>
                          <a:spcPct val="150000"/>
                        </a:lnSpc>
                      </a:pPr>
                      <a:r>
                        <a:rPr lang="zh-CN" altLang="en-US" sz="1200" b="1" dirty="0">
                          <a:solidFill>
                            <a:srgbClr val="000000"/>
                          </a:solidFill>
                          <a:latin typeface="Microsoft YaHei" panose="020B0503020204020204" pitchFamily="34" charset="-122"/>
                          <a:ea typeface="Microsoft YaHei" panose="020B0503020204020204" pitchFamily="34" charset="-122"/>
                        </a:rPr>
                        <a:t>直通微信</a:t>
                      </a:r>
                      <a:r>
                        <a:rPr lang="zh-CN" altLang="zh-CN" sz="1200" b="1" dirty="0">
                          <a:solidFill>
                            <a:srgbClr val="000000"/>
                          </a:solidFill>
                          <a:latin typeface="Microsoft YaHei" panose="020B0503020204020204" pitchFamily="34" charset="-122"/>
                          <a:ea typeface="Microsoft YaHei" panose="020B0503020204020204" pitchFamily="34" charset="-122"/>
                        </a:rPr>
                        <a:t>小程序</a:t>
                      </a:r>
                      <a:r>
                        <a:rPr lang="zh-CN" altLang="en-US" sz="1200" b="1" dirty="0">
                          <a:solidFill>
                            <a:srgbClr val="000000"/>
                          </a:solidFill>
                          <a:latin typeface="Microsoft YaHei" panose="020B0503020204020204" pitchFamily="34" charset="-122"/>
                          <a:ea typeface="Microsoft YaHei" panose="020B0503020204020204" pitchFamily="34" charset="-122"/>
                        </a:rPr>
                        <a:t>生态</a:t>
                      </a:r>
                      <a:r>
                        <a:rPr lang="zh-CN" sz="1200" b="1" dirty="0">
                          <a:solidFill>
                            <a:srgbClr val="000000"/>
                          </a:solidFill>
                          <a:latin typeface="Microsoft YaHei" panose="020B0503020204020204" pitchFamily="34" charset="-122"/>
                          <a:ea typeface="Microsoft YaHei" panose="020B0503020204020204" pitchFamily="34" charset="-122"/>
                        </a:rPr>
                        <a:t>：</a:t>
                      </a:r>
                      <a:r>
                        <a:rPr lang="zh-CN" sz="1200" dirty="0">
                          <a:latin typeface="Microsoft YaHei" panose="020B0503020204020204" pitchFamily="34" charset="-122"/>
                          <a:ea typeface="Microsoft YaHei" panose="020B0503020204020204" pitchFamily="34" charset="-122"/>
                        </a:rPr>
                        <a:t>云开发免域名认证备案</a:t>
                      </a:r>
                      <a:r>
                        <a:rPr lang="zh-CN" altLang="en-US" sz="1200" dirty="0">
                          <a:latin typeface="Microsoft YaHei" panose="020B0503020204020204" pitchFamily="34" charset="-122"/>
                          <a:ea typeface="Microsoft YaHei" panose="020B0503020204020204" pitchFamily="34" charset="-122"/>
                        </a:rPr>
                        <a:t>，</a:t>
                      </a:r>
                      <a:r>
                        <a:rPr lang="zh-CN" sz="1200" dirty="0">
                          <a:latin typeface="Microsoft YaHei" panose="020B0503020204020204" pitchFamily="34" charset="-122"/>
                          <a:ea typeface="Microsoft YaHei" panose="020B0503020204020204" pitchFamily="34" charset="-122"/>
                        </a:rPr>
                        <a:t>快速构建</a:t>
                      </a:r>
                      <a:r>
                        <a:rPr lang="en-US" sz="1200" dirty="0">
                          <a:latin typeface="Microsoft YaHei" panose="020B0503020204020204" pitchFamily="34" charset="-122"/>
                          <a:ea typeface="Microsoft YaHei" panose="020B0503020204020204" pitchFamily="34" charset="-122"/>
                        </a:rPr>
                        <a:t>H5</a:t>
                      </a:r>
                      <a:r>
                        <a:rPr lang="zh-CN" sz="1200" dirty="0">
                          <a:latin typeface="Microsoft YaHei" panose="020B0503020204020204" pitchFamily="34" charset="-122"/>
                          <a:ea typeface="Microsoft YaHei" panose="020B0503020204020204" pitchFamily="34" charset="-122"/>
                        </a:rPr>
                        <a:t>调起小程序。</a:t>
                      </a:r>
                    </a:p>
                  </a:txBody>
                  <a:tcPr anchor="ctr">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vMerge="1">
                  <a:txBody>
                    <a:bodyPr/>
                    <a:lstStyle/>
                    <a:p>
                      <a:pPr algn="l">
                        <a:lnSpc>
                          <a:spcPct val="150000"/>
                        </a:lnSpc>
                      </a:pPr>
                      <a:endParaRPr lang="zh-CN" sz="1200" dirty="0">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3377">
                <a:tc>
                  <a:txBody>
                    <a:bodyPr/>
                    <a:lstStyle/>
                    <a:p>
                      <a:r>
                        <a:rPr lang="zh-CN" sz="1400" b="1">
                          <a:solidFill>
                            <a:srgbClr val="000000"/>
                          </a:solidFill>
                          <a:latin typeface="Microsoft YaHei" panose="020B0503020204020204" pitchFamily="34" charset="-122"/>
                          <a:ea typeface="Microsoft YaHei" panose="020B0503020204020204" pitchFamily="34" charset="-122"/>
                        </a:rPr>
                        <a:t>工业</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ctr"/>
                      <a:r>
                        <a:rPr lang="zh-CN" sz="1400" b="1" dirty="0">
                          <a:solidFill>
                            <a:srgbClr val="000000"/>
                          </a:solidFill>
                          <a:latin typeface="Microsoft YaHei" panose="020B0503020204020204" pitchFamily="34" charset="-122"/>
                          <a:ea typeface="Microsoft YaHei" panose="020B0503020204020204" pitchFamily="34" charset="-122"/>
                        </a:rPr>
                        <a:t>多分支机构</a:t>
                      </a:r>
                      <a:endParaRPr lang="en-US" altLang="zh-CN" sz="1400" b="1" dirty="0">
                        <a:solidFill>
                          <a:srgbClr val="000000"/>
                        </a:solidFill>
                        <a:latin typeface="Microsoft YaHei" panose="020B0503020204020204" pitchFamily="34" charset="-122"/>
                        <a:ea typeface="Microsoft YaHei" panose="020B0503020204020204" pitchFamily="34" charset="-122"/>
                      </a:endParaRPr>
                    </a:p>
                    <a:p>
                      <a:pPr algn="ctr"/>
                      <a:r>
                        <a:rPr lang="zh-CN" sz="1400" b="1" dirty="0">
                          <a:solidFill>
                            <a:srgbClr val="000000"/>
                          </a:solidFill>
                          <a:latin typeface="Microsoft YaHei" panose="020B0503020204020204" pitchFamily="34" charset="-122"/>
                          <a:ea typeface="Microsoft YaHei" panose="020B0503020204020204" pitchFamily="34" charset="-122"/>
                        </a:rPr>
                        <a:t>智能制造</a:t>
                      </a:r>
                      <a:endParaRPr lang="en-US" altLang="zh-CN" sz="1400" b="1" dirty="0">
                        <a:solidFill>
                          <a:srgbClr val="000000"/>
                        </a:solidFill>
                        <a:latin typeface="Microsoft YaHei" panose="020B0503020204020204" pitchFamily="34" charset="-122"/>
                        <a:ea typeface="Microsoft YaHei" panose="020B0503020204020204" pitchFamily="34" charset="-122"/>
                      </a:endParaRPr>
                    </a:p>
                    <a:p>
                      <a:pPr algn="ctr"/>
                      <a:r>
                        <a:rPr lang="zh-CN" sz="1400" b="1" dirty="0">
                          <a:solidFill>
                            <a:srgbClr val="000000"/>
                          </a:solidFill>
                          <a:latin typeface="Microsoft YaHei" panose="020B0503020204020204" pitchFamily="34" charset="-122"/>
                          <a:ea typeface="Microsoft YaHei" panose="020B0503020204020204" pitchFamily="34" charset="-122"/>
                        </a:rPr>
                        <a:t>数据合规</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ctr">
                        <a:lnSpc>
                          <a:spcPct val="150000"/>
                        </a:lnSpc>
                      </a:pPr>
                      <a:r>
                        <a:rPr lang="en-US" sz="1200" b="0" dirty="0" err="1">
                          <a:solidFill>
                            <a:srgbClr val="000000"/>
                          </a:solidFill>
                          <a:latin typeface="Microsoft YaHei" panose="020B0503020204020204" pitchFamily="34" charset="-122"/>
                          <a:ea typeface="Microsoft YaHei" panose="020B0503020204020204" pitchFamily="34" charset="-122"/>
                        </a:rPr>
                        <a:t>遨驰CDC</a:t>
                      </a:r>
                      <a:endParaRPr lang="en-US" sz="1200" b="0"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ctr">
                        <a:lnSpc>
                          <a:spcPct val="150000"/>
                        </a:lnSpc>
                      </a:pPr>
                      <a:r>
                        <a:rPr lang="zh-CN" sz="1200" b="0" dirty="0">
                          <a:solidFill>
                            <a:srgbClr val="000000"/>
                          </a:solidFill>
                          <a:latin typeface="Microsoft YaHei" panose="020B0503020204020204" pitchFamily="34" charset="-122"/>
                          <a:ea typeface="Microsoft YaHei" panose="020B0503020204020204" pitchFamily="34" charset="-122"/>
                        </a:rPr>
                        <a:t>树根</a:t>
                      </a:r>
                      <a:r>
                        <a:rPr lang="en-US" sz="1200" b="0" dirty="0">
                          <a:solidFill>
                            <a:srgbClr val="000000"/>
                          </a:solidFill>
                          <a:latin typeface="Microsoft YaHei" panose="020B0503020204020204" pitchFamily="34" charset="-122"/>
                          <a:ea typeface="Microsoft YaHei" panose="020B0503020204020204" pitchFamily="34" charset="-122"/>
                        </a:rPr>
                        <a:t>·</a:t>
                      </a:r>
                      <a:r>
                        <a:rPr lang="zh-CN" sz="1200" b="0" dirty="0">
                          <a:solidFill>
                            <a:srgbClr val="000000"/>
                          </a:solidFill>
                          <a:latin typeface="Microsoft YaHei" panose="020B0503020204020204" pitchFamily="34" charset="-122"/>
                          <a:ea typeface="Microsoft YaHei" panose="020B0503020204020204" pitchFamily="34" charset="-122"/>
                        </a:rPr>
                        <a:t>三一</a:t>
                      </a:r>
                    </a:p>
                    <a:p>
                      <a:pPr algn="ctr">
                        <a:lnSpc>
                          <a:spcPct val="150000"/>
                        </a:lnSpc>
                      </a:pPr>
                      <a:r>
                        <a:rPr lang="zh-CN" sz="1200" b="0" dirty="0">
                          <a:solidFill>
                            <a:srgbClr val="000000"/>
                          </a:solidFill>
                          <a:latin typeface="Microsoft YaHei" panose="020B0503020204020204" pitchFamily="34" charset="-122"/>
                          <a:ea typeface="Microsoft YaHei" panose="020B0503020204020204" pitchFamily="34" charset="-122"/>
                        </a:rPr>
                        <a:t>张家港工业云</a:t>
                      </a: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l">
                        <a:lnSpc>
                          <a:spcPct val="150000"/>
                        </a:lnSpc>
                      </a:pPr>
                      <a:r>
                        <a:rPr lang="zh-CN" sz="1200" dirty="0">
                          <a:solidFill>
                            <a:srgbClr val="000000"/>
                          </a:solidFill>
                          <a:latin typeface="Microsoft YaHei" panose="020B0503020204020204" pitchFamily="34" charset="-122"/>
                          <a:ea typeface="Microsoft YaHei" panose="020B0503020204020204" pitchFamily="34" charset="-122"/>
                        </a:rPr>
                        <a:t>腾讯云</a:t>
                      </a:r>
                      <a:r>
                        <a:rPr lang="zh-CN" altLang="en-US" sz="1200" b="1" dirty="0">
                          <a:solidFill>
                            <a:srgbClr val="000000"/>
                          </a:solidFill>
                          <a:latin typeface="Microsoft YaHei" panose="020B0503020204020204" pitchFamily="34" charset="-122"/>
                          <a:ea typeface="Microsoft YaHei" panose="020B0503020204020204" pitchFamily="34" charset="-122"/>
                        </a:rPr>
                        <a:t>统一</a:t>
                      </a:r>
                      <a:r>
                        <a:rPr lang="zh-CN" sz="1200" b="1" dirty="0">
                          <a:solidFill>
                            <a:srgbClr val="000000"/>
                          </a:solidFill>
                          <a:latin typeface="Microsoft YaHei" panose="020B0503020204020204" pitchFamily="34" charset="-122"/>
                          <a:ea typeface="Microsoft YaHei" panose="020B0503020204020204" pitchFamily="34" charset="-122"/>
                        </a:rPr>
                        <a:t>的技术</a:t>
                      </a:r>
                      <a:r>
                        <a:rPr lang="zh-CN" altLang="en-US" sz="1200" b="1" dirty="0">
                          <a:solidFill>
                            <a:srgbClr val="000000"/>
                          </a:solidFill>
                          <a:latin typeface="Microsoft YaHei" panose="020B0503020204020204" pitchFamily="34" charset="-122"/>
                          <a:ea typeface="Microsoft YaHei" panose="020B0503020204020204" pitchFamily="34" charset="-122"/>
                        </a:rPr>
                        <a:t>和</a:t>
                      </a:r>
                      <a:r>
                        <a:rPr lang="zh-CN" sz="1200" b="1" dirty="0">
                          <a:solidFill>
                            <a:srgbClr val="000000"/>
                          </a:solidFill>
                          <a:latin typeface="Microsoft YaHei" panose="020B0503020204020204" pitchFamily="34" charset="-122"/>
                          <a:ea typeface="Microsoft YaHei" panose="020B0503020204020204" pitchFamily="34" charset="-122"/>
                        </a:rPr>
                        <a:t>运维</a:t>
                      </a:r>
                      <a:endParaRPr lang="en-US" altLang="zh-CN" sz="1200" b="1" dirty="0">
                        <a:solidFill>
                          <a:srgbClr val="000000"/>
                        </a:solidFill>
                        <a:latin typeface="Microsoft YaHei" panose="020B0503020204020204" pitchFamily="34" charset="-122"/>
                        <a:ea typeface="Microsoft YaHei" panose="020B0503020204020204" pitchFamily="34" charset="-122"/>
                      </a:endParaRPr>
                    </a:p>
                    <a:p>
                      <a:pPr algn="l">
                        <a:lnSpc>
                          <a:spcPct val="150000"/>
                        </a:lnSpc>
                      </a:pPr>
                      <a:r>
                        <a:rPr lang="zh-CN" sz="1200" dirty="0">
                          <a:solidFill>
                            <a:srgbClr val="000000"/>
                          </a:solidFill>
                          <a:latin typeface="Microsoft YaHei" panose="020B0503020204020204" pitchFamily="34" charset="-122"/>
                          <a:ea typeface="Microsoft YaHei" panose="020B0503020204020204" pitchFamily="34" charset="-122"/>
                        </a:rPr>
                        <a:t>本地服务满足</a:t>
                      </a:r>
                      <a:r>
                        <a:rPr lang="zh-CN" sz="1200" b="1" dirty="0">
                          <a:solidFill>
                            <a:srgbClr val="000000"/>
                          </a:solidFill>
                          <a:latin typeface="Microsoft YaHei" panose="020B0503020204020204" pitchFamily="34" charset="-122"/>
                          <a:ea typeface="Microsoft YaHei" panose="020B0503020204020204" pitchFamily="34" charset="-122"/>
                        </a:rPr>
                        <a:t>极低延迟算力</a:t>
                      </a:r>
                      <a:endParaRPr lang="zh-CN" sz="1200" dirty="0">
                        <a:solidFill>
                          <a:srgbClr val="000000"/>
                        </a:solidFill>
                        <a:latin typeface="Microsoft YaHei" panose="020B0503020204020204" pitchFamily="34" charset="-122"/>
                        <a:ea typeface="Microsoft YaHei" panose="020B0503020204020204" pitchFamily="34" charset="-122"/>
                      </a:endParaRPr>
                    </a:p>
                    <a:p>
                      <a:pPr algn="l">
                        <a:lnSpc>
                          <a:spcPct val="150000"/>
                        </a:lnSpc>
                      </a:pPr>
                      <a:r>
                        <a:rPr lang="zh-CN" sz="1200" dirty="0">
                          <a:solidFill>
                            <a:srgbClr val="000000"/>
                          </a:solidFill>
                          <a:latin typeface="Microsoft YaHei" panose="020B0503020204020204" pitchFamily="34" charset="-122"/>
                          <a:ea typeface="Microsoft YaHei" panose="020B0503020204020204" pitchFamily="34" charset="-122"/>
                        </a:rPr>
                        <a:t>数据本地保存满足</a:t>
                      </a:r>
                      <a:r>
                        <a:rPr lang="zh-CN" sz="1200" b="1" dirty="0">
                          <a:solidFill>
                            <a:srgbClr val="000000"/>
                          </a:solidFill>
                          <a:latin typeface="Microsoft YaHei" panose="020B0503020204020204" pitchFamily="34" charset="-122"/>
                          <a:ea typeface="Microsoft YaHei" panose="020B0503020204020204" pitchFamily="34" charset="-122"/>
                        </a:rPr>
                        <a:t>数据不离场</a:t>
                      </a:r>
                      <a:r>
                        <a:rPr lang="zh-CN" sz="1200" dirty="0">
                          <a:solidFill>
                            <a:srgbClr val="000000"/>
                          </a:solidFill>
                          <a:latin typeface="Microsoft YaHei" panose="020B0503020204020204" pitchFamily="34" charset="-122"/>
                          <a:ea typeface="Microsoft YaHei" panose="020B0503020204020204" pitchFamily="34" charset="-122"/>
                        </a:rPr>
                        <a:t>及</a:t>
                      </a:r>
                      <a:r>
                        <a:rPr lang="zh-CN" sz="1200" b="1" dirty="0">
                          <a:solidFill>
                            <a:srgbClr val="000000"/>
                          </a:solidFill>
                          <a:latin typeface="Microsoft YaHei" panose="020B0503020204020204" pitchFamily="34" charset="-122"/>
                          <a:ea typeface="Microsoft YaHei" panose="020B0503020204020204" pitchFamily="34" charset="-122"/>
                        </a:rPr>
                        <a:t>企业内部审计</a:t>
                      </a:r>
                    </a:p>
                  </a:txBody>
                  <a:tcPr anchor="ctr">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vMerge="1">
                  <a:txBody>
                    <a:bodyPr/>
                    <a:lstStyle/>
                    <a:p>
                      <a:pPr algn="l">
                        <a:lnSpc>
                          <a:spcPct val="150000"/>
                        </a:lnSpc>
                      </a:pPr>
                      <a:endParaRPr lang="zh-CN" sz="1200" b="1"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39800">
                <a:tc>
                  <a:txBody>
                    <a:bodyPr/>
                    <a:lstStyle/>
                    <a:p>
                      <a:r>
                        <a:rPr lang="zh-CN" sz="1400" b="1">
                          <a:solidFill>
                            <a:srgbClr val="000000"/>
                          </a:solidFill>
                          <a:latin typeface="Microsoft YaHei" panose="020B0503020204020204" pitchFamily="34" charset="-122"/>
                          <a:ea typeface="Microsoft YaHei" panose="020B0503020204020204" pitchFamily="34" charset="-122"/>
                        </a:rPr>
                        <a:t>能源</a:t>
                      </a:r>
                    </a:p>
                  </a:txBody>
                  <a:tcPr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tcPr>
                </a:tc>
                <a:tc>
                  <a:txBody>
                    <a:bodyPr/>
                    <a:lstStyle/>
                    <a:p>
                      <a:pPr algn="ctr"/>
                      <a:r>
                        <a:rPr lang="zh-CN" altLang="en-US" sz="1400" b="1" dirty="0">
                          <a:solidFill>
                            <a:srgbClr val="000000"/>
                          </a:solidFill>
                          <a:latin typeface="Microsoft YaHei" panose="020B0503020204020204" pitchFamily="34" charset="-122"/>
                          <a:ea typeface="Microsoft YaHei" panose="020B0503020204020204" pitchFamily="34" charset="-122"/>
                        </a:rPr>
                        <a:t>能源</a:t>
                      </a:r>
                      <a:r>
                        <a:rPr lang="zh-CN" sz="1400" b="1" dirty="0">
                          <a:solidFill>
                            <a:srgbClr val="000000"/>
                          </a:solidFill>
                          <a:latin typeface="Microsoft YaHei" panose="020B0503020204020204" pitchFamily="34" charset="-122"/>
                          <a:ea typeface="Microsoft YaHei" panose="020B0503020204020204" pitchFamily="34" charset="-122"/>
                        </a:rPr>
                        <a:t>行业云</a:t>
                      </a:r>
                    </a:p>
                  </a:txBody>
                  <a:tcPr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tcPr>
                </a:tc>
                <a:tc>
                  <a:txBody>
                    <a:bodyPr/>
                    <a:lstStyle/>
                    <a:p>
                      <a:pPr algn="ctr">
                        <a:lnSpc>
                          <a:spcPct val="150000"/>
                        </a:lnSpc>
                      </a:pPr>
                      <a:r>
                        <a:rPr lang="en-US" sz="1200" b="0" dirty="0" err="1">
                          <a:solidFill>
                            <a:srgbClr val="000000"/>
                          </a:solidFill>
                          <a:latin typeface="Microsoft YaHei" panose="020B0503020204020204" pitchFamily="34" charset="-122"/>
                          <a:ea typeface="Microsoft YaHei" panose="020B0503020204020204" pitchFamily="34" charset="-122"/>
                        </a:rPr>
                        <a:t>遨驰CDC</a:t>
                      </a:r>
                      <a:endParaRPr lang="en-US" sz="1200" b="0"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tcPr>
                </a:tc>
                <a:tc>
                  <a:txBody>
                    <a:bodyPr/>
                    <a:lstStyle/>
                    <a:p>
                      <a:pPr algn="ctr">
                        <a:lnSpc>
                          <a:spcPct val="150000"/>
                        </a:lnSpc>
                      </a:pPr>
                      <a:r>
                        <a:rPr lang="zh-CN" sz="1200" b="0" dirty="0">
                          <a:solidFill>
                            <a:srgbClr val="000000"/>
                          </a:solidFill>
                          <a:latin typeface="Microsoft YaHei" panose="020B0503020204020204" pitchFamily="34" charset="-122"/>
                          <a:ea typeface="Microsoft YaHei" panose="020B0503020204020204" pitchFamily="34" charset="-122"/>
                        </a:rPr>
                        <a:t>宝信</a:t>
                      </a:r>
                      <a:r>
                        <a:rPr lang="en-US" sz="1200" b="0" dirty="0">
                          <a:solidFill>
                            <a:srgbClr val="000000"/>
                          </a:solidFill>
                          <a:latin typeface="Microsoft YaHei" panose="020B0503020204020204" pitchFamily="34" charset="-122"/>
                          <a:ea typeface="Microsoft YaHei" panose="020B0503020204020204" pitchFamily="34" charset="-122"/>
                        </a:rPr>
                        <a:t>·</a:t>
                      </a:r>
                      <a:r>
                        <a:rPr lang="zh-CN" sz="1200" b="0" dirty="0">
                          <a:solidFill>
                            <a:srgbClr val="000000"/>
                          </a:solidFill>
                          <a:latin typeface="Microsoft YaHei" panose="020B0503020204020204" pitchFamily="34" charset="-122"/>
                          <a:ea typeface="Microsoft YaHei" panose="020B0503020204020204" pitchFamily="34" charset="-122"/>
                        </a:rPr>
                        <a:t>宝之云</a:t>
                      </a:r>
                    </a:p>
                  </a:txBody>
                  <a:tcPr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tcPr>
                </a:tc>
                <a:tc>
                  <a:txBody>
                    <a:bodyPr/>
                    <a:lstStyle/>
                    <a:p>
                      <a:pPr algn="l">
                        <a:lnSpc>
                          <a:spcPct val="150000"/>
                        </a:lnSpc>
                      </a:pPr>
                      <a:r>
                        <a:rPr lang="zh-CN" sz="1200" b="0" dirty="0">
                          <a:solidFill>
                            <a:srgbClr val="000000"/>
                          </a:solidFill>
                          <a:latin typeface="Microsoft YaHei" panose="020B0503020204020204" pitchFamily="34" charset="-122"/>
                          <a:ea typeface="Microsoft YaHei" panose="020B0503020204020204" pitchFamily="34" charset="-122"/>
                        </a:rPr>
                        <a:t>腾讯云的</a:t>
                      </a:r>
                      <a:r>
                        <a:rPr lang="zh-CN" sz="1200" b="1" dirty="0">
                          <a:solidFill>
                            <a:srgbClr val="000000"/>
                          </a:solidFill>
                          <a:latin typeface="Microsoft YaHei" panose="020B0503020204020204" pitchFamily="34" charset="-122"/>
                          <a:ea typeface="Microsoft YaHei" panose="020B0503020204020204" pitchFamily="34" charset="-122"/>
                        </a:rPr>
                        <a:t>软硬件能力</a:t>
                      </a:r>
                      <a:r>
                        <a:rPr lang="zh-CN" altLang="en-US" sz="1200" b="1" dirty="0">
                          <a:solidFill>
                            <a:srgbClr val="000000"/>
                          </a:solidFill>
                          <a:latin typeface="Microsoft YaHei" panose="020B0503020204020204" pitchFamily="34" charset="-122"/>
                          <a:ea typeface="Microsoft YaHei" panose="020B0503020204020204" pitchFamily="34" charset="-122"/>
                        </a:rPr>
                        <a:t>标准化输出</a:t>
                      </a:r>
                      <a:r>
                        <a:rPr lang="zh-CN" sz="1200" b="0" dirty="0">
                          <a:solidFill>
                            <a:srgbClr val="000000"/>
                          </a:solidFill>
                          <a:latin typeface="Microsoft YaHei" panose="020B0503020204020204" pitchFamily="34" charset="-122"/>
                          <a:ea typeface="Microsoft YaHei" panose="020B0503020204020204" pitchFamily="34" charset="-122"/>
                        </a:rPr>
                        <a:t>，</a:t>
                      </a:r>
                      <a:r>
                        <a:rPr lang="zh-CN" altLang="en-US" sz="1200" b="0" dirty="0">
                          <a:solidFill>
                            <a:srgbClr val="000000"/>
                          </a:solidFill>
                          <a:latin typeface="Microsoft YaHei" panose="020B0503020204020204" pitchFamily="34" charset="-122"/>
                          <a:ea typeface="Microsoft YaHei" panose="020B0503020204020204" pitchFamily="34" charset="-122"/>
                        </a:rPr>
                        <a:t>帮助</a:t>
                      </a:r>
                      <a:r>
                        <a:rPr lang="zh-CN" sz="1200" dirty="0">
                          <a:solidFill>
                            <a:srgbClr val="000000"/>
                          </a:solidFill>
                          <a:latin typeface="Microsoft YaHei" panose="020B0503020204020204" pitchFamily="34" charset="-122"/>
                          <a:ea typeface="Microsoft YaHei" panose="020B0503020204020204" pitchFamily="34" charset="-122"/>
                        </a:rPr>
                        <a:t>客户聚焦行业解决方案</a:t>
                      </a:r>
                      <a:endParaRPr lang="en-US" altLang="zh-CN" sz="1200" dirty="0">
                        <a:solidFill>
                          <a:srgbClr val="000000"/>
                        </a:solidFill>
                        <a:latin typeface="Microsoft YaHei" panose="020B0503020204020204" pitchFamily="34" charset="-122"/>
                        <a:ea typeface="Microsoft YaHei" panose="020B0503020204020204" pitchFamily="34" charset="-122"/>
                      </a:endParaRPr>
                    </a:p>
                    <a:p>
                      <a:pPr algn="l">
                        <a:lnSpc>
                          <a:spcPct val="150000"/>
                        </a:lnSpc>
                      </a:pPr>
                      <a:r>
                        <a:rPr lang="zh-CN" sz="1200" b="1" dirty="0">
                          <a:solidFill>
                            <a:srgbClr val="000000"/>
                          </a:solidFill>
                          <a:latin typeface="Microsoft YaHei" panose="020B0503020204020204" pitchFamily="34" charset="-122"/>
                          <a:ea typeface="Microsoft YaHei" panose="020B0503020204020204" pitchFamily="34" charset="-122"/>
                        </a:rPr>
                        <a:t>敏捷、可持续升级、灵活扩容</a:t>
                      </a:r>
                      <a:r>
                        <a:rPr lang="zh-CN" sz="1200" dirty="0">
                          <a:solidFill>
                            <a:srgbClr val="000000"/>
                          </a:solidFill>
                          <a:latin typeface="Microsoft YaHei" panose="020B0503020204020204" pitchFamily="34" charset="-122"/>
                          <a:ea typeface="Microsoft YaHei" panose="020B0503020204020204" pitchFamily="34" charset="-122"/>
                        </a:rPr>
                        <a:t>，降低</a:t>
                      </a:r>
                      <a:r>
                        <a:rPr lang="zh-CN" altLang="en-US" sz="1200" dirty="0">
                          <a:solidFill>
                            <a:srgbClr val="000000"/>
                          </a:solidFill>
                          <a:latin typeface="Microsoft YaHei" panose="020B0503020204020204" pitchFamily="34" charset="-122"/>
                          <a:ea typeface="Microsoft YaHei" panose="020B0503020204020204" pitchFamily="34" charset="-122"/>
                        </a:rPr>
                        <a:t>客户</a:t>
                      </a:r>
                      <a:r>
                        <a:rPr lang="zh-CN" sz="1200" dirty="0">
                          <a:solidFill>
                            <a:srgbClr val="000000"/>
                          </a:solidFill>
                          <a:latin typeface="Microsoft YaHei" panose="020B0503020204020204" pitchFamily="34" charset="-122"/>
                          <a:ea typeface="Microsoft YaHei" panose="020B0503020204020204" pitchFamily="34" charset="-122"/>
                        </a:rPr>
                        <a:t>运营压力，满足客户将行业云部署到最终用户本地。</a:t>
                      </a:r>
                    </a:p>
                  </a:txBody>
                  <a:tcPr anchor="ctr">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tcPr>
                </a:tc>
                <a:tc vMerge="1">
                  <a:txBody>
                    <a:bodyPr/>
                    <a:lstStyle/>
                    <a:p>
                      <a:pPr algn="l">
                        <a:lnSpc>
                          <a:spcPct val="150000"/>
                        </a:lnSpc>
                      </a:pPr>
                      <a:endParaRPr lang="zh-CN" sz="1200"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 name="图片 2">
            <a:extLst>
              <a:ext uri="{FF2B5EF4-FFF2-40B4-BE49-F238E27FC236}">
                <a16:creationId xmlns:a16="http://schemas.microsoft.com/office/drawing/2014/main" id="{8868CAA9-59F0-7D84-DA98-3C7DA4770713}"/>
              </a:ext>
            </a:extLst>
          </p:cNvPr>
          <p:cNvPicPr>
            <a:picLocks noChangeAspect="1"/>
          </p:cNvPicPr>
          <p:nvPr/>
        </p:nvPicPr>
        <p:blipFill>
          <a:blip r:embed="rId3"/>
          <a:srcRect l="17922" t="24207" r="16759" b="20017"/>
          <a:stretch/>
        </p:blipFill>
        <p:spPr>
          <a:xfrm>
            <a:off x="10110465" y="1888261"/>
            <a:ext cx="1166210" cy="497913"/>
          </a:xfrm>
          <a:prstGeom prst="rect">
            <a:avLst/>
          </a:prstGeom>
        </p:spPr>
      </p:pic>
      <p:pic>
        <p:nvPicPr>
          <p:cNvPr id="4" name="图片 3">
            <a:extLst>
              <a:ext uri="{FF2B5EF4-FFF2-40B4-BE49-F238E27FC236}">
                <a16:creationId xmlns:a16="http://schemas.microsoft.com/office/drawing/2014/main" id="{E8BEBDCC-ABE9-0CA0-ADB3-E066AB1FD452}"/>
              </a:ext>
            </a:extLst>
          </p:cNvPr>
          <p:cNvPicPr>
            <a:picLocks noChangeAspect="1"/>
          </p:cNvPicPr>
          <p:nvPr/>
        </p:nvPicPr>
        <p:blipFill>
          <a:blip r:embed="rId4"/>
          <a:srcRect l="17423" t="33793" r="18045" b="33621"/>
          <a:stretch/>
        </p:blipFill>
        <p:spPr>
          <a:xfrm>
            <a:off x="10078174" y="2662551"/>
            <a:ext cx="1255137" cy="450186"/>
          </a:xfrm>
          <a:prstGeom prst="rect">
            <a:avLst/>
          </a:prstGeom>
        </p:spPr>
      </p:pic>
      <p:pic>
        <p:nvPicPr>
          <p:cNvPr id="5" name="图片 4">
            <a:extLst>
              <a:ext uri="{FF2B5EF4-FFF2-40B4-BE49-F238E27FC236}">
                <a16:creationId xmlns:a16="http://schemas.microsoft.com/office/drawing/2014/main" id="{810B20C6-F2EE-EAC5-6287-D9FC7119978D}"/>
              </a:ext>
            </a:extLst>
          </p:cNvPr>
          <p:cNvPicPr>
            <a:picLocks noChangeAspect="1"/>
          </p:cNvPicPr>
          <p:nvPr/>
        </p:nvPicPr>
        <p:blipFill>
          <a:blip r:embed="rId5"/>
          <a:srcRect l="29604" t="25800" r="28532" b="24678"/>
          <a:stretch/>
        </p:blipFill>
        <p:spPr>
          <a:xfrm>
            <a:off x="10175206" y="4115677"/>
            <a:ext cx="1137810" cy="770949"/>
          </a:xfrm>
          <a:prstGeom prst="rect">
            <a:avLst/>
          </a:prstGeom>
        </p:spPr>
      </p:pic>
      <p:pic>
        <p:nvPicPr>
          <p:cNvPr id="6" name="图片 5">
            <a:extLst>
              <a:ext uri="{FF2B5EF4-FFF2-40B4-BE49-F238E27FC236}">
                <a16:creationId xmlns:a16="http://schemas.microsoft.com/office/drawing/2014/main" id="{5385FD83-ABB3-0C09-E0FF-4AFEC5F9675A}"/>
              </a:ext>
            </a:extLst>
          </p:cNvPr>
          <p:cNvPicPr>
            <a:picLocks noChangeAspect="1"/>
          </p:cNvPicPr>
          <p:nvPr/>
        </p:nvPicPr>
        <p:blipFill>
          <a:blip r:embed="rId6"/>
          <a:stretch/>
        </p:blipFill>
        <p:spPr>
          <a:xfrm>
            <a:off x="10078174" y="3389114"/>
            <a:ext cx="1665177" cy="450186"/>
          </a:xfrm>
          <a:prstGeom prst="rect">
            <a:avLst/>
          </a:prstGeom>
        </p:spPr>
      </p:pic>
      <p:pic>
        <p:nvPicPr>
          <p:cNvPr id="7" name="图片 6">
            <a:extLst>
              <a:ext uri="{FF2B5EF4-FFF2-40B4-BE49-F238E27FC236}">
                <a16:creationId xmlns:a16="http://schemas.microsoft.com/office/drawing/2014/main" id="{8BB2E1F9-4CB6-690F-CFB2-ACB69A517860}"/>
              </a:ext>
            </a:extLst>
          </p:cNvPr>
          <p:cNvPicPr>
            <a:picLocks noChangeAspect="1"/>
          </p:cNvPicPr>
          <p:nvPr/>
        </p:nvPicPr>
        <p:blipFill>
          <a:blip r:embed="rId7"/>
          <a:stretch/>
        </p:blipFill>
        <p:spPr>
          <a:xfrm>
            <a:off x="10175206" y="5163003"/>
            <a:ext cx="1284780" cy="513912"/>
          </a:xfrm>
          <a:prstGeom prst="rect">
            <a:avLst/>
          </a:prstGeom>
        </p:spPr>
      </p:pic>
      <p:pic>
        <p:nvPicPr>
          <p:cNvPr id="8" name="图片 7">
            <a:extLst>
              <a:ext uri="{FF2B5EF4-FFF2-40B4-BE49-F238E27FC236}">
                <a16:creationId xmlns:a16="http://schemas.microsoft.com/office/drawing/2014/main" id="{18B2E312-C176-3C5B-6D80-C53D7BACCA68}"/>
              </a:ext>
            </a:extLst>
          </p:cNvPr>
          <p:cNvPicPr>
            <a:picLocks noChangeAspect="1"/>
          </p:cNvPicPr>
          <p:nvPr/>
        </p:nvPicPr>
        <p:blipFill>
          <a:blip r:embed="rId8"/>
          <a:stretch/>
        </p:blipFill>
        <p:spPr>
          <a:xfrm>
            <a:off x="10149476" y="5953290"/>
            <a:ext cx="1713377" cy="414373"/>
          </a:xfrm>
          <a:prstGeom prst="rect">
            <a:avLst/>
          </a:prstGeom>
        </p:spPr>
      </p:pic>
    </p:spTree>
    <p:extLst>
      <p:ext uri="{BB962C8B-B14F-4D97-AF65-F5344CB8AC3E}">
        <p14:creationId xmlns:p14="http://schemas.microsoft.com/office/powerpoint/2010/main" val="6524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CCEEF5CA-724D-1589-2783-ADD4269DA37C}"/>
              </a:ext>
            </a:extLst>
          </p:cNvPr>
          <p:cNvSpPr/>
          <p:nvPr/>
        </p:nvSpPr>
        <p:spPr>
          <a:xfrm>
            <a:off x="473740" y="994410"/>
            <a:ext cx="11148686" cy="2720340"/>
          </a:xfrm>
          <a:prstGeom prst="rect">
            <a:avLst/>
          </a:prstGeom>
          <a:noFill/>
          <a:ln w="25400" cap="flat" cmpd="sng">
            <a:solidFill>
              <a:srgbClr val="0060FF"/>
            </a:solidFill>
            <a:prstDash val="solid"/>
          </a:ln>
        </p:spPr>
        <p:txBody>
          <a:bodyPr anchor="ctr"/>
          <a:lstStyle/>
          <a:p>
            <a:pPr algn="ctr"/>
            <a:endParaRPr lang="zh-CN">
              <a:solidFill>
                <a:srgbClr val="FFFFFF"/>
              </a:solidFill>
              <a:latin typeface="Microsoft YaHei"/>
              <a:ea typeface="Microsoft YaHei"/>
            </a:endParaRPr>
          </a:p>
        </p:txBody>
      </p:sp>
      <p:sp>
        <p:nvSpPr>
          <p:cNvPr id="13" name="矩形 28">
            <a:extLst>
              <a:ext uri="{FF2B5EF4-FFF2-40B4-BE49-F238E27FC236}">
                <a16:creationId xmlns:a16="http://schemas.microsoft.com/office/drawing/2014/main" id="{009879FB-23C1-585D-840C-5626D5ACEF02}"/>
              </a:ext>
            </a:extLst>
          </p:cNvPr>
          <p:cNvSpPr/>
          <p:nvPr/>
        </p:nvSpPr>
        <p:spPr>
          <a:xfrm>
            <a:off x="475887" y="3855197"/>
            <a:ext cx="4851986" cy="2720340"/>
          </a:xfrm>
          <a:prstGeom prst="rect">
            <a:avLst/>
          </a:prstGeom>
          <a:noFill/>
          <a:ln w="25400" cap="flat" cmpd="sng">
            <a:solidFill>
              <a:srgbClr val="0060FF"/>
            </a:solidFill>
            <a:prstDash val="solid"/>
          </a:ln>
        </p:spPr>
        <p:txBody>
          <a:bodyPr anchor="ctr"/>
          <a:lstStyle/>
          <a:p>
            <a:pPr algn="ctr"/>
            <a:endParaRPr lang="zh-CN">
              <a:solidFill>
                <a:srgbClr val="FFFFFF"/>
              </a:solidFill>
              <a:latin typeface="Microsoft YaHei"/>
              <a:ea typeface="Microsoft YaHei"/>
            </a:endParaRPr>
          </a:p>
        </p:txBody>
      </p:sp>
      <p:sp>
        <p:nvSpPr>
          <p:cNvPr id="14" name="椭圆 13">
            <a:extLst>
              <a:ext uri="{FF2B5EF4-FFF2-40B4-BE49-F238E27FC236}">
                <a16:creationId xmlns:a16="http://schemas.microsoft.com/office/drawing/2014/main" id="{501FD290-E987-742E-A310-27516A525998}"/>
              </a:ext>
            </a:extLst>
          </p:cNvPr>
          <p:cNvSpPr/>
          <p:nvPr/>
        </p:nvSpPr>
        <p:spPr>
          <a:xfrm>
            <a:off x="537091" y="4399814"/>
            <a:ext cx="985234" cy="975575"/>
          </a:xfrm>
          <a:prstGeom prst="ellipse">
            <a:avLst/>
          </a:prstGeom>
          <a:solidFill>
            <a:srgbClr val="0060FF"/>
          </a:solidFill>
          <a:ln w="0"/>
        </p:spPr>
        <p:txBody>
          <a:bodyPr anchor="ctr"/>
          <a:lstStyle/>
          <a:p>
            <a:pPr algn="ctr"/>
            <a:r>
              <a:rPr lang="zh-CN" sz="2000">
                <a:solidFill>
                  <a:srgbClr val="EE93F6"/>
                </a:solidFill>
                <a:latin typeface="Microsoft YaHei"/>
                <a:ea typeface="Microsoft YaHei"/>
              </a:rPr>
              <a:t>多</a:t>
            </a:r>
          </a:p>
          <a:p>
            <a:pPr algn="ctr"/>
            <a:r>
              <a:rPr lang="en-US" sz="1400">
                <a:solidFill>
                  <a:srgbClr val="FFFFFF"/>
                </a:solidFill>
                <a:latin typeface="Microsoft YaHei"/>
                <a:ea typeface="Microsoft YaHei"/>
              </a:rPr>
              <a:t>100</a:t>
            </a:r>
            <a:r>
              <a:rPr lang="zh-CN" sz="1400">
                <a:solidFill>
                  <a:srgbClr val="FFFFFF"/>
                </a:solidFill>
                <a:latin typeface="Microsoft YaHei"/>
                <a:ea typeface="Microsoft YaHei"/>
              </a:rPr>
              <a:t>家</a:t>
            </a:r>
          </a:p>
          <a:p>
            <a:pPr algn="ctr"/>
            <a:r>
              <a:rPr lang="zh-CN" sz="1100">
                <a:solidFill>
                  <a:srgbClr val="FFFFFF"/>
                </a:solidFill>
                <a:latin typeface="Microsoft YaHei"/>
                <a:ea typeface="Microsoft YaHei"/>
              </a:rPr>
              <a:t>客户</a:t>
            </a:r>
          </a:p>
        </p:txBody>
      </p:sp>
      <p:sp>
        <p:nvSpPr>
          <p:cNvPr id="15" name="椭圆 14">
            <a:extLst>
              <a:ext uri="{FF2B5EF4-FFF2-40B4-BE49-F238E27FC236}">
                <a16:creationId xmlns:a16="http://schemas.microsoft.com/office/drawing/2014/main" id="{7FB205B5-4E50-ABB4-D3E3-4687B0AF758D}"/>
              </a:ext>
            </a:extLst>
          </p:cNvPr>
          <p:cNvSpPr/>
          <p:nvPr/>
        </p:nvSpPr>
        <p:spPr>
          <a:xfrm>
            <a:off x="1758303" y="4408151"/>
            <a:ext cx="985234" cy="975575"/>
          </a:xfrm>
          <a:prstGeom prst="ellipse">
            <a:avLst/>
          </a:prstGeom>
          <a:solidFill>
            <a:srgbClr val="0060FF"/>
          </a:solidFill>
          <a:ln w="0"/>
        </p:spPr>
        <p:txBody>
          <a:bodyPr anchor="ctr"/>
          <a:lstStyle/>
          <a:p>
            <a:pPr algn="ctr"/>
            <a:r>
              <a:rPr lang="zh-CN" sz="2000">
                <a:solidFill>
                  <a:srgbClr val="FFB84D"/>
                </a:solidFill>
                <a:latin typeface="Microsoft YaHei"/>
                <a:ea typeface="Microsoft YaHei"/>
              </a:rPr>
              <a:t>快</a:t>
            </a:r>
          </a:p>
          <a:p>
            <a:pPr algn="ctr"/>
            <a:r>
              <a:rPr lang="en-US" sz="1400">
                <a:solidFill>
                  <a:srgbClr val="FFFFFF"/>
                </a:solidFill>
                <a:latin typeface="Microsoft YaHei"/>
                <a:ea typeface="Microsoft YaHei"/>
              </a:rPr>
              <a:t>80%</a:t>
            </a:r>
            <a:r>
              <a:rPr lang="zh-CN" sz="1100">
                <a:solidFill>
                  <a:srgbClr val="FFFFFF"/>
                </a:solidFill>
                <a:latin typeface="Microsoft YaHei"/>
                <a:ea typeface="Microsoft YaHei"/>
              </a:rPr>
              <a:t>增长率</a:t>
            </a:r>
          </a:p>
        </p:txBody>
      </p:sp>
      <p:sp>
        <p:nvSpPr>
          <p:cNvPr id="16" name="椭圆 15">
            <a:extLst>
              <a:ext uri="{FF2B5EF4-FFF2-40B4-BE49-F238E27FC236}">
                <a16:creationId xmlns:a16="http://schemas.microsoft.com/office/drawing/2014/main" id="{A3962A66-5B1F-F80A-B729-900558086D2A}"/>
              </a:ext>
            </a:extLst>
          </p:cNvPr>
          <p:cNvSpPr/>
          <p:nvPr/>
        </p:nvSpPr>
        <p:spPr>
          <a:xfrm>
            <a:off x="3025230" y="4399814"/>
            <a:ext cx="985234" cy="975575"/>
          </a:xfrm>
          <a:prstGeom prst="ellipse">
            <a:avLst/>
          </a:prstGeom>
          <a:solidFill>
            <a:srgbClr val="0060FF"/>
          </a:solidFill>
          <a:ln w="0"/>
        </p:spPr>
        <p:txBody>
          <a:bodyPr anchor="ctr"/>
          <a:lstStyle/>
          <a:p>
            <a:pPr algn="ctr"/>
            <a:r>
              <a:rPr lang="zh-CN" sz="2000" dirty="0">
                <a:solidFill>
                  <a:srgbClr val="FFE59A"/>
                </a:solidFill>
                <a:latin typeface="Microsoft YaHei"/>
                <a:ea typeface="Microsoft YaHei"/>
              </a:rPr>
              <a:t>好</a:t>
            </a:r>
          </a:p>
          <a:p>
            <a:pPr algn="ctr"/>
            <a:r>
              <a:rPr lang="en-US" sz="1400" dirty="0">
                <a:solidFill>
                  <a:srgbClr val="FFFFFF"/>
                </a:solidFill>
                <a:latin typeface="Microsoft YaHei"/>
                <a:ea typeface="Microsoft YaHei"/>
              </a:rPr>
              <a:t>95%</a:t>
            </a:r>
          </a:p>
          <a:p>
            <a:pPr algn="ctr"/>
            <a:r>
              <a:rPr lang="zh-CN" sz="1100" dirty="0">
                <a:solidFill>
                  <a:srgbClr val="FFFFFF"/>
                </a:solidFill>
                <a:latin typeface="Microsoft YaHei"/>
                <a:ea typeface="Microsoft YaHei"/>
              </a:rPr>
              <a:t>留存率</a:t>
            </a:r>
          </a:p>
        </p:txBody>
      </p:sp>
      <p:sp>
        <p:nvSpPr>
          <p:cNvPr id="17" name="椭圆 16">
            <a:extLst>
              <a:ext uri="{FF2B5EF4-FFF2-40B4-BE49-F238E27FC236}">
                <a16:creationId xmlns:a16="http://schemas.microsoft.com/office/drawing/2014/main" id="{8C2ED76E-4734-449D-B747-C18276F97388}"/>
              </a:ext>
            </a:extLst>
          </p:cNvPr>
          <p:cNvSpPr/>
          <p:nvPr/>
        </p:nvSpPr>
        <p:spPr>
          <a:xfrm>
            <a:off x="4269720" y="4399814"/>
            <a:ext cx="985234" cy="975575"/>
          </a:xfrm>
          <a:prstGeom prst="ellipse">
            <a:avLst/>
          </a:prstGeom>
          <a:solidFill>
            <a:srgbClr val="0060FF"/>
          </a:solidFill>
          <a:ln w="0"/>
        </p:spPr>
        <p:txBody>
          <a:bodyPr anchor="ctr"/>
          <a:lstStyle/>
          <a:p>
            <a:pPr algn="ctr"/>
            <a:r>
              <a:rPr lang="zh-CN" sz="2000">
                <a:solidFill>
                  <a:srgbClr val="ACDB7E"/>
                </a:solidFill>
                <a:latin typeface="Microsoft YaHei"/>
                <a:ea typeface="Microsoft YaHei"/>
              </a:rPr>
              <a:t>省</a:t>
            </a:r>
          </a:p>
          <a:p>
            <a:pPr algn="ctr"/>
            <a:r>
              <a:rPr lang="en-US" sz="1400">
                <a:solidFill>
                  <a:srgbClr val="FFFFFF"/>
                </a:solidFill>
                <a:latin typeface="Microsoft YaHei"/>
                <a:ea typeface="Microsoft YaHei"/>
              </a:rPr>
              <a:t>30</a:t>
            </a:r>
            <a:r>
              <a:rPr lang="zh-CN" sz="1400">
                <a:solidFill>
                  <a:srgbClr val="FFFFFF"/>
                </a:solidFill>
                <a:latin typeface="Microsoft YaHei"/>
                <a:ea typeface="Microsoft YaHei"/>
              </a:rPr>
              <a:t>天</a:t>
            </a:r>
          </a:p>
          <a:p>
            <a:pPr algn="ctr"/>
            <a:r>
              <a:rPr lang="zh-CN" sz="1100">
                <a:solidFill>
                  <a:srgbClr val="FFFFFF"/>
                </a:solidFill>
                <a:latin typeface="Microsoft YaHei"/>
                <a:ea typeface="Microsoft YaHei"/>
              </a:rPr>
              <a:t>交付</a:t>
            </a:r>
          </a:p>
        </p:txBody>
      </p:sp>
      <p:sp>
        <p:nvSpPr>
          <p:cNvPr id="18" name="文本框 17">
            <a:extLst>
              <a:ext uri="{FF2B5EF4-FFF2-40B4-BE49-F238E27FC236}">
                <a16:creationId xmlns:a16="http://schemas.microsoft.com/office/drawing/2014/main" id="{7517383B-9A6F-5C12-2FBB-EAF85BD0935C}"/>
              </a:ext>
            </a:extLst>
          </p:cNvPr>
          <p:cNvSpPr txBox="1"/>
          <p:nvPr/>
        </p:nvSpPr>
        <p:spPr>
          <a:xfrm>
            <a:off x="340596" y="5394650"/>
            <a:ext cx="1486507" cy="1031051"/>
          </a:xfrm>
          <a:prstGeom prst="rect">
            <a:avLst/>
          </a:prstGeom>
          <a:ln w="12700">
            <a:prstDash val="solid"/>
          </a:ln>
        </p:spPr>
        <p:txBody>
          <a:bodyPr wrap="square">
            <a:spAutoFit/>
          </a:bodyPr>
          <a:lstStyle/>
          <a:p>
            <a:r>
              <a:rPr lang="zh-CN" sz="1400" dirty="0">
                <a:latin typeface="Microsoft YaHei"/>
                <a:ea typeface="Microsoft YaHei"/>
              </a:rPr>
              <a:t>客户多</a:t>
            </a:r>
            <a:endParaRPr lang="en-US" altLang="zh-CN" sz="1400" dirty="0">
              <a:latin typeface="Microsoft YaHei"/>
              <a:ea typeface="Microsoft YaHei"/>
            </a:endParaRPr>
          </a:p>
          <a:p>
            <a:endParaRPr lang="en-US" altLang="zh-CN" sz="1400" dirty="0">
              <a:latin typeface="Microsoft YaHei"/>
              <a:ea typeface="Microsoft YaHei"/>
            </a:endParaRPr>
          </a:p>
          <a:p>
            <a:r>
              <a:rPr lang="zh-CN" sz="1100" dirty="0">
                <a:latin typeface="Microsoft YaHei"/>
                <a:ea typeface="Microsoft YaHei"/>
              </a:rPr>
              <a:t>超</a:t>
            </a:r>
            <a:r>
              <a:rPr lang="en-US" sz="1100" dirty="0">
                <a:solidFill>
                  <a:srgbClr val="FF0000"/>
                </a:solidFill>
                <a:latin typeface="Microsoft YaHei"/>
                <a:ea typeface="Microsoft YaHei"/>
              </a:rPr>
              <a:t>100</a:t>
            </a:r>
            <a:r>
              <a:rPr lang="zh-CN" sz="1100" dirty="0">
                <a:solidFill>
                  <a:srgbClr val="FF0000"/>
                </a:solidFill>
                <a:latin typeface="Microsoft YaHei"/>
                <a:ea typeface="Microsoft YaHei"/>
              </a:rPr>
              <a:t>家</a:t>
            </a:r>
            <a:r>
              <a:rPr lang="zh-CN" sz="1100" dirty="0">
                <a:latin typeface="Microsoft YaHei"/>
                <a:ea typeface="Microsoft YaHei"/>
              </a:rPr>
              <a:t>头部客户</a:t>
            </a:r>
            <a:endParaRPr lang="en-US" altLang="zh-CN" sz="1100" dirty="0">
              <a:latin typeface="Microsoft YaHei"/>
              <a:ea typeface="Microsoft YaHei"/>
            </a:endParaRPr>
          </a:p>
          <a:p>
            <a:r>
              <a:rPr lang="zh-CN" sz="1100" dirty="0">
                <a:latin typeface="Microsoft YaHei"/>
                <a:ea typeface="Microsoft YaHei"/>
              </a:rPr>
              <a:t>新客户客单价超过</a:t>
            </a:r>
            <a:r>
              <a:rPr lang="en-US" sz="1100" dirty="0">
                <a:solidFill>
                  <a:srgbClr val="FF0000"/>
                </a:solidFill>
                <a:latin typeface="Microsoft YaHei"/>
                <a:ea typeface="Microsoft YaHei"/>
              </a:rPr>
              <a:t>700万元</a:t>
            </a:r>
          </a:p>
        </p:txBody>
      </p:sp>
      <p:sp>
        <p:nvSpPr>
          <p:cNvPr id="19" name="文本框 18">
            <a:extLst>
              <a:ext uri="{FF2B5EF4-FFF2-40B4-BE49-F238E27FC236}">
                <a16:creationId xmlns:a16="http://schemas.microsoft.com/office/drawing/2014/main" id="{366FD5ED-2F32-BB2E-5E35-8014E8A0BA52}"/>
              </a:ext>
            </a:extLst>
          </p:cNvPr>
          <p:cNvSpPr txBox="1"/>
          <p:nvPr/>
        </p:nvSpPr>
        <p:spPr>
          <a:xfrm>
            <a:off x="1746587" y="5417734"/>
            <a:ext cx="996950" cy="1031051"/>
          </a:xfrm>
          <a:prstGeom prst="rect">
            <a:avLst/>
          </a:prstGeom>
          <a:ln w="12700">
            <a:prstDash val="solid"/>
          </a:ln>
        </p:spPr>
        <p:txBody>
          <a:bodyPr>
            <a:spAutoFit/>
          </a:bodyPr>
          <a:lstStyle/>
          <a:p>
            <a:r>
              <a:rPr lang="zh-CN" sz="1400" dirty="0">
                <a:latin typeface="Microsoft YaHei"/>
                <a:ea typeface="Microsoft YaHei"/>
              </a:rPr>
              <a:t>增长快</a:t>
            </a:r>
            <a:endParaRPr lang="en-US" altLang="zh-CN" sz="1400" dirty="0">
              <a:latin typeface="Microsoft YaHei"/>
              <a:ea typeface="Microsoft YaHei"/>
            </a:endParaRPr>
          </a:p>
          <a:p>
            <a:endParaRPr lang="en-US" altLang="zh-CN" sz="1400" dirty="0">
              <a:latin typeface="Microsoft YaHei"/>
              <a:ea typeface="Microsoft YaHei"/>
            </a:endParaRPr>
          </a:p>
          <a:p>
            <a:r>
              <a:rPr lang="en-US" sz="1100" dirty="0">
                <a:latin typeface="Microsoft YaHei"/>
                <a:ea typeface="Microsoft YaHei"/>
              </a:rPr>
              <a:t>22</a:t>
            </a:r>
            <a:r>
              <a:rPr lang="zh-CN" sz="1100" dirty="0">
                <a:latin typeface="Microsoft YaHei"/>
                <a:ea typeface="Microsoft YaHei"/>
              </a:rPr>
              <a:t>年自研软件收入增长率超过</a:t>
            </a:r>
            <a:r>
              <a:rPr lang="en-US" sz="1100" dirty="0">
                <a:solidFill>
                  <a:srgbClr val="FF0000"/>
                </a:solidFill>
                <a:latin typeface="Microsoft YaHei"/>
                <a:ea typeface="Microsoft YaHei"/>
              </a:rPr>
              <a:t>80%</a:t>
            </a:r>
          </a:p>
        </p:txBody>
      </p:sp>
      <p:sp>
        <p:nvSpPr>
          <p:cNvPr id="20" name="文本框 19">
            <a:extLst>
              <a:ext uri="{FF2B5EF4-FFF2-40B4-BE49-F238E27FC236}">
                <a16:creationId xmlns:a16="http://schemas.microsoft.com/office/drawing/2014/main" id="{A58F1990-4EF5-9DDB-13BA-1F7714C5A764}"/>
              </a:ext>
            </a:extLst>
          </p:cNvPr>
          <p:cNvSpPr txBox="1"/>
          <p:nvPr/>
        </p:nvSpPr>
        <p:spPr>
          <a:xfrm>
            <a:off x="3013514" y="5417734"/>
            <a:ext cx="996950" cy="892552"/>
          </a:xfrm>
          <a:prstGeom prst="rect">
            <a:avLst/>
          </a:prstGeom>
          <a:ln w="12700">
            <a:prstDash val="solid"/>
          </a:ln>
        </p:spPr>
        <p:txBody>
          <a:bodyPr>
            <a:spAutoFit/>
          </a:bodyPr>
          <a:lstStyle/>
          <a:p>
            <a:r>
              <a:rPr lang="zh-CN" sz="1400" dirty="0">
                <a:latin typeface="Microsoft YaHei"/>
                <a:ea typeface="Microsoft YaHei"/>
              </a:rPr>
              <a:t>服务好</a:t>
            </a:r>
            <a:endParaRPr lang="en-US" altLang="zh-CN" sz="1400" dirty="0">
              <a:latin typeface="Microsoft YaHei"/>
              <a:ea typeface="Microsoft YaHei"/>
            </a:endParaRPr>
          </a:p>
          <a:p>
            <a:endParaRPr lang="en-US" altLang="zh-CN" sz="1400" dirty="0">
              <a:latin typeface="Microsoft YaHei"/>
              <a:ea typeface="Microsoft YaHei"/>
            </a:endParaRPr>
          </a:p>
          <a:p>
            <a:r>
              <a:rPr lang="zh-CN" sz="1100" dirty="0">
                <a:latin typeface="Microsoft YaHei"/>
                <a:ea typeface="Microsoft YaHei"/>
              </a:rPr>
              <a:t>客户留存率超过</a:t>
            </a:r>
            <a:r>
              <a:rPr lang="en-US" sz="1100" dirty="0">
                <a:solidFill>
                  <a:srgbClr val="FF0000"/>
                </a:solidFill>
                <a:latin typeface="Microsoft YaHei"/>
                <a:ea typeface="Microsoft YaHei"/>
              </a:rPr>
              <a:t>95%</a:t>
            </a:r>
          </a:p>
        </p:txBody>
      </p:sp>
      <p:sp>
        <p:nvSpPr>
          <p:cNvPr id="21" name="文本框 20">
            <a:extLst>
              <a:ext uri="{FF2B5EF4-FFF2-40B4-BE49-F238E27FC236}">
                <a16:creationId xmlns:a16="http://schemas.microsoft.com/office/drawing/2014/main" id="{EB181D60-19A9-A448-2F03-6563D3DB177E}"/>
              </a:ext>
            </a:extLst>
          </p:cNvPr>
          <p:cNvSpPr txBox="1"/>
          <p:nvPr/>
        </p:nvSpPr>
        <p:spPr>
          <a:xfrm>
            <a:off x="4269720" y="5417734"/>
            <a:ext cx="996950" cy="1031051"/>
          </a:xfrm>
          <a:prstGeom prst="rect">
            <a:avLst/>
          </a:prstGeom>
          <a:ln w="12700">
            <a:prstDash val="solid"/>
          </a:ln>
        </p:spPr>
        <p:txBody>
          <a:bodyPr>
            <a:spAutoFit/>
          </a:bodyPr>
          <a:lstStyle/>
          <a:p>
            <a:r>
              <a:rPr lang="zh-CN" sz="1400" dirty="0">
                <a:latin typeface="Microsoft YaHei"/>
                <a:ea typeface="Microsoft YaHei"/>
              </a:rPr>
              <a:t>省心省力</a:t>
            </a:r>
            <a:endParaRPr lang="en-US" altLang="zh-CN" sz="1400" dirty="0">
              <a:latin typeface="Microsoft YaHei"/>
              <a:ea typeface="Microsoft YaHei"/>
            </a:endParaRPr>
          </a:p>
          <a:p>
            <a:endParaRPr lang="en-US" altLang="zh-CN" sz="1400" dirty="0">
              <a:latin typeface="Microsoft YaHei"/>
              <a:ea typeface="Microsoft YaHei"/>
            </a:endParaRPr>
          </a:p>
          <a:p>
            <a:r>
              <a:rPr lang="zh-CN" sz="1100" dirty="0">
                <a:latin typeface="Microsoft YaHei"/>
                <a:ea typeface="Microsoft YaHei"/>
              </a:rPr>
              <a:t>工具化部署</a:t>
            </a:r>
            <a:endParaRPr lang="en-US" altLang="zh-CN" sz="1100" dirty="0">
              <a:latin typeface="Microsoft YaHei"/>
              <a:ea typeface="Microsoft YaHei"/>
            </a:endParaRPr>
          </a:p>
          <a:p>
            <a:r>
              <a:rPr lang="zh-CN" sz="1100" dirty="0">
                <a:latin typeface="Microsoft YaHei"/>
                <a:ea typeface="Microsoft YaHei"/>
              </a:rPr>
              <a:t>实现</a:t>
            </a:r>
            <a:r>
              <a:rPr lang="en-US" sz="1100" dirty="0">
                <a:solidFill>
                  <a:srgbClr val="FF0000"/>
                </a:solidFill>
                <a:latin typeface="Microsoft YaHei"/>
                <a:ea typeface="Microsoft YaHei"/>
              </a:rPr>
              <a:t>30</a:t>
            </a:r>
            <a:r>
              <a:rPr lang="zh-CN" sz="1100" dirty="0">
                <a:solidFill>
                  <a:srgbClr val="FF0000"/>
                </a:solidFill>
                <a:latin typeface="Microsoft YaHei"/>
                <a:ea typeface="Microsoft YaHei"/>
              </a:rPr>
              <a:t>天</a:t>
            </a:r>
            <a:r>
              <a:rPr lang="zh-CN" sz="1100" dirty="0">
                <a:latin typeface="Microsoft YaHei"/>
                <a:ea typeface="Microsoft YaHei"/>
              </a:rPr>
              <a:t>敏捷交付</a:t>
            </a:r>
          </a:p>
        </p:txBody>
      </p:sp>
      <p:sp>
        <p:nvSpPr>
          <p:cNvPr id="22" name="文本框 21">
            <a:extLst>
              <a:ext uri="{FF2B5EF4-FFF2-40B4-BE49-F238E27FC236}">
                <a16:creationId xmlns:a16="http://schemas.microsoft.com/office/drawing/2014/main" id="{B79455D0-78EE-F5D4-A5B2-A0DED8B4C07D}"/>
              </a:ext>
            </a:extLst>
          </p:cNvPr>
          <p:cNvSpPr txBox="1"/>
          <p:nvPr/>
        </p:nvSpPr>
        <p:spPr>
          <a:xfrm>
            <a:off x="414480" y="2678284"/>
            <a:ext cx="6131442" cy="1023742"/>
          </a:xfrm>
          <a:prstGeom prst="rect">
            <a:avLst/>
          </a:prstGeom>
          <a:ln w="6350">
            <a:prstDash val="solid"/>
          </a:ln>
        </p:spPr>
        <p:txBody>
          <a:bodyPr wrap="square">
            <a:spAutoFit/>
          </a:bodyPr>
          <a:lstStyle/>
          <a:p>
            <a:pPr marL="171450" indent="-171450" algn="l">
              <a:lnSpc>
                <a:spcPct val="150000"/>
              </a:lnSpc>
              <a:buFont typeface="Arial" panose="020B0604020202020204" pitchFamily="34" charset="0"/>
              <a:buChar char="•"/>
            </a:pPr>
            <a:r>
              <a:rPr lang="zh-CN" sz="1400" b="0" dirty="0">
                <a:latin typeface="Microsoft YaHei"/>
                <a:ea typeface="Microsoft YaHei"/>
              </a:rPr>
              <a:t>国家密码局授权评估</a:t>
            </a:r>
            <a:r>
              <a:rPr lang="zh-CN" altLang="en-US" sz="1400" b="0" dirty="0">
                <a:solidFill>
                  <a:srgbClr val="0060FF"/>
                </a:solidFill>
                <a:latin typeface="Microsoft YaHei"/>
                <a:ea typeface="Microsoft YaHei"/>
              </a:rPr>
              <a:t>行业第一</a:t>
            </a:r>
            <a:endParaRPr lang="en-US" altLang="zh-CN" sz="1400" b="0" dirty="0">
              <a:solidFill>
                <a:srgbClr val="0060FF"/>
              </a:solidFill>
              <a:latin typeface="Microsoft YaHei"/>
              <a:ea typeface="Microsoft YaHei"/>
            </a:endParaRPr>
          </a:p>
          <a:p>
            <a:pPr marL="171450" indent="-171450" algn="l">
              <a:lnSpc>
                <a:spcPct val="150000"/>
              </a:lnSpc>
              <a:buFont typeface="Arial" panose="020B0604020202020204" pitchFamily="34" charset="0"/>
              <a:buChar char="•"/>
            </a:pPr>
            <a:r>
              <a:rPr lang="zh-CN" altLang="en-US" sz="1400" b="0" dirty="0">
                <a:latin typeface="Microsoft YaHei"/>
                <a:ea typeface="Microsoft YaHei"/>
              </a:rPr>
              <a:t>获得</a:t>
            </a:r>
            <a:r>
              <a:rPr lang="zh-CN" sz="1400" b="0" dirty="0">
                <a:latin typeface="Microsoft YaHei"/>
                <a:ea typeface="Microsoft YaHei"/>
              </a:rPr>
              <a:t>工信部云基准</a:t>
            </a:r>
            <a:r>
              <a:rPr lang="zh-CN" altLang="en-US" sz="1400" b="0" dirty="0">
                <a:latin typeface="Microsoft YaHei"/>
                <a:ea typeface="Microsoft YaHei"/>
              </a:rPr>
              <a:t>测评</a:t>
            </a:r>
            <a:r>
              <a:rPr lang="zh-CN" sz="1400" b="0" dirty="0">
                <a:solidFill>
                  <a:srgbClr val="0060FF"/>
                </a:solidFill>
                <a:latin typeface="Microsoft YaHei"/>
                <a:ea typeface="Microsoft YaHei"/>
              </a:rPr>
              <a:t>最高级</a:t>
            </a:r>
            <a:r>
              <a:rPr lang="zh-CN" altLang="en-US" sz="1400" b="0" dirty="0">
                <a:solidFill>
                  <a:srgbClr val="0060FF"/>
                </a:solidFill>
                <a:latin typeface="Microsoft YaHei"/>
                <a:ea typeface="Microsoft YaHei"/>
              </a:rPr>
              <a:t>，</a:t>
            </a:r>
            <a:r>
              <a:rPr lang="zh-CN" altLang="zh-CN" sz="1400" b="0" dirty="0">
                <a:latin typeface="Microsoft YaHei"/>
                <a:ea typeface="Microsoft YaHei"/>
              </a:rPr>
              <a:t>政府采购、企业商业招投标</a:t>
            </a:r>
            <a:r>
              <a:rPr lang="zh-CN" altLang="en-US" sz="1400" b="0" dirty="0">
                <a:latin typeface="Microsoft YaHei"/>
                <a:ea typeface="Microsoft YaHei"/>
              </a:rPr>
              <a:t>关键评测</a:t>
            </a:r>
            <a:endParaRPr lang="zh-CN" sz="1400" b="0" dirty="0">
              <a:solidFill>
                <a:srgbClr val="FF0000"/>
              </a:solidFill>
              <a:latin typeface="Microsoft YaHei"/>
              <a:ea typeface="Microsoft YaHei"/>
            </a:endParaRPr>
          </a:p>
          <a:p>
            <a:pPr marL="171450" indent="-171450" algn="l">
              <a:lnSpc>
                <a:spcPct val="150000"/>
              </a:lnSpc>
              <a:buFont typeface="Arial" panose="020B0604020202020204" pitchFamily="34" charset="0"/>
              <a:buChar char="•"/>
            </a:pPr>
            <a:r>
              <a:rPr lang="zh-CN" altLang="en-US" sz="1400" b="0" dirty="0">
                <a:latin typeface="Microsoft YaHei"/>
                <a:ea typeface="Microsoft YaHei"/>
              </a:rPr>
              <a:t>获得</a:t>
            </a:r>
            <a:r>
              <a:rPr lang="zh-CN" altLang="zh-CN" sz="1400" b="0" dirty="0">
                <a:solidFill>
                  <a:srgbClr val="0060FF"/>
                </a:solidFill>
                <a:latin typeface="Microsoft YaHei"/>
                <a:ea typeface="Microsoft YaHei"/>
              </a:rPr>
              <a:t>信创领域关键门票</a:t>
            </a:r>
            <a:r>
              <a:rPr lang="zh-CN" altLang="en-US" sz="1400" b="0" dirty="0">
                <a:latin typeface="Microsoft YaHei"/>
                <a:ea typeface="Microsoft YaHei"/>
              </a:rPr>
              <a:t>，符合</a:t>
            </a:r>
            <a:r>
              <a:rPr lang="zh-CN" altLang="zh-CN" sz="1400" b="0" dirty="0">
                <a:latin typeface="Microsoft YaHei"/>
                <a:ea typeface="Microsoft YaHei"/>
              </a:rPr>
              <a:t>金融</a:t>
            </a:r>
            <a:r>
              <a:rPr lang="zh-CN" altLang="en-US" sz="1400" b="0" dirty="0">
                <a:latin typeface="Microsoft YaHei"/>
                <a:ea typeface="Microsoft YaHei"/>
              </a:rPr>
              <a:t>、</a:t>
            </a:r>
            <a:r>
              <a:rPr lang="zh-CN" altLang="zh-CN" sz="1400" b="0" dirty="0">
                <a:latin typeface="Microsoft YaHei"/>
                <a:ea typeface="Microsoft YaHei"/>
              </a:rPr>
              <a:t>政务领域</a:t>
            </a:r>
            <a:r>
              <a:rPr lang="zh-CN" altLang="zh-CN" sz="1400" b="0" dirty="0">
                <a:solidFill>
                  <a:srgbClr val="0060FF"/>
                </a:solidFill>
                <a:latin typeface="Microsoft YaHei"/>
                <a:ea typeface="Microsoft YaHei"/>
              </a:rPr>
              <a:t>最高监管要求</a:t>
            </a:r>
            <a:endParaRPr lang="zh-CN" altLang="en-US" sz="1400" b="0" dirty="0">
              <a:solidFill>
                <a:srgbClr val="0060FF"/>
              </a:solidFill>
              <a:latin typeface="Microsoft YaHei"/>
              <a:ea typeface="Microsoft YaHei"/>
            </a:endParaRPr>
          </a:p>
        </p:txBody>
      </p:sp>
      <p:sp>
        <p:nvSpPr>
          <p:cNvPr id="23" name="矩形 22">
            <a:extLst>
              <a:ext uri="{FF2B5EF4-FFF2-40B4-BE49-F238E27FC236}">
                <a16:creationId xmlns:a16="http://schemas.microsoft.com/office/drawing/2014/main" id="{EE6858FB-B736-83FC-A1E6-419D38437F53}"/>
              </a:ext>
            </a:extLst>
          </p:cNvPr>
          <p:cNvSpPr/>
          <p:nvPr/>
        </p:nvSpPr>
        <p:spPr>
          <a:xfrm>
            <a:off x="5490984" y="3857509"/>
            <a:ext cx="6131442" cy="2720340"/>
          </a:xfrm>
          <a:prstGeom prst="rect">
            <a:avLst/>
          </a:prstGeom>
          <a:noFill/>
          <a:ln w="25400" cap="flat" cmpd="sng">
            <a:solidFill>
              <a:srgbClr val="0060FF"/>
            </a:solidFill>
            <a:prstDash val="solid"/>
          </a:ln>
        </p:spPr>
        <p:txBody>
          <a:bodyPr anchor="ctr"/>
          <a:lstStyle/>
          <a:p>
            <a:pPr algn="ctr"/>
            <a:endParaRPr lang="zh-CN">
              <a:solidFill>
                <a:srgbClr val="FFFFFF"/>
              </a:solidFill>
              <a:latin typeface="Microsoft YaHei"/>
              <a:ea typeface="Microsoft YaHei"/>
            </a:endParaRPr>
          </a:p>
        </p:txBody>
      </p:sp>
      <p:sp>
        <p:nvSpPr>
          <p:cNvPr id="24" name="文本框 23">
            <a:extLst>
              <a:ext uri="{FF2B5EF4-FFF2-40B4-BE49-F238E27FC236}">
                <a16:creationId xmlns:a16="http://schemas.microsoft.com/office/drawing/2014/main" id="{DB65E03E-7CCD-5A37-82F8-9BFCB5F3D214}"/>
              </a:ext>
            </a:extLst>
          </p:cNvPr>
          <p:cNvSpPr txBox="1"/>
          <p:nvPr/>
        </p:nvSpPr>
        <p:spPr>
          <a:xfrm>
            <a:off x="5619804" y="4180674"/>
            <a:ext cx="3373731" cy="279327"/>
          </a:xfrm>
        </p:spPr>
        <p:txBody>
          <a:bodyPr/>
          <a:lstStyle/>
          <a:p>
            <a:pPr algn="l"/>
            <a:endParaRPr lang="zh-CN" sz="1400" dirty="0">
              <a:solidFill>
                <a:schemeClr val="tx1"/>
              </a:solidFill>
              <a:highlight>
                <a:srgbClr val="FFFFFF"/>
              </a:highlight>
              <a:latin typeface="Microsoft YaHei"/>
              <a:ea typeface="Microsoft YaHei"/>
            </a:endParaRPr>
          </a:p>
        </p:txBody>
      </p:sp>
      <p:sp>
        <p:nvSpPr>
          <p:cNvPr id="25" name="文本框 24">
            <a:extLst>
              <a:ext uri="{FF2B5EF4-FFF2-40B4-BE49-F238E27FC236}">
                <a16:creationId xmlns:a16="http://schemas.microsoft.com/office/drawing/2014/main" id="{394CAF22-2D1B-7567-A66C-EE3DDFD5A173}"/>
              </a:ext>
            </a:extLst>
          </p:cNvPr>
          <p:cNvSpPr txBox="1"/>
          <p:nvPr/>
        </p:nvSpPr>
        <p:spPr>
          <a:xfrm>
            <a:off x="5619804" y="4938352"/>
            <a:ext cx="3297531" cy="279327"/>
          </a:xfrm>
        </p:spPr>
        <p:txBody>
          <a:bodyPr/>
          <a:lstStyle/>
          <a:p>
            <a:pPr algn="l"/>
            <a:endParaRPr lang="zh-CN" sz="1200" dirty="0">
              <a:solidFill>
                <a:schemeClr val="tx1"/>
              </a:solidFill>
              <a:highlight>
                <a:srgbClr val="FFFFFF"/>
              </a:highlight>
              <a:latin typeface="Microsoft YaHei"/>
              <a:ea typeface="Microsoft YaHei"/>
            </a:endParaRPr>
          </a:p>
        </p:txBody>
      </p:sp>
      <p:sp>
        <p:nvSpPr>
          <p:cNvPr id="27" name="文本框 26">
            <a:extLst>
              <a:ext uri="{FF2B5EF4-FFF2-40B4-BE49-F238E27FC236}">
                <a16:creationId xmlns:a16="http://schemas.microsoft.com/office/drawing/2014/main" id="{F06FDEF5-8B62-495A-2783-1631334D1ECF}"/>
              </a:ext>
            </a:extLst>
          </p:cNvPr>
          <p:cNvSpPr txBox="1"/>
          <p:nvPr/>
        </p:nvSpPr>
        <p:spPr>
          <a:xfrm>
            <a:off x="5619804" y="5708688"/>
            <a:ext cx="3246731" cy="279327"/>
          </a:xfrm>
        </p:spPr>
        <p:txBody>
          <a:bodyPr/>
          <a:lstStyle/>
          <a:p>
            <a:pPr algn="l"/>
            <a:endParaRPr lang="zh-CN" sz="1200" dirty="0">
              <a:solidFill>
                <a:schemeClr val="tx1"/>
              </a:solidFill>
              <a:highlight>
                <a:srgbClr val="FFFFFF"/>
              </a:highlight>
              <a:latin typeface="Microsoft YaHei"/>
              <a:ea typeface="Microsoft YaHei"/>
            </a:endParaRPr>
          </a:p>
        </p:txBody>
      </p:sp>
      <p:sp>
        <p:nvSpPr>
          <p:cNvPr id="28" name="文本框 27">
            <a:extLst>
              <a:ext uri="{FF2B5EF4-FFF2-40B4-BE49-F238E27FC236}">
                <a16:creationId xmlns:a16="http://schemas.microsoft.com/office/drawing/2014/main" id="{D0C1475D-B730-8D4D-7D03-4786CEB0EB65}"/>
              </a:ext>
            </a:extLst>
          </p:cNvPr>
          <p:cNvSpPr txBox="1"/>
          <p:nvPr/>
        </p:nvSpPr>
        <p:spPr>
          <a:xfrm>
            <a:off x="6491915" y="1883219"/>
            <a:ext cx="1824401" cy="246221"/>
          </a:xfrm>
          <a:prstGeom prst="rect">
            <a:avLst/>
          </a:prstGeom>
          <a:ln w="6350">
            <a:prstDash val="solid"/>
          </a:ln>
        </p:spPr>
        <p:txBody>
          <a:bodyPr wrap="square">
            <a:spAutoFit/>
          </a:bodyPr>
          <a:lstStyle/>
          <a:p>
            <a:pPr algn="l"/>
            <a:endParaRPr lang="zh-CN" sz="1000" b="1" dirty="0">
              <a:solidFill>
                <a:srgbClr val="000000"/>
              </a:solidFill>
              <a:latin typeface="Microsoft YaHei"/>
              <a:ea typeface="Microsoft YaHei"/>
            </a:endParaRPr>
          </a:p>
        </p:txBody>
      </p:sp>
      <p:sp>
        <p:nvSpPr>
          <p:cNvPr id="29" name="矩形 1">
            <a:extLst>
              <a:ext uri="{FF2B5EF4-FFF2-40B4-BE49-F238E27FC236}">
                <a16:creationId xmlns:a16="http://schemas.microsoft.com/office/drawing/2014/main" id="{13F9BDB0-338F-583F-DAA5-2B0F8A315C96}"/>
              </a:ext>
            </a:extLst>
          </p:cNvPr>
          <p:cNvSpPr/>
          <p:nvPr/>
        </p:nvSpPr>
        <p:spPr>
          <a:xfrm>
            <a:off x="480307" y="3866886"/>
            <a:ext cx="1778799" cy="318318"/>
          </a:xfrm>
          <a:prstGeom prst="rect">
            <a:avLst/>
          </a:prstGeom>
          <a:solidFill>
            <a:srgbClr val="006DFF"/>
          </a:solidFill>
          <a:ln w="12700" cap="flat" cmpd="sng">
            <a:solidFill>
              <a:srgbClr val="0060FF"/>
            </a:solidFill>
            <a:prstDash val="solid"/>
            <a:miter/>
          </a:ln>
        </p:spPr>
        <p:txBody>
          <a:bodyPr anchor="ctr"/>
          <a:lstStyle/>
          <a:p>
            <a:pPr algn="ctr"/>
            <a:r>
              <a:rPr lang="zh-CN" altLang="en-US" sz="1400" dirty="0">
                <a:solidFill>
                  <a:srgbClr val="FFFFFF"/>
                </a:solidFill>
                <a:latin typeface="Microsoft YaHei"/>
                <a:ea typeface="Microsoft YaHei"/>
              </a:rPr>
              <a:t>产品数据</a:t>
            </a:r>
            <a:endParaRPr lang="zh-CN" sz="1400" dirty="0">
              <a:solidFill>
                <a:srgbClr val="FFFFFF"/>
              </a:solidFill>
              <a:latin typeface="Microsoft YaHei"/>
              <a:ea typeface="Microsoft YaHei"/>
            </a:endParaRPr>
          </a:p>
        </p:txBody>
      </p:sp>
      <p:sp>
        <p:nvSpPr>
          <p:cNvPr id="30" name="矩形 1">
            <a:extLst>
              <a:ext uri="{FF2B5EF4-FFF2-40B4-BE49-F238E27FC236}">
                <a16:creationId xmlns:a16="http://schemas.microsoft.com/office/drawing/2014/main" id="{0A8D3B1F-953E-F2D4-B438-CEE64FF2A12A}"/>
              </a:ext>
            </a:extLst>
          </p:cNvPr>
          <p:cNvSpPr/>
          <p:nvPr/>
        </p:nvSpPr>
        <p:spPr>
          <a:xfrm>
            <a:off x="5490984" y="3855961"/>
            <a:ext cx="1778799" cy="318318"/>
          </a:xfrm>
          <a:prstGeom prst="rect">
            <a:avLst/>
          </a:prstGeom>
          <a:solidFill>
            <a:srgbClr val="006DFF"/>
          </a:solidFill>
          <a:ln w="12700" cap="flat" cmpd="sng">
            <a:solidFill>
              <a:schemeClr val="accent1">
                <a:shade val="50000"/>
              </a:schemeClr>
            </a:solidFill>
            <a:prstDash val="solid"/>
            <a:miter/>
          </a:ln>
        </p:spPr>
        <p:txBody>
          <a:bodyPr anchor="ctr"/>
          <a:lstStyle/>
          <a:p>
            <a:pPr algn="ctr"/>
            <a:r>
              <a:rPr lang="zh-CN" altLang="en-US" sz="1400" dirty="0">
                <a:solidFill>
                  <a:srgbClr val="FFFFFF"/>
                </a:solidFill>
                <a:latin typeface="Microsoft YaHei"/>
                <a:ea typeface="Microsoft YaHei"/>
              </a:rPr>
              <a:t>未来规划</a:t>
            </a:r>
            <a:endParaRPr lang="zh-CN" sz="1400" dirty="0">
              <a:solidFill>
                <a:srgbClr val="FFFFFF"/>
              </a:solidFill>
              <a:latin typeface="Microsoft YaHei"/>
              <a:ea typeface="Microsoft YaHei"/>
            </a:endParaRPr>
          </a:p>
        </p:txBody>
      </p:sp>
      <p:sp>
        <p:nvSpPr>
          <p:cNvPr id="31" name="矩形 1">
            <a:extLst>
              <a:ext uri="{FF2B5EF4-FFF2-40B4-BE49-F238E27FC236}">
                <a16:creationId xmlns:a16="http://schemas.microsoft.com/office/drawing/2014/main" id="{94EB721C-2014-651C-3806-0FD5C8134145}"/>
              </a:ext>
            </a:extLst>
          </p:cNvPr>
          <p:cNvSpPr/>
          <p:nvPr/>
        </p:nvSpPr>
        <p:spPr>
          <a:xfrm>
            <a:off x="469480" y="986863"/>
            <a:ext cx="4531840" cy="309658"/>
          </a:xfrm>
          <a:prstGeom prst="rect">
            <a:avLst/>
          </a:prstGeom>
          <a:solidFill>
            <a:srgbClr val="006DFF"/>
          </a:solidFill>
          <a:ln w="12700" cap="flat" cmpd="sng">
            <a:solidFill>
              <a:srgbClr val="0060FF"/>
            </a:solidFill>
            <a:prstDash val="solid"/>
            <a:miter/>
          </a:ln>
        </p:spPr>
        <p:txBody>
          <a:bodyPr anchor="ctr"/>
          <a:lstStyle/>
          <a:p>
            <a:r>
              <a:rPr lang="zh-CN" altLang="zh-CN" sz="1400" dirty="0">
                <a:solidFill>
                  <a:srgbClr val="FFFFFF"/>
                </a:solidFill>
                <a:latin typeface="Microsoft YaHei"/>
                <a:ea typeface="Microsoft YaHei"/>
              </a:rPr>
              <a:t>腾讯公有云软硬能力1：1输出</a:t>
            </a:r>
            <a:r>
              <a:rPr lang="zh-CN" altLang="en-US" sz="1400" dirty="0">
                <a:solidFill>
                  <a:srgbClr val="FFFFFF"/>
                </a:solidFill>
                <a:latin typeface="Microsoft YaHei"/>
                <a:ea typeface="Microsoft YaHei"/>
              </a:rPr>
              <a:t>的</a:t>
            </a:r>
            <a:r>
              <a:rPr lang="zh-CN" altLang="zh-CN" sz="1400" dirty="0">
                <a:solidFill>
                  <a:srgbClr val="FFFFFF"/>
                </a:solidFill>
                <a:latin typeface="Microsoft YaHei"/>
                <a:ea typeface="Microsoft YaHei"/>
              </a:rPr>
              <a:t>全栈云平台</a:t>
            </a:r>
          </a:p>
        </p:txBody>
      </p:sp>
      <p:sp>
        <p:nvSpPr>
          <p:cNvPr id="32" name="矩形 1">
            <a:extLst>
              <a:ext uri="{FF2B5EF4-FFF2-40B4-BE49-F238E27FC236}">
                <a16:creationId xmlns:a16="http://schemas.microsoft.com/office/drawing/2014/main" id="{DC7D3B2D-14A6-76B0-1397-9B51A7D9725B}"/>
              </a:ext>
            </a:extLst>
          </p:cNvPr>
          <p:cNvSpPr/>
          <p:nvPr/>
        </p:nvSpPr>
        <p:spPr>
          <a:xfrm>
            <a:off x="7125841" y="981071"/>
            <a:ext cx="3689709" cy="309658"/>
          </a:xfrm>
          <a:prstGeom prst="rect">
            <a:avLst/>
          </a:prstGeom>
          <a:solidFill>
            <a:srgbClr val="006DFF"/>
          </a:solidFill>
          <a:ln w="12700" cap="flat" cmpd="sng">
            <a:solidFill>
              <a:srgbClr val="0060FF"/>
            </a:solidFill>
            <a:prstDash val="solid"/>
            <a:miter/>
          </a:ln>
        </p:spPr>
        <p:txBody>
          <a:bodyPr anchor="ctr"/>
          <a:lstStyle/>
          <a:p>
            <a:r>
              <a:rPr lang="zh-CN" altLang="zh-CN" sz="1400" dirty="0">
                <a:solidFill>
                  <a:srgbClr val="FFFFFF"/>
                </a:solidFill>
                <a:latin typeface="Microsoft YaHei"/>
                <a:ea typeface="Microsoft YaHei"/>
              </a:rPr>
              <a:t>领导者象限，金融领域排名第一</a:t>
            </a:r>
          </a:p>
        </p:txBody>
      </p:sp>
      <p:sp>
        <p:nvSpPr>
          <p:cNvPr id="33" name="矩形 1">
            <a:extLst>
              <a:ext uri="{FF2B5EF4-FFF2-40B4-BE49-F238E27FC236}">
                <a16:creationId xmlns:a16="http://schemas.microsoft.com/office/drawing/2014/main" id="{505481AB-3197-1F28-B785-AF7FA0D51FFE}"/>
              </a:ext>
            </a:extLst>
          </p:cNvPr>
          <p:cNvSpPr/>
          <p:nvPr/>
        </p:nvSpPr>
        <p:spPr>
          <a:xfrm>
            <a:off x="485755" y="2327613"/>
            <a:ext cx="4515565" cy="309658"/>
          </a:xfrm>
          <a:prstGeom prst="rect">
            <a:avLst/>
          </a:prstGeom>
          <a:solidFill>
            <a:srgbClr val="006DFF"/>
          </a:solidFill>
          <a:ln w="12700" cap="flat" cmpd="sng">
            <a:solidFill>
              <a:srgbClr val="0060FF"/>
            </a:solidFill>
            <a:prstDash val="solid"/>
            <a:miter/>
          </a:ln>
        </p:spPr>
        <p:txBody>
          <a:bodyPr anchor="ctr"/>
          <a:lstStyle/>
          <a:p>
            <a:pPr algn="l"/>
            <a:r>
              <a:rPr lang="zh-CN" altLang="zh-CN" sz="1400" dirty="0">
                <a:solidFill>
                  <a:srgbClr val="FFFFFF"/>
                </a:solidFill>
                <a:latin typeface="Microsoft YaHei"/>
                <a:ea typeface="Microsoft YaHei"/>
              </a:rPr>
              <a:t>满足金融级最高标准，全方位荣誉资质，国密行业第一</a:t>
            </a:r>
          </a:p>
        </p:txBody>
      </p:sp>
      <p:sp>
        <p:nvSpPr>
          <p:cNvPr id="34" name="椭圆 33">
            <a:extLst>
              <a:ext uri="{FF2B5EF4-FFF2-40B4-BE49-F238E27FC236}">
                <a16:creationId xmlns:a16="http://schemas.microsoft.com/office/drawing/2014/main" id="{0184F5CB-48FE-BCB3-A706-49B52E059ED4}"/>
              </a:ext>
            </a:extLst>
          </p:cNvPr>
          <p:cNvSpPr/>
          <p:nvPr/>
        </p:nvSpPr>
        <p:spPr>
          <a:xfrm>
            <a:off x="1769342" y="1528666"/>
            <a:ext cx="576000" cy="576000"/>
          </a:xfrm>
          <a:prstGeom prst="ellipse">
            <a:avLst/>
          </a:prstGeom>
          <a:solidFill>
            <a:srgbClr val="0060FF"/>
          </a:solidFill>
          <a:ln w="0"/>
        </p:spPr>
        <p:txBody>
          <a:bodyPr anchor="ctr"/>
          <a:lstStyle/>
          <a:p>
            <a:pPr algn="ctr"/>
            <a:endParaRPr lang="zh-CN" sz="900" dirty="0">
              <a:solidFill>
                <a:srgbClr val="FFFFFF"/>
              </a:solidFill>
              <a:latin typeface="Microsoft YaHei"/>
              <a:ea typeface="Microsoft YaHei"/>
            </a:endParaRPr>
          </a:p>
        </p:txBody>
      </p:sp>
      <p:sp>
        <p:nvSpPr>
          <p:cNvPr id="35" name="椭圆 34">
            <a:extLst>
              <a:ext uri="{FF2B5EF4-FFF2-40B4-BE49-F238E27FC236}">
                <a16:creationId xmlns:a16="http://schemas.microsoft.com/office/drawing/2014/main" id="{F97637C0-D13A-ED4D-BF76-94806B04A123}"/>
              </a:ext>
            </a:extLst>
          </p:cNvPr>
          <p:cNvSpPr/>
          <p:nvPr/>
        </p:nvSpPr>
        <p:spPr>
          <a:xfrm>
            <a:off x="3379076" y="1528666"/>
            <a:ext cx="576000" cy="576000"/>
          </a:xfrm>
          <a:prstGeom prst="ellipse">
            <a:avLst/>
          </a:prstGeom>
          <a:solidFill>
            <a:srgbClr val="0060FF"/>
          </a:solidFill>
          <a:ln w="0"/>
        </p:spPr>
        <p:txBody>
          <a:bodyPr anchor="ctr"/>
          <a:lstStyle/>
          <a:p>
            <a:pPr algn="ctr"/>
            <a:endParaRPr lang="zh-CN" sz="900" dirty="0">
              <a:solidFill>
                <a:srgbClr val="FFFFFF"/>
              </a:solidFill>
              <a:latin typeface="Microsoft YaHei"/>
              <a:ea typeface="Microsoft YaHei"/>
            </a:endParaRPr>
          </a:p>
        </p:txBody>
      </p:sp>
      <p:sp>
        <p:nvSpPr>
          <p:cNvPr id="36" name="文本框 35">
            <a:extLst>
              <a:ext uri="{FF2B5EF4-FFF2-40B4-BE49-F238E27FC236}">
                <a16:creationId xmlns:a16="http://schemas.microsoft.com/office/drawing/2014/main" id="{3CA8335A-D875-998C-C47F-00E9970D7F4E}"/>
              </a:ext>
            </a:extLst>
          </p:cNvPr>
          <p:cNvSpPr txBox="1"/>
          <p:nvPr/>
        </p:nvSpPr>
        <p:spPr>
          <a:xfrm>
            <a:off x="447331" y="1615994"/>
            <a:ext cx="1486507" cy="523220"/>
          </a:xfrm>
          <a:prstGeom prst="rect">
            <a:avLst/>
          </a:prstGeom>
          <a:noFill/>
        </p:spPr>
        <p:txBody>
          <a:bodyPr wrap="square">
            <a:spAutoFit/>
          </a:bodyPr>
          <a:lstStyle/>
          <a:p>
            <a:r>
              <a:rPr lang="zh-CN" altLang="zh-CN" sz="1400" b="0" i="0" strike="noStrike" spc="0" dirty="0">
                <a:ln/>
                <a:solidFill>
                  <a:srgbClr val="000000"/>
                </a:solidFill>
                <a:latin typeface="Microsoft YaHei"/>
                <a:ea typeface="Microsoft YaHei"/>
              </a:rPr>
              <a:t>全栈的</a:t>
            </a:r>
            <a:endParaRPr lang="en-US" altLang="zh-CN" sz="1400" b="0" i="0" strike="noStrike" spc="0" dirty="0">
              <a:ln/>
              <a:solidFill>
                <a:srgbClr val="000000"/>
              </a:solidFill>
              <a:latin typeface="Microsoft YaHei"/>
              <a:ea typeface="Microsoft YaHei"/>
            </a:endParaRPr>
          </a:p>
          <a:p>
            <a:r>
              <a:rPr lang="en-US" altLang="zh-CN" sz="1400" b="0" i="0" strike="noStrike" spc="0" dirty="0">
                <a:ln/>
                <a:solidFill>
                  <a:srgbClr val="000000"/>
                </a:solidFill>
                <a:latin typeface="Microsoft YaHei"/>
                <a:ea typeface="Microsoft YaHei"/>
              </a:rPr>
              <a:t>IaaS/PaaS</a:t>
            </a:r>
            <a:r>
              <a:rPr lang="zh-CN" altLang="zh-CN" sz="1400" b="0" i="0" strike="noStrike" spc="0" dirty="0">
                <a:ln/>
                <a:solidFill>
                  <a:srgbClr val="000000"/>
                </a:solidFill>
                <a:latin typeface="Microsoft YaHei"/>
                <a:ea typeface="Microsoft YaHei"/>
              </a:rPr>
              <a:t>产品</a:t>
            </a:r>
            <a:endParaRPr lang="zh-CN" altLang="en-US" sz="1400" dirty="0"/>
          </a:p>
        </p:txBody>
      </p:sp>
      <p:sp>
        <p:nvSpPr>
          <p:cNvPr id="39" name="文本框 38">
            <a:extLst>
              <a:ext uri="{FF2B5EF4-FFF2-40B4-BE49-F238E27FC236}">
                <a16:creationId xmlns:a16="http://schemas.microsoft.com/office/drawing/2014/main" id="{D31E15A8-4AB9-743E-FF85-FC154129DB41}"/>
              </a:ext>
            </a:extLst>
          </p:cNvPr>
          <p:cNvSpPr txBox="1"/>
          <p:nvPr/>
        </p:nvSpPr>
        <p:spPr>
          <a:xfrm>
            <a:off x="3805512" y="1560461"/>
            <a:ext cx="1761478" cy="523220"/>
          </a:xfrm>
          <a:prstGeom prst="rect">
            <a:avLst/>
          </a:prstGeom>
          <a:noFill/>
        </p:spPr>
        <p:txBody>
          <a:bodyPr wrap="square">
            <a:spAutoFit/>
          </a:bodyPr>
          <a:lstStyle>
            <a:lvl1pPr>
              <a:defRPr sz="1200" b="0">
                <a:ln/>
                <a:latin typeface="Microsoft YaHei"/>
                <a:ea typeface="Microsoft YaHei"/>
              </a:defRPr>
            </a:lvl1pPr>
          </a:lstStyle>
          <a:p>
            <a:r>
              <a:rPr lang="zh-CN" altLang="zh-CN" sz="1400" dirty="0"/>
              <a:t>基于云原生能力的</a:t>
            </a:r>
            <a:endParaRPr lang="en-US" altLang="zh-CN" sz="1400" dirty="0"/>
          </a:p>
          <a:p>
            <a:r>
              <a:rPr lang="zh-CN" altLang="zh-CN" sz="1400" dirty="0"/>
              <a:t>PaaS/SaaS产品</a:t>
            </a:r>
            <a:endParaRPr lang="zh-CN" altLang="en-US" sz="1400" dirty="0"/>
          </a:p>
        </p:txBody>
      </p:sp>
      <p:sp>
        <p:nvSpPr>
          <p:cNvPr id="40" name="十字形 39">
            <a:extLst>
              <a:ext uri="{FF2B5EF4-FFF2-40B4-BE49-F238E27FC236}">
                <a16:creationId xmlns:a16="http://schemas.microsoft.com/office/drawing/2014/main" id="{0AB8BFA1-8E18-5975-FFB6-25A38079F389}"/>
              </a:ext>
            </a:extLst>
          </p:cNvPr>
          <p:cNvSpPr/>
          <p:nvPr/>
        </p:nvSpPr>
        <p:spPr>
          <a:xfrm>
            <a:off x="2692173" y="1623668"/>
            <a:ext cx="411980" cy="411733"/>
          </a:xfrm>
          <a:prstGeom prst="plus">
            <a:avLst>
              <a:gd name="adj" fmla="val 42127"/>
            </a:avLst>
          </a:prstGeom>
          <a:solidFill>
            <a:srgbClr val="0060FF"/>
          </a:solidFill>
          <a:ln>
            <a:solidFill>
              <a:srgbClr val="006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2" name="图片 41">
            <a:extLst>
              <a:ext uri="{FF2B5EF4-FFF2-40B4-BE49-F238E27FC236}">
                <a16:creationId xmlns:a16="http://schemas.microsoft.com/office/drawing/2014/main" id="{523A45F3-1845-CB77-D879-C42B3C5ACABB}"/>
              </a:ext>
            </a:extLst>
          </p:cNvPr>
          <p:cNvPicPr>
            <a:picLocks noChangeAspect="1"/>
          </p:cNvPicPr>
          <p:nvPr/>
        </p:nvPicPr>
        <p:blipFill>
          <a:blip r:embed="rId3"/>
          <a:stretch>
            <a:fillRect/>
          </a:stretch>
        </p:blipFill>
        <p:spPr>
          <a:xfrm>
            <a:off x="7125841" y="1682169"/>
            <a:ext cx="3113334" cy="2007119"/>
          </a:xfrm>
          <a:prstGeom prst="rect">
            <a:avLst/>
          </a:prstGeom>
        </p:spPr>
      </p:pic>
      <p:sp>
        <p:nvSpPr>
          <p:cNvPr id="43" name="文本框 42">
            <a:extLst>
              <a:ext uri="{FF2B5EF4-FFF2-40B4-BE49-F238E27FC236}">
                <a16:creationId xmlns:a16="http://schemas.microsoft.com/office/drawing/2014/main" id="{8D630226-A83C-EE7C-BA42-5959C6D56F93}"/>
              </a:ext>
            </a:extLst>
          </p:cNvPr>
          <p:cNvSpPr txBox="1"/>
          <p:nvPr/>
        </p:nvSpPr>
        <p:spPr>
          <a:xfrm>
            <a:off x="1781755" y="1686265"/>
            <a:ext cx="545341" cy="323165"/>
          </a:xfrm>
          <a:prstGeom prst="rect">
            <a:avLst/>
          </a:prstGeom>
          <a:noFill/>
        </p:spPr>
        <p:txBody>
          <a:bodyPr wrap="none" rtlCol="0">
            <a:spAutoFit/>
          </a:bodyPr>
          <a:lstStyle/>
          <a:p>
            <a:r>
              <a:rPr kumimoji="1" lang="en-US" altLang="zh-CN" dirty="0">
                <a:solidFill>
                  <a:schemeClr val="bg2"/>
                </a:solidFill>
                <a:latin typeface="Microsoft YaHei" panose="020B0503020204020204" pitchFamily="34" charset="-122"/>
                <a:ea typeface="Microsoft YaHei" panose="020B0503020204020204" pitchFamily="34" charset="-122"/>
              </a:rPr>
              <a:t>TCE</a:t>
            </a:r>
            <a:endParaRPr kumimoji="1" lang="zh-CN" altLang="en-US" dirty="0">
              <a:solidFill>
                <a:schemeClr val="bg2"/>
              </a:solidFill>
              <a:latin typeface="Microsoft YaHei" panose="020B0503020204020204" pitchFamily="34" charset="-122"/>
              <a:ea typeface="Microsoft YaHei" panose="020B0503020204020204" pitchFamily="34" charset="-122"/>
            </a:endParaRPr>
          </a:p>
        </p:txBody>
      </p:sp>
      <p:sp>
        <p:nvSpPr>
          <p:cNvPr id="44" name="文本框 43">
            <a:extLst>
              <a:ext uri="{FF2B5EF4-FFF2-40B4-BE49-F238E27FC236}">
                <a16:creationId xmlns:a16="http://schemas.microsoft.com/office/drawing/2014/main" id="{966E098D-9026-8F3B-B01C-51A62F1083F5}"/>
              </a:ext>
            </a:extLst>
          </p:cNvPr>
          <p:cNvSpPr txBox="1"/>
          <p:nvPr/>
        </p:nvSpPr>
        <p:spPr>
          <a:xfrm>
            <a:off x="3403850" y="1685243"/>
            <a:ext cx="550152" cy="323165"/>
          </a:xfrm>
          <a:prstGeom prst="rect">
            <a:avLst/>
          </a:prstGeom>
          <a:noFill/>
        </p:spPr>
        <p:txBody>
          <a:bodyPr wrap="none" rtlCol="0">
            <a:spAutoFit/>
          </a:bodyPr>
          <a:lstStyle/>
          <a:p>
            <a:r>
              <a:rPr kumimoji="1" lang="en-US" altLang="zh-CN" dirty="0">
                <a:solidFill>
                  <a:schemeClr val="bg2"/>
                </a:solidFill>
                <a:latin typeface="Microsoft YaHei" panose="020B0503020204020204" pitchFamily="34" charset="-122"/>
                <a:ea typeface="Microsoft YaHei" panose="020B0503020204020204" pitchFamily="34" charset="-122"/>
              </a:rPr>
              <a:t>TCS</a:t>
            </a:r>
            <a:endParaRPr kumimoji="1" lang="zh-CN" altLang="en-US" dirty="0">
              <a:solidFill>
                <a:schemeClr val="bg2"/>
              </a:solidFill>
              <a:latin typeface="Microsoft YaHei" panose="020B0503020204020204" pitchFamily="34" charset="-122"/>
              <a:ea typeface="Microsoft YaHei" panose="020B0503020204020204" pitchFamily="34" charset="-122"/>
            </a:endParaRPr>
          </a:p>
        </p:txBody>
      </p:sp>
      <p:sp>
        <p:nvSpPr>
          <p:cNvPr id="45" name="文本框 50">
            <a:extLst>
              <a:ext uri="{FF2B5EF4-FFF2-40B4-BE49-F238E27FC236}">
                <a16:creationId xmlns:a16="http://schemas.microsoft.com/office/drawing/2014/main" id="{DA4E1F9D-3899-DF23-6203-18F03347F1C2}"/>
              </a:ext>
            </a:extLst>
          </p:cNvPr>
          <p:cNvSpPr txBox="1"/>
          <p:nvPr/>
        </p:nvSpPr>
        <p:spPr>
          <a:xfrm>
            <a:off x="5536647" y="4368063"/>
            <a:ext cx="6058575" cy="2031325"/>
          </a:xfrm>
          <a:prstGeom prst="rect">
            <a:avLst/>
          </a:prstGeom>
          <a:noFill/>
          <a:ln>
            <a:noFill/>
          </a:ln>
        </p:spPr>
        <p:txBody>
          <a:bodyPr wrap="square">
            <a:spAutoFit/>
          </a:bodyPr>
          <a:lstStyle/>
          <a:p>
            <a:pPr marL="228389" indent="-228389" algn="l">
              <a:buFont typeface="Arial" charset="0"/>
              <a:buChar char="•"/>
            </a:pPr>
            <a:r>
              <a:rPr lang="zh-CN" altLang="zh-CN" sz="1400" dirty="0">
                <a:solidFill>
                  <a:schemeClr val="tx1"/>
                </a:solidFill>
                <a:highlight>
                  <a:srgbClr val="FFFFFF"/>
                </a:highlight>
                <a:latin typeface="Microsoft YaHei"/>
                <a:ea typeface="Microsoft YaHei"/>
              </a:rPr>
              <a:t>坚持</a:t>
            </a:r>
            <a:r>
              <a:rPr lang="zh-CN" altLang="en-US" sz="1400" dirty="0">
                <a:solidFill>
                  <a:schemeClr val="tx1"/>
                </a:solidFill>
                <a:highlight>
                  <a:srgbClr val="FFFFFF"/>
                </a:highlight>
                <a:latin typeface="Microsoft YaHei"/>
                <a:ea typeface="Microsoft YaHei"/>
              </a:rPr>
              <a:t>信创</a:t>
            </a:r>
            <a:r>
              <a:rPr lang="zh-CN" altLang="zh-CN" sz="1400" dirty="0">
                <a:solidFill>
                  <a:schemeClr val="tx1"/>
                </a:solidFill>
                <a:highlight>
                  <a:srgbClr val="FFFFFF"/>
                </a:highlight>
                <a:latin typeface="Microsoft YaHei"/>
                <a:ea typeface="Microsoft YaHei"/>
              </a:rPr>
              <a:t>，从高速发展迈向高质量发展</a:t>
            </a:r>
            <a:endParaRPr lang="en-US" sz="1400" dirty="0">
              <a:solidFill>
                <a:srgbClr val="FFFFFF"/>
              </a:solidFill>
              <a:latin typeface="Microsoft YaHei"/>
              <a:ea typeface="Microsoft YaHei"/>
            </a:endParaRPr>
          </a:p>
          <a:p>
            <a:pPr algn="l"/>
            <a:r>
              <a:rPr lang="zh-CN" altLang="zh-CN" sz="1400" b="0" dirty="0">
                <a:latin typeface="Microsoft YaHei"/>
                <a:ea typeface="Microsoft YaHei"/>
              </a:rPr>
              <a:t>全栈</a:t>
            </a:r>
            <a:r>
              <a:rPr lang="zh-CN" altLang="en-US" sz="1400" b="0" dirty="0">
                <a:latin typeface="Microsoft YaHei"/>
                <a:ea typeface="Microsoft YaHei"/>
              </a:rPr>
              <a:t>信创</a:t>
            </a:r>
            <a:r>
              <a:rPr lang="zh-CN" altLang="zh-CN" sz="1400" b="0" dirty="0">
                <a:latin typeface="Microsoft YaHei"/>
                <a:ea typeface="Microsoft YaHei"/>
              </a:rPr>
              <a:t>，发挥</a:t>
            </a:r>
            <a:r>
              <a:rPr lang="zh-CN" altLang="zh-CN" sz="1400" b="0" dirty="0">
                <a:solidFill>
                  <a:srgbClr val="0060FF"/>
                </a:solidFill>
                <a:latin typeface="Microsoft YaHei"/>
                <a:ea typeface="Microsoft YaHei"/>
              </a:rPr>
              <a:t>“一云多芯”</a:t>
            </a:r>
            <a:r>
              <a:rPr lang="zh-CN" altLang="zh-CN" sz="1400" b="0" dirty="0">
                <a:latin typeface="Microsoft YaHei"/>
                <a:ea typeface="Microsoft YaHei"/>
              </a:rPr>
              <a:t>软件优势</a:t>
            </a:r>
            <a:r>
              <a:rPr lang="zh-CN" altLang="en-US" sz="1400" b="0" dirty="0">
                <a:latin typeface="Microsoft YaHei"/>
                <a:ea typeface="Microsoft YaHei"/>
              </a:rPr>
              <a:t>，</a:t>
            </a:r>
            <a:r>
              <a:rPr lang="zh-CN" altLang="en-US" sz="1400" b="0" dirty="0">
                <a:solidFill>
                  <a:srgbClr val="0060FF"/>
                </a:solidFill>
                <a:latin typeface="Microsoft YaHei"/>
                <a:ea typeface="Microsoft YaHei"/>
              </a:rPr>
              <a:t>兼容</a:t>
            </a:r>
            <a:r>
              <a:rPr lang="zh-CN" altLang="zh-CN" sz="1400" b="0" dirty="0">
                <a:solidFill>
                  <a:srgbClr val="0060FF"/>
                </a:solidFill>
                <a:latin typeface="Microsoft YaHei"/>
                <a:ea typeface="Microsoft YaHei"/>
              </a:rPr>
              <a:t>新型</a:t>
            </a:r>
            <a:r>
              <a:rPr lang="zh-CN" altLang="en-US" sz="1400" b="0" dirty="0">
                <a:solidFill>
                  <a:srgbClr val="0060FF"/>
                </a:solidFill>
                <a:latin typeface="Microsoft YaHei"/>
                <a:ea typeface="Microsoft YaHei"/>
              </a:rPr>
              <a:t>信创</a:t>
            </a:r>
            <a:r>
              <a:rPr lang="zh-CN" altLang="zh-CN" sz="1400" b="0" dirty="0">
                <a:solidFill>
                  <a:srgbClr val="0060FF"/>
                </a:solidFill>
                <a:latin typeface="Microsoft YaHei"/>
                <a:ea typeface="Microsoft YaHei"/>
              </a:rPr>
              <a:t>硬件</a:t>
            </a:r>
            <a:r>
              <a:rPr lang="zh-CN" altLang="en-US" sz="1400" b="0" dirty="0">
                <a:latin typeface="Microsoft YaHei"/>
                <a:ea typeface="Microsoft YaHei"/>
              </a:rPr>
              <a:t>，</a:t>
            </a:r>
            <a:r>
              <a:rPr lang="zh-CN" altLang="zh-CN" sz="1400" b="0" dirty="0">
                <a:latin typeface="Microsoft YaHei"/>
                <a:ea typeface="Microsoft YaHei"/>
              </a:rPr>
              <a:t>打造性能优势</a:t>
            </a:r>
            <a:endParaRPr lang="zh-CN" altLang="zh-CN" sz="1400" b="0" dirty="0">
              <a:solidFill>
                <a:schemeClr val="tx1"/>
              </a:solidFill>
              <a:latin typeface="Microsoft YaHei"/>
              <a:ea typeface="Microsoft YaHei"/>
            </a:endParaRPr>
          </a:p>
          <a:p>
            <a:pPr algn="l"/>
            <a:endParaRPr lang="en-US" sz="1400" dirty="0">
              <a:solidFill>
                <a:srgbClr val="FFFFFF"/>
              </a:solidFill>
              <a:latin typeface="Microsoft YaHei"/>
              <a:ea typeface="Microsoft YaHei"/>
            </a:endParaRPr>
          </a:p>
          <a:p>
            <a:pPr marL="285750" indent="-285750" algn="l">
              <a:buFont typeface="Arial" panose="020B0604020202020204" pitchFamily="34" charset="0"/>
              <a:buChar char="•"/>
            </a:pPr>
            <a:r>
              <a:rPr lang="en-US" sz="1400" dirty="0" err="1">
                <a:solidFill>
                  <a:schemeClr val="tx1"/>
                </a:solidFill>
                <a:latin typeface="Microsoft YaHei"/>
                <a:ea typeface="Microsoft YaHei"/>
              </a:rPr>
              <a:t>从一到万</a:t>
            </a:r>
            <a:r>
              <a:rPr lang="zh-CN" altLang="en-US" sz="1400" dirty="0">
                <a:solidFill>
                  <a:schemeClr val="tx1"/>
                </a:solidFill>
                <a:latin typeface="Microsoft YaHei"/>
                <a:ea typeface="Microsoft YaHei"/>
              </a:rPr>
              <a:t>，可小可大服务更多腰部客户</a:t>
            </a:r>
            <a:endParaRPr lang="en-US" sz="1400" dirty="0">
              <a:solidFill>
                <a:schemeClr val="tx1"/>
              </a:solidFill>
              <a:latin typeface="Microsoft YaHei"/>
              <a:ea typeface="Microsoft YaHei"/>
            </a:endParaRPr>
          </a:p>
          <a:p>
            <a:pPr algn="l"/>
            <a:r>
              <a:rPr lang="zh-CN" altLang="en-US" sz="1400" b="0" dirty="0">
                <a:solidFill>
                  <a:srgbClr val="0060FF"/>
                </a:solidFill>
                <a:latin typeface="Microsoft YaHei"/>
                <a:ea typeface="Microsoft YaHei"/>
              </a:rPr>
              <a:t>极致</a:t>
            </a:r>
            <a:r>
              <a:rPr lang="zh-CN" altLang="zh-CN" sz="1400" b="0" dirty="0">
                <a:solidFill>
                  <a:srgbClr val="0060FF"/>
                </a:solidFill>
                <a:latin typeface="Microsoft YaHei"/>
                <a:ea typeface="Microsoft YaHei"/>
              </a:rPr>
              <a:t>小型化</a:t>
            </a:r>
            <a:r>
              <a:rPr lang="zh-CN" altLang="en-US" sz="1400" b="0" dirty="0">
                <a:latin typeface="Microsoft YaHei"/>
                <a:ea typeface="Microsoft YaHei"/>
              </a:rPr>
              <a:t>：</a:t>
            </a:r>
            <a:r>
              <a:rPr lang="en-US" altLang="zh-CN" sz="1400" b="0" dirty="0">
                <a:latin typeface="Microsoft YaHei"/>
                <a:ea typeface="Microsoft YaHei"/>
              </a:rPr>
              <a:t>TCE+TCS </a:t>
            </a:r>
            <a:r>
              <a:rPr lang="zh-CN" altLang="zh-CN" sz="1400" b="0" dirty="0">
                <a:latin typeface="Microsoft YaHei"/>
                <a:ea typeface="Microsoft YaHei"/>
              </a:rPr>
              <a:t>覆盖从</a:t>
            </a:r>
            <a:r>
              <a:rPr lang="en-US" altLang="zh-CN" sz="1400" b="0" dirty="0">
                <a:latin typeface="Microsoft YaHei"/>
                <a:ea typeface="Microsoft YaHei"/>
              </a:rPr>
              <a:t>1</a:t>
            </a:r>
            <a:r>
              <a:rPr lang="zh-CN" altLang="zh-CN" sz="1400" b="0" dirty="0">
                <a:latin typeface="Microsoft YaHei"/>
                <a:ea typeface="Microsoft YaHei"/>
              </a:rPr>
              <a:t>台到数万台场景</a:t>
            </a:r>
            <a:r>
              <a:rPr lang="zh-CN" altLang="en-US" sz="1400" b="0" dirty="0">
                <a:latin typeface="Microsoft YaHei"/>
                <a:ea typeface="Microsoft YaHei"/>
              </a:rPr>
              <a:t>，</a:t>
            </a:r>
            <a:r>
              <a:rPr lang="zh-CN" altLang="zh-CN" sz="1400" b="0" dirty="0">
                <a:latin typeface="Microsoft YaHei"/>
                <a:ea typeface="Microsoft YaHei"/>
              </a:rPr>
              <a:t>乐高方式实现从</a:t>
            </a:r>
            <a:r>
              <a:rPr lang="en-US" altLang="zh-CN" sz="1400" b="0" dirty="0">
                <a:latin typeface="Microsoft YaHei"/>
                <a:ea typeface="Microsoft YaHei"/>
              </a:rPr>
              <a:t>IaaS</a:t>
            </a:r>
            <a:r>
              <a:rPr lang="zh-CN" altLang="zh-CN" sz="1400" b="0" dirty="0">
                <a:latin typeface="Microsoft YaHei"/>
                <a:ea typeface="Microsoft YaHei"/>
              </a:rPr>
              <a:t>到</a:t>
            </a:r>
            <a:r>
              <a:rPr lang="en-US" altLang="zh-CN" sz="1400" b="0" dirty="0">
                <a:latin typeface="Microsoft YaHei"/>
                <a:ea typeface="Microsoft YaHei"/>
              </a:rPr>
              <a:t>PaaS</a:t>
            </a:r>
            <a:r>
              <a:rPr lang="zh-CN" altLang="zh-CN" sz="1400" b="0" dirty="0">
                <a:latin typeface="Microsoft YaHei"/>
                <a:ea typeface="Microsoft YaHei"/>
              </a:rPr>
              <a:t>产品的灵活组合</a:t>
            </a:r>
            <a:endParaRPr lang="en-US" sz="1400" b="0" dirty="0">
              <a:solidFill>
                <a:schemeClr val="tx1"/>
              </a:solidFill>
              <a:latin typeface="Microsoft YaHei"/>
              <a:ea typeface="Microsoft YaHei"/>
            </a:endParaRPr>
          </a:p>
          <a:p>
            <a:pPr algn="l"/>
            <a:endParaRPr lang="en-US" sz="1400" dirty="0">
              <a:solidFill>
                <a:srgbClr val="FFFFFF"/>
              </a:solidFill>
              <a:latin typeface="Microsoft YaHei"/>
              <a:ea typeface="Microsoft YaHei"/>
            </a:endParaRPr>
          </a:p>
          <a:p>
            <a:pPr marL="228389" indent="-228389" algn="l">
              <a:buFont typeface="Arial" charset="0"/>
              <a:buChar char="•"/>
            </a:pPr>
            <a:r>
              <a:rPr lang="zh-CN" altLang="en-US" sz="1400" dirty="0">
                <a:solidFill>
                  <a:srgbClr val="000000"/>
                </a:solidFill>
                <a:latin typeface="Microsoft YaHei"/>
                <a:ea typeface="Microsoft YaHei"/>
              </a:rPr>
              <a:t>开放生态，与合作伙伴共同成长</a:t>
            </a:r>
            <a:endParaRPr lang="zh-CN" altLang="en-US" sz="1400" dirty="0">
              <a:solidFill>
                <a:schemeClr val="tx1"/>
              </a:solidFill>
              <a:highlight>
                <a:srgbClr val="FFFFFF"/>
              </a:highlight>
              <a:latin typeface="Microsoft YaHei"/>
              <a:ea typeface="Microsoft YaHei"/>
            </a:endParaRPr>
          </a:p>
          <a:p>
            <a:pPr algn="l"/>
            <a:r>
              <a:rPr lang="zh-CN" altLang="zh-CN" sz="1400" b="0" dirty="0">
                <a:solidFill>
                  <a:srgbClr val="0060FF"/>
                </a:solidFill>
                <a:latin typeface="Microsoft YaHei"/>
                <a:ea typeface="Microsoft YaHei"/>
              </a:rPr>
              <a:t>硬件开放</a:t>
            </a:r>
            <a:r>
              <a:rPr lang="zh-CN" altLang="zh-CN" sz="1400" b="0" dirty="0">
                <a:latin typeface="Microsoft YaHei"/>
                <a:ea typeface="Microsoft YaHei"/>
              </a:rPr>
              <a:t>适配多</a:t>
            </a:r>
            <a:r>
              <a:rPr lang="zh-CN" altLang="en-US" sz="1400" b="0" dirty="0">
                <a:latin typeface="Microsoft YaHei"/>
                <a:ea typeface="Microsoft YaHei"/>
              </a:rPr>
              <a:t>厂商</a:t>
            </a:r>
            <a:r>
              <a:rPr lang="zh-CN" altLang="zh-CN" sz="1400" b="0" dirty="0">
                <a:latin typeface="Microsoft YaHei"/>
                <a:ea typeface="Microsoft YaHei"/>
              </a:rPr>
              <a:t>硬件，通过产品市场</a:t>
            </a:r>
            <a:r>
              <a:rPr lang="zh-CN" altLang="zh-CN" sz="1400" b="0" dirty="0">
                <a:solidFill>
                  <a:srgbClr val="0060FF"/>
                </a:solidFill>
                <a:latin typeface="Microsoft YaHei"/>
                <a:ea typeface="Microsoft YaHei"/>
              </a:rPr>
              <a:t>软件开放</a:t>
            </a:r>
            <a:r>
              <a:rPr lang="zh-CN" altLang="en-US" sz="1400" b="0" dirty="0">
                <a:solidFill>
                  <a:srgbClr val="0060FF"/>
                </a:solidFill>
                <a:latin typeface="Microsoft YaHei"/>
                <a:ea typeface="Microsoft YaHei"/>
              </a:rPr>
              <a:t>，</a:t>
            </a:r>
            <a:r>
              <a:rPr lang="zh-CN" altLang="zh-CN" sz="1400" b="0" dirty="0">
                <a:latin typeface="Microsoft YaHei"/>
                <a:ea typeface="Microsoft YaHei"/>
              </a:rPr>
              <a:t>赋能合作伙伴</a:t>
            </a:r>
            <a:r>
              <a:rPr lang="zh-CN" altLang="en-US" sz="1400" b="0" dirty="0">
                <a:solidFill>
                  <a:schemeClr val="tx2"/>
                </a:solidFill>
                <a:latin typeface="Microsoft YaHei"/>
                <a:ea typeface="Microsoft YaHei"/>
              </a:rPr>
              <a:t>服务开放</a:t>
            </a:r>
            <a:endParaRPr lang="zh-CN" altLang="zh-CN" sz="1400" b="0" dirty="0">
              <a:solidFill>
                <a:schemeClr val="tx2"/>
              </a:solidFill>
              <a:latin typeface="Microsoft YaHei"/>
              <a:ea typeface="Microsoft YaHei"/>
            </a:endParaRPr>
          </a:p>
        </p:txBody>
      </p:sp>
      <p:sp>
        <p:nvSpPr>
          <p:cNvPr id="46" name="文本占位符 25">
            <a:extLst>
              <a:ext uri="{FF2B5EF4-FFF2-40B4-BE49-F238E27FC236}">
                <a16:creationId xmlns:a16="http://schemas.microsoft.com/office/drawing/2014/main" id="{240EA42D-2576-F405-C646-E442ADB704F2}"/>
              </a:ext>
            </a:extLst>
          </p:cNvPr>
          <p:cNvSpPr>
            <a:spLocks noGrp="1"/>
          </p:cNvSpPr>
          <p:nvPr>
            <p:ph type="body" idx="11"/>
          </p:nvPr>
        </p:nvSpPr>
        <p:spPr>
          <a:xfrm>
            <a:off x="514981" y="304116"/>
            <a:ext cx="8915889" cy="632783"/>
          </a:xfrm>
        </p:spPr>
        <p:txBody>
          <a:bodyPr>
            <a:normAutofit/>
          </a:bodyPr>
          <a:lstStyle/>
          <a:p>
            <a:r>
              <a:rPr lang="zh-CN" altLang="zh-CN" sz="2000" dirty="0">
                <a:latin typeface="Microsoft YaHei"/>
                <a:ea typeface="Microsoft YaHei"/>
              </a:rPr>
              <a:t>专有云：公有云下沉私有云，金融领域第一</a:t>
            </a:r>
          </a:p>
        </p:txBody>
      </p:sp>
      <p:sp>
        <p:nvSpPr>
          <p:cNvPr id="41" name="文本框 40">
            <a:extLst>
              <a:ext uri="{FF2B5EF4-FFF2-40B4-BE49-F238E27FC236}">
                <a16:creationId xmlns:a16="http://schemas.microsoft.com/office/drawing/2014/main" id="{B5EFE9CF-1332-A5A1-40CF-77092C26637E}"/>
              </a:ext>
            </a:extLst>
          </p:cNvPr>
          <p:cNvSpPr txBox="1"/>
          <p:nvPr/>
        </p:nvSpPr>
        <p:spPr>
          <a:xfrm>
            <a:off x="6127156" y="1291911"/>
            <a:ext cx="5745116" cy="523220"/>
          </a:xfrm>
          <a:prstGeom prst="rect">
            <a:avLst/>
          </a:prstGeom>
          <a:noFill/>
        </p:spPr>
        <p:txBody>
          <a:bodyPr wrap="square">
            <a:spAutoFit/>
          </a:bodyPr>
          <a:lstStyle/>
          <a:p>
            <a:r>
              <a:rPr lang="zh-CN" altLang="zh-CN" sz="1400" b="0" dirty="0">
                <a:latin typeface="Microsoft YaHei"/>
                <a:ea typeface="Microsoft YaHei"/>
              </a:rPr>
              <a:t>《</a:t>
            </a:r>
            <a:r>
              <a:rPr lang="en-US" altLang="zh-CN" sz="1400" b="0" dirty="0">
                <a:latin typeface="Microsoft YaHei"/>
                <a:ea typeface="Microsoft YaHei"/>
              </a:rPr>
              <a:t>2022</a:t>
            </a:r>
            <a:r>
              <a:rPr lang="zh-CN" altLang="zh-CN" sz="1400" b="0" dirty="0">
                <a:latin typeface="Microsoft YaHei"/>
                <a:ea typeface="Microsoft YaHei"/>
              </a:rPr>
              <a:t>中国金融（私有）云基础设施平台市场研究报告》</a:t>
            </a:r>
            <a:endParaRPr lang="en-US" altLang="zh-CN" sz="1400" b="0" dirty="0">
              <a:latin typeface="Microsoft YaHei"/>
              <a:ea typeface="Microsoft YaHei"/>
            </a:endParaRPr>
          </a:p>
          <a:p>
            <a:r>
              <a:rPr lang="zh-CN" altLang="zh-CN" sz="1400" b="0" dirty="0">
                <a:latin typeface="Microsoft YaHei"/>
                <a:ea typeface="Microsoft YaHei"/>
              </a:rPr>
              <a:t>腾讯云私有云在中国金融（私有）云基础设施平台市场跻身</a:t>
            </a:r>
            <a:r>
              <a:rPr lang="zh-CN" altLang="zh-CN" sz="1400" b="0" dirty="0">
                <a:solidFill>
                  <a:srgbClr val="FF0000"/>
                </a:solidFill>
                <a:latin typeface="Microsoft YaHei"/>
                <a:ea typeface="Microsoft YaHei"/>
              </a:rPr>
              <a:t>第一</a:t>
            </a:r>
            <a:endParaRPr lang="zh-CN" altLang="en-US" sz="1400" b="0" dirty="0"/>
          </a:p>
        </p:txBody>
      </p:sp>
    </p:spTree>
    <p:extLst>
      <p:ext uri="{BB962C8B-B14F-4D97-AF65-F5344CB8AC3E}">
        <p14:creationId xmlns:p14="http://schemas.microsoft.com/office/powerpoint/2010/main" val="1394495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表格 57">
            <a:extLst>
              <a:ext uri="{FF2B5EF4-FFF2-40B4-BE49-F238E27FC236}">
                <a16:creationId xmlns:a16="http://schemas.microsoft.com/office/drawing/2014/main" id="{08314381-B9EE-3EBD-95EE-1C2BC81F2AFC}"/>
              </a:ext>
            </a:extLst>
          </p:cNvPr>
          <p:cNvGraphicFramePr/>
          <p:nvPr>
            <p:extLst>
              <p:ext uri="{D42A27DB-BD31-4B8C-83A1-F6EECF244321}">
                <p14:modId xmlns:p14="http://schemas.microsoft.com/office/powerpoint/2010/main" val="3634207030"/>
              </p:ext>
            </p:extLst>
          </p:nvPr>
        </p:nvGraphicFramePr>
        <p:xfrm>
          <a:off x="472807" y="1167578"/>
          <a:ext cx="11616193" cy="4817586"/>
        </p:xfrm>
        <a:graphic>
          <a:graphicData uri="http://schemas.openxmlformats.org/drawingml/2006/table">
            <a:tbl>
              <a:tblPr>
                <a:tableStyleId>{58542034-FE4F-4ADA-92B8-4CA66D0F0DF3}</a:tableStyleId>
              </a:tblPr>
              <a:tblGrid>
                <a:gridCol w="496049">
                  <a:extLst>
                    <a:ext uri="{9D8B030D-6E8A-4147-A177-3AD203B41FA5}">
                      <a16:colId xmlns:a16="http://schemas.microsoft.com/office/drawing/2014/main" val="20000"/>
                    </a:ext>
                  </a:extLst>
                </a:gridCol>
                <a:gridCol w="1386417">
                  <a:extLst>
                    <a:ext uri="{9D8B030D-6E8A-4147-A177-3AD203B41FA5}">
                      <a16:colId xmlns:a16="http://schemas.microsoft.com/office/drawing/2014/main" val="20001"/>
                    </a:ext>
                  </a:extLst>
                </a:gridCol>
                <a:gridCol w="2258291">
                  <a:extLst>
                    <a:ext uri="{9D8B030D-6E8A-4147-A177-3AD203B41FA5}">
                      <a16:colId xmlns:a16="http://schemas.microsoft.com/office/drawing/2014/main" val="20003"/>
                    </a:ext>
                  </a:extLst>
                </a:gridCol>
                <a:gridCol w="4294909">
                  <a:extLst>
                    <a:ext uri="{9D8B030D-6E8A-4147-A177-3AD203B41FA5}">
                      <a16:colId xmlns:a16="http://schemas.microsoft.com/office/drawing/2014/main" val="20004"/>
                    </a:ext>
                  </a:extLst>
                </a:gridCol>
                <a:gridCol w="3180527">
                  <a:extLst>
                    <a:ext uri="{9D8B030D-6E8A-4147-A177-3AD203B41FA5}">
                      <a16:colId xmlns:a16="http://schemas.microsoft.com/office/drawing/2014/main" val="1327483756"/>
                    </a:ext>
                  </a:extLst>
                </a:gridCol>
              </a:tblGrid>
              <a:tr h="731628">
                <a:tc>
                  <a:txBody>
                    <a:bodyPr/>
                    <a:lstStyle/>
                    <a:p>
                      <a:pPr algn="ctr"/>
                      <a:r>
                        <a:rPr lang="zh-CN" sz="1600" b="1" i="0" strike="noStrike" spc="0" dirty="0">
                          <a:solidFill>
                            <a:srgbClr val="FFFFFF"/>
                          </a:solidFill>
                          <a:latin typeface="Microsoft YaHei"/>
                          <a:ea typeface="Microsoft YaHei"/>
                        </a:rPr>
                        <a:t>行业</a:t>
                      </a:r>
                    </a:p>
                  </a:txBody>
                  <a:tcPr anchor="ctr">
                    <a:lnL w="6350">
                      <a:solidFill>
                        <a:srgbClr val="000000"/>
                      </a:solidFill>
                    </a:lnL>
                    <a:lnR w="6350">
                      <a:solidFill>
                        <a:srgbClr val="000000"/>
                      </a:solidFill>
                    </a:lnR>
                    <a:lnT w="6350">
                      <a:solidFill>
                        <a:srgbClr val="000000"/>
                      </a:solidFill>
                    </a:lnT>
                    <a:lnB w="6350">
                      <a:solidFill>
                        <a:srgbClr val="000000"/>
                      </a:solidFill>
                    </a:lnB>
                    <a:solidFill>
                      <a:srgbClr val="0060FF"/>
                    </a:solidFill>
                  </a:tcPr>
                </a:tc>
                <a:tc>
                  <a:txBody>
                    <a:bodyPr/>
                    <a:lstStyle/>
                    <a:p>
                      <a:pPr algn="ctr"/>
                      <a:r>
                        <a:rPr lang="zh-CN" sz="1600" b="1" i="0" strike="noStrike" spc="0" dirty="0">
                          <a:solidFill>
                            <a:srgbClr val="FFFFFF"/>
                          </a:solidFill>
                          <a:latin typeface="Microsoft YaHei"/>
                          <a:ea typeface="Microsoft YaHei"/>
                        </a:rPr>
                        <a:t>标杆场景</a:t>
                      </a:r>
                    </a:p>
                  </a:txBody>
                  <a:tcPr anchor="ctr">
                    <a:lnL w="6350">
                      <a:solidFill>
                        <a:srgbClr val="000000"/>
                      </a:solidFill>
                    </a:lnL>
                    <a:lnR w="6350">
                      <a:solidFill>
                        <a:srgbClr val="000000"/>
                      </a:solidFill>
                    </a:lnR>
                    <a:lnT w="6350">
                      <a:solidFill>
                        <a:srgbClr val="000000"/>
                      </a:solidFill>
                    </a:lnT>
                    <a:lnB w="6350">
                      <a:solidFill>
                        <a:srgbClr val="000000"/>
                      </a:solidFill>
                    </a:lnB>
                    <a:solidFill>
                      <a:srgbClr val="0060FF"/>
                    </a:solidFill>
                  </a:tcPr>
                </a:tc>
                <a:tc>
                  <a:txBody>
                    <a:bodyPr/>
                    <a:lstStyle/>
                    <a:p>
                      <a:pPr algn="ctr"/>
                      <a:r>
                        <a:rPr lang="zh-CN" altLang="en-US" sz="1600" b="1" i="0" strike="noStrike" spc="0" dirty="0">
                          <a:solidFill>
                            <a:srgbClr val="FFFFFF"/>
                          </a:solidFill>
                          <a:latin typeface="Microsoft YaHei"/>
                          <a:ea typeface="Microsoft YaHei"/>
                        </a:rPr>
                        <a:t>标杆客户</a:t>
                      </a:r>
                      <a:endParaRPr lang="zh-CN" sz="1600" b="1" i="0" strike="noStrike" spc="0" dirty="0">
                        <a:solidFill>
                          <a:srgbClr val="FFFFFF"/>
                        </a:solidFill>
                        <a:latin typeface="Microsoft YaHei"/>
                        <a:ea typeface="Microsoft YaHei"/>
                      </a:endParaRPr>
                    </a:p>
                  </a:txBody>
                  <a:tcPr anchor="ctr">
                    <a:lnL w="6350" cap="flat" cmpd="sng" algn="ctr">
                      <a:solidFill>
                        <a:srgbClr val="000000"/>
                      </a:solidFill>
                      <a:prstDash val="solid"/>
                      <a:round/>
                      <a:headEnd type="none" w="med" len="med"/>
                      <a:tailEnd type="none" w="med" len="med"/>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solidFill>
                      <a:srgbClr val="0060FF"/>
                    </a:solidFill>
                  </a:tcPr>
                </a:tc>
                <a:tc>
                  <a:txBody>
                    <a:bodyPr/>
                    <a:lstStyle/>
                    <a:p>
                      <a:pPr algn="ctr"/>
                      <a:r>
                        <a:rPr lang="zh-CN" sz="1600" b="1" i="0" strike="noStrike" spc="0" dirty="0">
                          <a:solidFill>
                            <a:srgbClr val="FFFFFF"/>
                          </a:solidFill>
                          <a:latin typeface="Microsoft YaHei"/>
                          <a:ea typeface="Microsoft YaHei"/>
                        </a:rPr>
                        <a:t>打法策略</a:t>
                      </a:r>
                    </a:p>
                  </a:txBody>
                  <a:tcPr anchor="ctr">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solidFill>
                      <a:srgbClr val="0060FF"/>
                    </a:solidFill>
                  </a:tcPr>
                </a:tc>
                <a:tc>
                  <a:txBody>
                    <a:bodyPr/>
                    <a:lstStyle/>
                    <a:p>
                      <a:pPr marL="0" marR="0" lvl="0" indent="0" algn="ctr" defTabSz="412750" eaLnBrk="1" fontAlgn="auto" latinLnBrk="0" hangingPunct="1">
                        <a:lnSpc>
                          <a:spcPct val="100000"/>
                        </a:lnSpc>
                        <a:spcBef>
                          <a:spcPts val="0"/>
                        </a:spcBef>
                        <a:spcAft>
                          <a:spcPts val="0"/>
                        </a:spcAft>
                        <a:buClrTx/>
                        <a:buSzTx/>
                        <a:buFontTx/>
                        <a:buNone/>
                        <a:tabLst/>
                        <a:defRPr/>
                      </a:pPr>
                      <a:r>
                        <a:rPr lang="zh-CN" altLang="zh-CN" sz="1600" b="1" dirty="0">
                          <a:solidFill>
                            <a:srgbClr val="FFFFFF"/>
                          </a:solidFill>
                          <a:ea typeface="Microsoft YaHei"/>
                        </a:rPr>
                        <a:t>客户案例</a:t>
                      </a:r>
                    </a:p>
                  </a:txBody>
                  <a:tcPr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solidFill>
                      <a:srgbClr val="0060FF"/>
                    </a:solidFill>
                  </a:tcPr>
                </a:tc>
                <a:extLst>
                  <a:ext uri="{0D108BD9-81ED-4DB2-BD59-A6C34878D82A}">
                    <a16:rowId xmlns:a16="http://schemas.microsoft.com/office/drawing/2014/main" val="10000"/>
                  </a:ext>
                </a:extLst>
              </a:tr>
              <a:tr h="804373">
                <a:tc rowSpan="3">
                  <a:txBody>
                    <a:bodyPr/>
                    <a:lstStyle/>
                    <a:p>
                      <a:r>
                        <a:rPr lang="zh-CN" altLang="en-US" sz="1400" b="1" dirty="0">
                          <a:solidFill>
                            <a:srgbClr val="000000"/>
                          </a:solidFill>
                          <a:latin typeface="Microsoft YaHei" panose="020B0503020204020204" pitchFamily="34" charset="-122"/>
                          <a:ea typeface="Microsoft YaHei" panose="020B0503020204020204" pitchFamily="34" charset="-122"/>
                        </a:rPr>
                        <a:t>金融</a:t>
                      </a:r>
                      <a:endParaRPr 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marL="0" indent="0" algn="l" defTabSz="203200">
                        <a:lnSpc>
                          <a:spcPct val="100000"/>
                        </a:lnSpc>
                        <a:buNone/>
                      </a:pPr>
                      <a:r>
                        <a:rPr lang="zh-CN" altLang="en-US" sz="1400" b="1" i="0" strike="noStrike" spc="0" dirty="0">
                          <a:solidFill>
                            <a:srgbClr val="000000"/>
                          </a:solidFill>
                          <a:latin typeface="Microsoft YaHei" panose="020B0503020204020204" pitchFamily="34" charset="-122"/>
                          <a:ea typeface="Microsoft YaHei" panose="020B0503020204020204" pitchFamily="34" charset="-122"/>
                        </a:rPr>
                        <a:t>国有大行</a:t>
                      </a:r>
                      <a:endParaRPr lang="zh-CN" sz="1400" b="1" i="0" strike="noStrike" spc="0"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l">
                        <a:lnSpc>
                          <a:spcPct val="150000"/>
                        </a:lnSpc>
                      </a:pPr>
                      <a:r>
                        <a:rPr lang="zh-CN" altLang="en-US" sz="1400" b="0" dirty="0">
                          <a:solidFill>
                            <a:srgbClr val="000000"/>
                          </a:solidFill>
                          <a:latin typeface="Microsoft YaHei" panose="020B0503020204020204" pitchFamily="34" charset="-122"/>
                          <a:ea typeface="Microsoft YaHei" panose="020B0503020204020204" pitchFamily="34" charset="-122"/>
                        </a:rPr>
                        <a:t>中国人民银行、中国银行、</a:t>
                      </a:r>
                      <a:endParaRPr lang="en-US" altLang="zh-CN" sz="1400" b="0" dirty="0">
                        <a:solidFill>
                          <a:srgbClr val="000000"/>
                        </a:solidFill>
                        <a:latin typeface="Microsoft YaHei" panose="020B0503020204020204" pitchFamily="34" charset="-122"/>
                        <a:ea typeface="Microsoft YaHei" panose="020B0503020204020204" pitchFamily="34" charset="-122"/>
                      </a:endParaRPr>
                    </a:p>
                    <a:p>
                      <a:pPr algn="l">
                        <a:lnSpc>
                          <a:spcPct val="150000"/>
                        </a:lnSpc>
                      </a:pPr>
                      <a:r>
                        <a:rPr lang="zh-CN" altLang="en-US" sz="1400" b="0" dirty="0">
                          <a:solidFill>
                            <a:srgbClr val="000000"/>
                          </a:solidFill>
                          <a:latin typeface="Microsoft YaHei" panose="020B0503020204020204" pitchFamily="34" charset="-122"/>
                          <a:ea typeface="Microsoft YaHei" panose="020B0503020204020204" pitchFamily="34" charset="-122"/>
                        </a:rPr>
                        <a:t>中国建设银行</a:t>
                      </a:r>
                      <a:endParaRPr 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defTabSz="412750">
                        <a:lnSpc>
                          <a:spcPct val="150000"/>
                        </a:lnSpc>
                        <a:spcBef>
                          <a:spcPts val="0"/>
                        </a:spcBef>
                        <a:spcAft>
                          <a:spcPts val="0"/>
                        </a:spcAft>
                        <a:buClrTx/>
                        <a:buSzTx/>
                        <a:buFontTx/>
                        <a:buNone/>
                      </a:pPr>
                      <a:r>
                        <a:rPr lang="zh-CN" altLang="en-US" sz="1400" b="1" i="0" u="none" strike="noStrike" spc="0" baseline="0" dirty="0">
                          <a:solidFill>
                            <a:srgbClr val="0060FF"/>
                          </a:solidFill>
                          <a:latin typeface="Microsoft YaHei" panose="020B0503020204020204" pitchFamily="34" charset="-122"/>
                          <a:ea typeface="Microsoft YaHei" panose="020B0503020204020204" pitchFamily="34" charset="-122"/>
                          <a:cs typeface="+mn-cs"/>
                        </a:rPr>
                        <a:t>优质服务提升口碑</a:t>
                      </a:r>
                      <a:r>
                        <a:rPr lang="zh-CN" altLang="en-US" sz="1400" b="0" i="0" u="none" strike="noStrike" spc="0" baseline="0" dirty="0">
                          <a:solidFill>
                            <a:srgbClr val="000000"/>
                          </a:solidFill>
                          <a:latin typeface="Microsoft YaHei" panose="020B0503020204020204" pitchFamily="34" charset="-122"/>
                          <a:ea typeface="Microsoft YaHei" panose="020B0503020204020204" pitchFamily="34" charset="-122"/>
                          <a:cs typeface="+mn-cs"/>
                        </a:rPr>
                        <a:t>，创造项目扩容机会</a:t>
                      </a:r>
                    </a:p>
                  </a:txBody>
                  <a:tcPr marL="72000" marR="72000" marT="358" marB="17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rowSpan="4">
                  <a:txBody>
                    <a:bodyPr/>
                    <a:lstStyle/>
                    <a:p>
                      <a:pPr algn="l">
                        <a:lnSpc>
                          <a:spcPct val="150000"/>
                        </a:lnSpc>
                      </a:pPr>
                      <a:endParaRPr lang="zh-CN" altLang="en-US" sz="1200" b="0" i="0" u="none" strike="noStrike" spc="0" baseline="0" dirty="0">
                        <a:solidFill>
                          <a:srgbClr val="000000"/>
                        </a:solidFill>
                        <a:latin typeface="Microsoft YaHei" panose="020B0503020204020204" pitchFamily="34" charset="-122"/>
                        <a:ea typeface="Microsoft YaHei" panose="020B0503020204020204" pitchFamily="34" charset="-122"/>
                        <a:cs typeface="+mn-cs"/>
                      </a:endParaRPr>
                    </a:p>
                  </a:txBody>
                  <a:tcPr anchor="ctr">
                    <a:lnL w="6350" cap="flat" cmpd="sng" algn="ctr">
                      <a:solidFill>
                        <a:srgbClr val="000000"/>
                      </a:solidFill>
                      <a:prstDash val="solid"/>
                      <a:round/>
                      <a:headEnd type="none" w="med" len="med"/>
                      <a:tailEnd type="none" w="med" len="med"/>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14371">
                <a:tc vMerge="1">
                  <a:txBody>
                    <a:bodyPr/>
                    <a:lstStyle/>
                    <a:p>
                      <a:endParaRPr 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l"/>
                      <a:r>
                        <a:rPr lang="zh-CN" altLang="en-US" sz="1400" b="1" dirty="0">
                          <a:solidFill>
                            <a:srgbClr val="000000"/>
                          </a:solidFill>
                          <a:latin typeface="Microsoft YaHei" panose="020B0503020204020204" pitchFamily="34" charset="-122"/>
                          <a:ea typeface="Microsoft YaHei" panose="020B0503020204020204" pitchFamily="34" charset="-122"/>
                        </a:rPr>
                        <a:t>商业银行</a:t>
                      </a:r>
                      <a:endParaRPr lang="en-US" alt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l">
                        <a:lnSpc>
                          <a:spcPct val="150000"/>
                        </a:lnSpc>
                      </a:pPr>
                      <a:r>
                        <a:rPr lang="zh-CN" altLang="en-US" sz="1400" b="0" dirty="0">
                          <a:solidFill>
                            <a:srgbClr val="000000"/>
                          </a:solidFill>
                          <a:latin typeface="Microsoft YaHei" panose="020B0503020204020204" pitchFamily="34" charset="-122"/>
                          <a:ea typeface="Microsoft YaHei" panose="020B0503020204020204" pitchFamily="34" charset="-122"/>
                        </a:rPr>
                        <a:t>招商银行、上海银行、</a:t>
                      </a:r>
                      <a:endParaRPr lang="en-US" altLang="zh-CN" sz="1400" b="0" dirty="0">
                        <a:solidFill>
                          <a:srgbClr val="000000"/>
                        </a:solidFill>
                        <a:latin typeface="Microsoft YaHei" panose="020B0503020204020204" pitchFamily="34" charset="-122"/>
                        <a:ea typeface="Microsoft YaHei" panose="020B0503020204020204" pitchFamily="34" charset="-122"/>
                      </a:endParaRPr>
                    </a:p>
                    <a:p>
                      <a:pPr algn="l">
                        <a:lnSpc>
                          <a:spcPct val="150000"/>
                        </a:lnSpc>
                      </a:pPr>
                      <a:r>
                        <a:rPr lang="zh-CN" altLang="en-US" sz="1400" b="0" dirty="0">
                          <a:solidFill>
                            <a:srgbClr val="000000"/>
                          </a:solidFill>
                          <a:latin typeface="Microsoft YaHei" panose="020B0503020204020204" pitchFamily="34" charset="-122"/>
                          <a:ea typeface="Microsoft YaHei" panose="020B0503020204020204" pitchFamily="34" charset="-122"/>
                        </a:rPr>
                        <a:t>中国银联、贵州银行、</a:t>
                      </a:r>
                      <a:endParaRPr lang="en-US" altLang="zh-CN" sz="1400" b="0" dirty="0">
                        <a:solidFill>
                          <a:srgbClr val="000000"/>
                        </a:solidFill>
                        <a:latin typeface="Microsoft YaHei" panose="020B0503020204020204" pitchFamily="34" charset="-122"/>
                        <a:ea typeface="Microsoft YaHei" panose="020B0503020204020204" pitchFamily="34" charset="-122"/>
                      </a:endParaRPr>
                    </a:p>
                    <a:p>
                      <a:pPr algn="l">
                        <a:lnSpc>
                          <a:spcPct val="150000"/>
                        </a:lnSpc>
                      </a:pPr>
                      <a:r>
                        <a:rPr lang="zh-CN" altLang="en-US" sz="1400" b="0" dirty="0">
                          <a:solidFill>
                            <a:srgbClr val="000000"/>
                          </a:solidFill>
                          <a:latin typeface="Microsoft YaHei" panose="020B0503020204020204" pitchFamily="34" charset="-122"/>
                          <a:ea typeface="Microsoft YaHei" panose="020B0503020204020204" pitchFamily="34" charset="-122"/>
                        </a:rPr>
                        <a:t>农商行等</a:t>
                      </a:r>
                      <a:endParaRPr 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defTabSz="412750">
                        <a:lnSpc>
                          <a:spcPct val="150000"/>
                        </a:lnSpc>
                        <a:spcBef>
                          <a:spcPts val="0"/>
                        </a:spcBef>
                        <a:spcAft>
                          <a:spcPts val="0"/>
                        </a:spcAft>
                        <a:buClrTx/>
                        <a:buSzTx/>
                        <a:buFontTx/>
                        <a:buNone/>
                      </a:pPr>
                      <a:r>
                        <a:rPr lang="zh-CN" altLang="en-US" sz="1400" b="0" i="0" u="none" strike="noStrike" spc="0" baseline="0" dirty="0">
                          <a:solidFill>
                            <a:srgbClr val="000000"/>
                          </a:solidFill>
                          <a:latin typeface="Microsoft YaHei" panose="020B0503020204020204" pitchFamily="34" charset="-122"/>
                          <a:ea typeface="Microsoft YaHei" panose="020B0503020204020204" pitchFamily="34" charset="-122"/>
                          <a:cs typeface="+mn-cs"/>
                        </a:rPr>
                        <a:t>通过</a:t>
                      </a:r>
                      <a:r>
                        <a:rPr lang="zh-CN" altLang="en-US" sz="1400" b="1" i="0" u="none" strike="noStrike" spc="0" baseline="0" dirty="0">
                          <a:solidFill>
                            <a:srgbClr val="0060FF"/>
                          </a:solidFill>
                          <a:latin typeface="Microsoft YaHei" panose="020B0503020204020204" pitchFamily="34" charset="-122"/>
                          <a:ea typeface="Microsoft YaHei" panose="020B0503020204020204" pitchFamily="34" charset="-122"/>
                          <a:cs typeface="+mn-cs"/>
                        </a:rPr>
                        <a:t>信创</a:t>
                      </a:r>
                      <a:r>
                        <a:rPr lang="en-US" sz="1400" b="1" i="0" u="none" strike="noStrike" spc="0" baseline="0" dirty="0">
                          <a:solidFill>
                            <a:srgbClr val="0060FF"/>
                          </a:solidFill>
                          <a:latin typeface="Microsoft YaHei" panose="020B0503020204020204" pitchFamily="34" charset="-122"/>
                          <a:ea typeface="Microsoft YaHei" panose="020B0503020204020204" pitchFamily="34" charset="-122"/>
                          <a:cs typeface="+mn-cs"/>
                        </a:rPr>
                        <a:t>+</a:t>
                      </a:r>
                      <a:r>
                        <a:rPr lang="zh-CN" altLang="en-US" sz="1400" b="1" i="0" u="none" strike="noStrike" spc="0" baseline="0" dirty="0">
                          <a:solidFill>
                            <a:srgbClr val="0060FF"/>
                          </a:solidFill>
                          <a:latin typeface="Microsoft YaHei" panose="020B0503020204020204" pitchFamily="34" charset="-122"/>
                          <a:ea typeface="Microsoft YaHei" panose="020B0503020204020204" pitchFamily="34" charset="-122"/>
                          <a:cs typeface="+mn-cs"/>
                        </a:rPr>
                        <a:t>国密优势</a:t>
                      </a:r>
                      <a:r>
                        <a:rPr lang="zh-CN" altLang="en-US" sz="1400" b="0" i="0" u="none" strike="noStrike" spc="0" baseline="0" dirty="0">
                          <a:solidFill>
                            <a:srgbClr val="000000"/>
                          </a:solidFill>
                          <a:latin typeface="Microsoft YaHei" panose="020B0503020204020204" pitchFamily="34" charset="-122"/>
                          <a:ea typeface="Microsoft YaHei" panose="020B0503020204020204" pitchFamily="34" charset="-122"/>
                          <a:cs typeface="+mn-cs"/>
                        </a:rPr>
                        <a:t>，重点突破第三批信创试点企业</a:t>
                      </a:r>
                      <a:endParaRPr lang="en-US" altLang="zh-CN" sz="1400" b="0" i="0" u="none" strike="noStrike" spc="0" baseline="0" dirty="0">
                        <a:solidFill>
                          <a:srgbClr val="000000"/>
                        </a:solidFill>
                        <a:latin typeface="Microsoft YaHei" panose="020B0503020204020204" pitchFamily="34" charset="-122"/>
                        <a:ea typeface="Microsoft YaHei" panose="020B0503020204020204" pitchFamily="34" charset="-122"/>
                        <a:cs typeface="+mn-cs"/>
                      </a:endParaRPr>
                    </a:p>
                  </a:txBody>
                  <a:tcPr marL="72000" marR="72000" marT="358" marB="17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vMerge="1">
                  <a:txBody>
                    <a:bodyPr/>
                    <a:lstStyle/>
                    <a:p>
                      <a:pPr algn="l">
                        <a:lnSpc>
                          <a:spcPct val="150000"/>
                        </a:lnSpc>
                      </a:pPr>
                      <a:endParaRPr lang="zh-CN" sz="1200"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14371">
                <a:tc vMerge="1">
                  <a:txBody>
                    <a:bodyPr/>
                    <a:lstStyle/>
                    <a:p>
                      <a:endParaRPr 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l"/>
                      <a:r>
                        <a:rPr lang="zh-CN" altLang="en-US" sz="1400" b="1" dirty="0">
                          <a:solidFill>
                            <a:srgbClr val="000000"/>
                          </a:solidFill>
                          <a:latin typeface="Microsoft YaHei" panose="020B0503020204020204" pitchFamily="34" charset="-122"/>
                          <a:ea typeface="Microsoft YaHei" panose="020B0503020204020204" pitchFamily="34" charset="-122"/>
                        </a:rPr>
                        <a:t>资管</a:t>
                      </a:r>
                      <a:endParaRPr lang="en-US" alt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l">
                        <a:lnSpc>
                          <a:spcPct val="150000"/>
                        </a:lnSpc>
                      </a:pPr>
                      <a:r>
                        <a:rPr lang="en-US" sz="1400" b="0" dirty="0" err="1">
                          <a:solidFill>
                            <a:srgbClr val="000000"/>
                          </a:solidFill>
                          <a:latin typeface="Microsoft YaHei" panose="020B0503020204020204" pitchFamily="34" charset="-122"/>
                          <a:ea typeface="Microsoft YaHei" panose="020B0503020204020204" pitchFamily="34" charset="-122"/>
                        </a:rPr>
                        <a:t>深证通</a:t>
                      </a:r>
                      <a:r>
                        <a:rPr lang="zh-CN" altLang="en-US" sz="1400" b="0" dirty="0">
                          <a:solidFill>
                            <a:srgbClr val="000000"/>
                          </a:solidFill>
                          <a:latin typeface="Microsoft YaHei" panose="020B0503020204020204" pitchFamily="34" charset="-122"/>
                          <a:ea typeface="Microsoft YaHei" panose="020B0503020204020204" pitchFamily="34" charset="-122"/>
                        </a:rPr>
                        <a:t>、</a:t>
                      </a:r>
                      <a:r>
                        <a:rPr lang="en-US" sz="1400" b="0" dirty="0" err="1">
                          <a:solidFill>
                            <a:srgbClr val="000000"/>
                          </a:solidFill>
                          <a:latin typeface="Microsoft YaHei" panose="020B0503020204020204" pitchFamily="34" charset="-122"/>
                          <a:ea typeface="Microsoft YaHei" panose="020B0503020204020204" pitchFamily="34" charset="-122"/>
                        </a:rPr>
                        <a:t>证监会</a:t>
                      </a:r>
                      <a:r>
                        <a:rPr lang="zh-CN" altLang="en-US" sz="1400" b="0" dirty="0">
                          <a:solidFill>
                            <a:srgbClr val="000000"/>
                          </a:solidFill>
                          <a:latin typeface="Microsoft YaHei" panose="020B0503020204020204" pitchFamily="34" charset="-122"/>
                          <a:ea typeface="Microsoft YaHei" panose="020B0503020204020204" pitchFamily="34" charset="-122"/>
                        </a:rPr>
                        <a:t>、</a:t>
                      </a:r>
                      <a:endParaRPr lang="en-US" altLang="zh-CN" sz="1400" b="0" dirty="0">
                        <a:solidFill>
                          <a:srgbClr val="000000"/>
                        </a:solidFill>
                        <a:latin typeface="Microsoft YaHei" panose="020B0503020204020204" pitchFamily="34" charset="-122"/>
                        <a:ea typeface="Microsoft YaHei" panose="020B0503020204020204" pitchFamily="34" charset="-122"/>
                      </a:endParaRPr>
                    </a:p>
                    <a:p>
                      <a:pPr algn="l">
                        <a:lnSpc>
                          <a:spcPct val="150000"/>
                        </a:lnSpc>
                      </a:pPr>
                      <a:r>
                        <a:rPr lang="en-US" sz="1400" b="0" dirty="0" err="1">
                          <a:solidFill>
                            <a:srgbClr val="000000"/>
                          </a:solidFill>
                          <a:latin typeface="Microsoft YaHei" panose="020B0503020204020204" pitchFamily="34" charset="-122"/>
                          <a:ea typeface="Microsoft YaHei" panose="020B0503020204020204" pitchFamily="34" charset="-122"/>
                        </a:rPr>
                        <a:t>中信建投证券</a:t>
                      </a:r>
                      <a:r>
                        <a:rPr lang="zh-CN" altLang="en-US" sz="1400" b="0" dirty="0">
                          <a:solidFill>
                            <a:srgbClr val="000000"/>
                          </a:solidFill>
                          <a:latin typeface="Microsoft YaHei" panose="020B0503020204020204" pitchFamily="34" charset="-122"/>
                          <a:ea typeface="Microsoft YaHei" panose="020B0503020204020204" pitchFamily="34" charset="-122"/>
                        </a:rPr>
                        <a:t>、</a:t>
                      </a:r>
                      <a:endParaRPr lang="en-US" altLang="zh-CN" sz="1400" b="0" dirty="0">
                        <a:solidFill>
                          <a:srgbClr val="000000"/>
                        </a:solidFill>
                        <a:latin typeface="Microsoft YaHei" panose="020B0503020204020204" pitchFamily="34" charset="-122"/>
                        <a:ea typeface="Microsoft YaHei" panose="020B0503020204020204" pitchFamily="34" charset="-122"/>
                      </a:endParaRPr>
                    </a:p>
                    <a:p>
                      <a:pPr algn="l">
                        <a:lnSpc>
                          <a:spcPct val="150000"/>
                        </a:lnSpc>
                      </a:pPr>
                      <a:r>
                        <a:rPr lang="en-US" sz="1400" b="0" dirty="0" err="1">
                          <a:solidFill>
                            <a:srgbClr val="000000"/>
                          </a:solidFill>
                          <a:latin typeface="Microsoft YaHei" panose="020B0503020204020204" pitchFamily="34" charset="-122"/>
                          <a:ea typeface="Microsoft YaHei" panose="020B0503020204020204" pitchFamily="34" charset="-122"/>
                        </a:rPr>
                        <a:t>山西证券</a:t>
                      </a:r>
                      <a:r>
                        <a:rPr lang="zh-CN" altLang="en-US" sz="1400" b="0" dirty="0">
                          <a:solidFill>
                            <a:srgbClr val="000000"/>
                          </a:solidFill>
                          <a:latin typeface="Microsoft YaHei" panose="020B0503020204020204" pitchFamily="34" charset="-122"/>
                          <a:ea typeface="Microsoft YaHei" panose="020B0503020204020204" pitchFamily="34" charset="-122"/>
                        </a:rPr>
                        <a:t>、</a:t>
                      </a:r>
                      <a:r>
                        <a:rPr lang="en-US" sz="1400" b="0" dirty="0" err="1">
                          <a:solidFill>
                            <a:srgbClr val="000000"/>
                          </a:solidFill>
                          <a:latin typeface="Microsoft YaHei" panose="020B0503020204020204" pitchFamily="34" charset="-122"/>
                          <a:ea typeface="Microsoft YaHei" panose="020B0503020204020204" pitchFamily="34" charset="-122"/>
                        </a:rPr>
                        <a:t>中金财富</a:t>
                      </a:r>
                      <a:r>
                        <a:rPr lang="en-US" sz="1400" b="1" dirty="0" err="1">
                          <a:solidFill>
                            <a:srgbClr val="000000"/>
                          </a:solidFill>
                          <a:latin typeface="Microsoft YaHei" panose="020B0503020204020204" pitchFamily="34" charset="-122"/>
                          <a:ea typeface="Microsoft YaHei" panose="020B0503020204020204" pitchFamily="34" charset="-122"/>
                        </a:rPr>
                        <a:t>等</a:t>
                      </a:r>
                      <a:endParaRPr lang="en-US" sz="1400" b="1"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12750" eaLnBrk="1" fontAlgn="auto" latinLnBrk="0" hangingPunct="1">
                        <a:lnSpc>
                          <a:spcPct val="150000"/>
                        </a:lnSpc>
                        <a:spcBef>
                          <a:spcPts val="0"/>
                        </a:spcBef>
                        <a:spcAft>
                          <a:spcPts val="0"/>
                        </a:spcAft>
                        <a:buClrTx/>
                        <a:buSzTx/>
                        <a:buFontTx/>
                        <a:buNone/>
                        <a:tabLst/>
                        <a:defRPr/>
                      </a:pPr>
                      <a:r>
                        <a:rPr lang="zh-CN" altLang="en-US" sz="1400" b="0" i="0" u="none" strike="noStrike" spc="0" baseline="0" dirty="0">
                          <a:solidFill>
                            <a:srgbClr val="000000"/>
                          </a:solidFill>
                          <a:latin typeface="Microsoft YaHei" panose="020B0503020204020204" pitchFamily="34" charset="-122"/>
                          <a:ea typeface="Microsoft YaHei" panose="020B0503020204020204" pitchFamily="34" charset="-122"/>
                          <a:cs typeface="+mn-cs"/>
                        </a:rPr>
                        <a:t>通过</a:t>
                      </a:r>
                      <a:r>
                        <a:rPr lang="en-US" altLang="zh-CN" sz="1400" b="1" i="0" u="none" strike="noStrike" spc="0" baseline="0" dirty="0">
                          <a:solidFill>
                            <a:srgbClr val="0060FF"/>
                          </a:solidFill>
                          <a:latin typeface="Microsoft YaHei" panose="020B0503020204020204" pitchFamily="34" charset="-122"/>
                          <a:ea typeface="Microsoft YaHei" panose="020B0503020204020204" pitchFamily="34" charset="-122"/>
                          <a:cs typeface="+mn-cs"/>
                        </a:rPr>
                        <a:t>TCE</a:t>
                      </a:r>
                      <a:r>
                        <a:rPr lang="zh-CN" altLang="en-US" sz="1400" b="1" i="0" u="none" strike="noStrike" spc="0" baseline="0" dirty="0">
                          <a:solidFill>
                            <a:srgbClr val="0060FF"/>
                          </a:solidFill>
                          <a:latin typeface="Microsoft YaHei" panose="020B0503020204020204" pitchFamily="34" charset="-122"/>
                          <a:ea typeface="Microsoft YaHei" panose="020B0503020204020204" pitchFamily="34" charset="-122"/>
                          <a:cs typeface="+mn-cs"/>
                        </a:rPr>
                        <a:t>小型化</a:t>
                      </a:r>
                      <a:r>
                        <a:rPr lang="zh-CN" altLang="en-US" sz="1400" b="0" i="0" u="none" strike="noStrike" spc="0" baseline="0" dirty="0">
                          <a:solidFill>
                            <a:srgbClr val="000000"/>
                          </a:solidFill>
                          <a:latin typeface="Microsoft YaHei" panose="020B0503020204020204" pitchFamily="34" charset="-122"/>
                          <a:ea typeface="Microsoft YaHei" panose="020B0503020204020204" pitchFamily="34" charset="-122"/>
                          <a:cs typeface="+mn-cs"/>
                        </a:rPr>
                        <a:t>进入</a:t>
                      </a:r>
                      <a:r>
                        <a:rPr lang="zh-CN" altLang="zh-CN" sz="1400" b="0" i="0" u="none" strike="noStrike" spc="0" baseline="0" dirty="0">
                          <a:solidFill>
                            <a:srgbClr val="000000"/>
                          </a:solidFill>
                          <a:latin typeface="Microsoft YaHei" panose="020B0503020204020204" pitchFamily="34" charset="-122"/>
                          <a:ea typeface="Microsoft YaHei" panose="020B0503020204020204" pitchFamily="34" charset="-122"/>
                          <a:cs typeface="+mn-cs"/>
                        </a:rPr>
                        <a:t>规模100台以内</a:t>
                      </a:r>
                      <a:r>
                        <a:rPr lang="zh-CN" altLang="en-US" sz="1400" b="0" i="0" u="none" strike="noStrike" spc="0" baseline="0" dirty="0">
                          <a:solidFill>
                            <a:srgbClr val="000000"/>
                          </a:solidFill>
                          <a:latin typeface="Microsoft YaHei" panose="020B0503020204020204" pitchFamily="34" charset="-122"/>
                          <a:ea typeface="Microsoft YaHei" panose="020B0503020204020204" pitchFamily="34" charset="-122"/>
                          <a:cs typeface="+mn-cs"/>
                        </a:rPr>
                        <a:t>客户群体</a:t>
                      </a:r>
                      <a:endParaRPr lang="zh-CN" altLang="zh-CN" sz="1400" b="0" i="0" u="none" strike="noStrike" spc="0" baseline="0" dirty="0">
                        <a:solidFill>
                          <a:srgbClr val="000000"/>
                        </a:solidFill>
                        <a:latin typeface="Microsoft YaHei" panose="020B0503020204020204" pitchFamily="34" charset="-122"/>
                        <a:ea typeface="Microsoft YaHei" panose="020B0503020204020204" pitchFamily="34" charset="-122"/>
                        <a:cs typeface="+mn-cs"/>
                      </a:endParaRPr>
                    </a:p>
                    <a:p>
                      <a:pPr marL="0" indent="0" algn="l" defTabSz="412750">
                        <a:lnSpc>
                          <a:spcPct val="150000"/>
                        </a:lnSpc>
                        <a:spcBef>
                          <a:spcPts val="0"/>
                        </a:spcBef>
                        <a:spcAft>
                          <a:spcPts val="0"/>
                        </a:spcAft>
                        <a:buClrTx/>
                        <a:buSzTx/>
                        <a:buFontTx/>
                        <a:buNone/>
                      </a:pPr>
                      <a:endParaRPr lang="zh-CN" altLang="en-US" sz="1400" b="0" i="0" u="none" strike="noStrike" spc="0" baseline="0" dirty="0">
                        <a:solidFill>
                          <a:srgbClr val="000000"/>
                        </a:solidFill>
                        <a:latin typeface="Microsoft YaHei" panose="020B0503020204020204" pitchFamily="34" charset="-122"/>
                        <a:ea typeface="Microsoft YaHei" panose="020B0503020204020204" pitchFamily="34" charset="-122"/>
                        <a:cs typeface="+mn-cs"/>
                      </a:endParaRPr>
                    </a:p>
                  </a:txBody>
                  <a:tcPr marL="72000" marR="72000" marT="358" marB="17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vMerge="1">
                  <a:txBody>
                    <a:bodyPr/>
                    <a:lstStyle/>
                    <a:p>
                      <a:pPr algn="l">
                        <a:lnSpc>
                          <a:spcPct val="150000"/>
                        </a:lnSpc>
                      </a:pPr>
                      <a:endParaRPr lang="zh-CN" sz="1200" dirty="0">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52843">
                <a:tc>
                  <a:txBody>
                    <a:bodyPr/>
                    <a:lstStyle/>
                    <a:p>
                      <a:r>
                        <a:rPr lang="zh-CN" altLang="en-US" sz="1400" b="1" dirty="0">
                          <a:solidFill>
                            <a:srgbClr val="000000"/>
                          </a:solidFill>
                          <a:latin typeface="Microsoft YaHei" panose="020B0503020204020204" pitchFamily="34" charset="-122"/>
                          <a:ea typeface="Microsoft YaHei" panose="020B0503020204020204" pitchFamily="34" charset="-122"/>
                        </a:rPr>
                        <a:t>交通</a:t>
                      </a:r>
                      <a:endParaRPr 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l"/>
                      <a:r>
                        <a:rPr lang="zh-CN" altLang="en-US" sz="1400" b="1" dirty="0">
                          <a:solidFill>
                            <a:srgbClr val="000000"/>
                          </a:solidFill>
                          <a:latin typeface="Microsoft YaHei" panose="020B0503020204020204" pitchFamily="34" charset="-122"/>
                          <a:ea typeface="Microsoft YaHei" panose="020B0503020204020204" pitchFamily="34" charset="-122"/>
                        </a:rPr>
                        <a:t>城市轨道</a:t>
                      </a:r>
                      <a:endParaRPr lang="en-US" altLang="zh-CN" sz="1400" b="1"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l">
                        <a:lnSpc>
                          <a:spcPct val="150000"/>
                        </a:lnSpc>
                      </a:pPr>
                      <a:r>
                        <a:rPr lang="zh-CN" altLang="en-US" sz="1400" b="0" dirty="0">
                          <a:solidFill>
                            <a:srgbClr val="000000"/>
                          </a:solidFill>
                          <a:latin typeface="Microsoft YaHei" panose="020B0503020204020204" pitchFamily="34" charset="-122"/>
                          <a:ea typeface="Microsoft YaHei" panose="020B0503020204020204" pitchFamily="34" charset="-122"/>
                        </a:rPr>
                        <a:t>广州地铁</a:t>
                      </a:r>
                      <a:endParaRPr lang="zh-CN" sz="1400" b="0" dirty="0">
                        <a:solidFill>
                          <a:srgbClr val="000000"/>
                        </a:solidFill>
                        <a:latin typeface="Microsoft YaHei" panose="020B0503020204020204" pitchFamily="34" charset="-122"/>
                        <a:ea typeface="Microsoft YaHei" panose="020B0503020204020204" pitchFamily="34"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lnB>
                  </a:tcPr>
                </a:tc>
                <a:tc>
                  <a:txBody>
                    <a:bodyPr/>
                    <a:lstStyle/>
                    <a:p>
                      <a:pPr marL="0" marR="0" lvl="0" indent="0" algn="l" defTabSz="412750" eaLnBrk="1" fontAlgn="auto" latinLnBrk="0" hangingPunct="1">
                        <a:lnSpc>
                          <a:spcPct val="150000"/>
                        </a:lnSpc>
                        <a:spcBef>
                          <a:spcPts val="0"/>
                        </a:spcBef>
                        <a:spcAft>
                          <a:spcPts val="0"/>
                        </a:spcAft>
                        <a:buClrTx/>
                        <a:buSzTx/>
                        <a:buFontTx/>
                        <a:buNone/>
                        <a:tabLst/>
                        <a:defRPr/>
                      </a:pPr>
                      <a:r>
                        <a:rPr lang="zh-CN" altLang="zh-CN" sz="1400" b="0" i="0" u="none" strike="noStrike" spc="0" baseline="0" dirty="0">
                          <a:solidFill>
                            <a:srgbClr val="000000"/>
                          </a:solidFill>
                          <a:latin typeface="Microsoft YaHei" panose="020B0503020204020204" pitchFamily="34" charset="-122"/>
                          <a:ea typeface="Microsoft YaHei" panose="020B0503020204020204" pitchFamily="34" charset="-122"/>
                          <a:cs typeface="+mn-cs"/>
                        </a:rPr>
                        <a:t>完善</a:t>
                      </a:r>
                      <a:r>
                        <a:rPr lang="zh-CN" altLang="zh-CN" sz="1400" b="1" i="0" u="none" strike="noStrike" spc="0" baseline="0" dirty="0">
                          <a:solidFill>
                            <a:srgbClr val="0060FF"/>
                          </a:solidFill>
                          <a:latin typeface="Microsoft YaHei" panose="020B0503020204020204" pitchFamily="34" charset="-122"/>
                          <a:ea typeface="Microsoft YaHei" panose="020B0503020204020204" pitchFamily="34" charset="-122"/>
                          <a:cs typeface="+mn-cs"/>
                        </a:rPr>
                        <a:t>边缘节点、组织管理等</a:t>
                      </a:r>
                      <a:r>
                        <a:rPr lang="zh-CN" altLang="zh-CN" sz="1400" b="0" i="0" u="none" strike="noStrike" spc="0" baseline="0" dirty="0">
                          <a:solidFill>
                            <a:srgbClr val="000000"/>
                          </a:solidFill>
                          <a:latin typeface="Microsoft YaHei" panose="020B0503020204020204" pitchFamily="34" charset="-122"/>
                          <a:ea typeface="Microsoft YaHei" panose="020B0503020204020204" pitchFamily="34" charset="-122"/>
                          <a:cs typeface="+mn-cs"/>
                        </a:rPr>
                        <a:t>产品能力</a:t>
                      </a:r>
                      <a:endParaRPr lang="en-US" altLang="zh-CN" sz="1400" b="0" i="0" u="none" strike="noStrike" spc="0" baseline="0" dirty="0">
                        <a:solidFill>
                          <a:srgbClr val="000000"/>
                        </a:solidFill>
                        <a:latin typeface="Microsoft YaHei" panose="020B0503020204020204" pitchFamily="34" charset="-122"/>
                        <a:ea typeface="Microsoft YaHei" panose="020B0503020204020204" pitchFamily="34" charset="-122"/>
                        <a:cs typeface="+mn-cs"/>
                      </a:endParaRPr>
                    </a:p>
                    <a:p>
                      <a:pPr marL="0" marR="0" lvl="0" indent="0" algn="l" defTabSz="412750" eaLnBrk="1" fontAlgn="auto" latinLnBrk="0" hangingPunct="1">
                        <a:lnSpc>
                          <a:spcPct val="150000"/>
                        </a:lnSpc>
                        <a:spcBef>
                          <a:spcPts val="0"/>
                        </a:spcBef>
                        <a:spcAft>
                          <a:spcPts val="0"/>
                        </a:spcAft>
                        <a:buClrTx/>
                        <a:buSzTx/>
                        <a:buFontTx/>
                        <a:buNone/>
                        <a:tabLst/>
                        <a:defRPr/>
                      </a:pPr>
                      <a:r>
                        <a:rPr lang="zh-CN" altLang="zh-CN" sz="1400" b="1" i="0" u="none" strike="noStrike" spc="0" baseline="0" dirty="0">
                          <a:solidFill>
                            <a:srgbClr val="0060FF"/>
                          </a:solidFill>
                          <a:latin typeface="Microsoft YaHei" panose="020B0503020204020204" pitchFamily="34" charset="-122"/>
                          <a:ea typeface="Microsoft YaHei" panose="020B0503020204020204" pitchFamily="34" charset="-122"/>
                          <a:cs typeface="+mn-cs"/>
                        </a:rPr>
                        <a:t>符合城轨云标准</a:t>
                      </a:r>
                      <a:r>
                        <a:rPr lang="zh-CN" altLang="en-US" sz="1400" b="1" i="0" u="none" strike="noStrike" spc="0" baseline="0" dirty="0">
                          <a:solidFill>
                            <a:srgbClr val="0060FF"/>
                          </a:solidFill>
                          <a:latin typeface="Microsoft YaHei" panose="020B0503020204020204" pitchFamily="34" charset="-122"/>
                          <a:ea typeface="Microsoft YaHei" panose="020B0503020204020204" pitchFamily="34" charset="-122"/>
                          <a:cs typeface="+mn-cs"/>
                        </a:rPr>
                        <a:t>并引领</a:t>
                      </a:r>
                      <a:r>
                        <a:rPr lang="zh-CN" altLang="zh-CN" sz="1400" b="1" i="0" u="none" strike="noStrike" spc="0" baseline="0" dirty="0">
                          <a:solidFill>
                            <a:srgbClr val="0060FF"/>
                          </a:solidFill>
                          <a:latin typeface="Microsoft YaHei" panose="020B0503020204020204" pitchFamily="34" charset="-122"/>
                          <a:ea typeface="Microsoft YaHei" panose="020B0503020204020204" pitchFamily="34" charset="-122"/>
                          <a:cs typeface="+mn-cs"/>
                        </a:rPr>
                        <a:t>标准</a:t>
                      </a:r>
                      <a:r>
                        <a:rPr lang="zh-CN" altLang="zh-CN" sz="1400" b="0" i="0" u="none" strike="noStrike" spc="0" baseline="0" dirty="0">
                          <a:solidFill>
                            <a:srgbClr val="000000"/>
                          </a:solidFill>
                          <a:latin typeface="Microsoft YaHei" panose="020B0503020204020204" pitchFamily="34" charset="-122"/>
                          <a:ea typeface="Microsoft YaHei" panose="020B0503020204020204" pitchFamily="34" charset="-122"/>
                          <a:cs typeface="+mn-cs"/>
                        </a:rPr>
                        <a:t>，</a:t>
                      </a:r>
                      <a:r>
                        <a:rPr lang="zh-CN" altLang="en-US" sz="1400" b="0" i="0" u="none" strike="noStrike" spc="0" baseline="0" dirty="0">
                          <a:solidFill>
                            <a:srgbClr val="000000"/>
                          </a:solidFill>
                          <a:latin typeface="Microsoft YaHei" panose="020B0503020204020204" pitchFamily="34" charset="-122"/>
                          <a:ea typeface="Microsoft YaHei" panose="020B0503020204020204" pitchFamily="34" charset="-122"/>
                          <a:cs typeface="+mn-cs"/>
                        </a:rPr>
                        <a:t>助力</a:t>
                      </a:r>
                      <a:r>
                        <a:rPr lang="zh-CN" altLang="zh-CN" sz="1400" b="0" i="0" u="none" strike="noStrike" spc="0" baseline="0" dirty="0">
                          <a:solidFill>
                            <a:srgbClr val="000000"/>
                          </a:solidFill>
                          <a:latin typeface="Microsoft YaHei" panose="020B0503020204020204" pitchFamily="34" charset="-122"/>
                          <a:ea typeface="Microsoft YaHei" panose="020B0503020204020204" pitchFamily="34" charset="-122"/>
                          <a:cs typeface="+mn-cs"/>
                        </a:rPr>
                        <a:t>标杆复制</a:t>
                      </a:r>
                    </a:p>
                  </a:txBody>
                  <a:tcPr marL="72000" marR="72000" marT="358" marB="1718" anchor="ctr">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vMerge="1">
                  <a:txBody>
                    <a:bodyPr/>
                    <a:lstStyle/>
                    <a:p>
                      <a:pPr algn="l">
                        <a:lnSpc>
                          <a:spcPct val="150000"/>
                        </a:lnSpc>
                      </a:pPr>
                      <a:endParaRPr lang="zh-CN" sz="1200" b="1" dirty="0">
                        <a:solidFill>
                          <a:srgbClr val="000000"/>
                        </a:solidFill>
                        <a:latin typeface="Microsoft YaHei" panose="020B0503020204020204" pitchFamily="34" charset="-122"/>
                        <a:ea typeface="Microsoft YaHei" panose="020B0503020204020204" pitchFamily="34" charset="-122"/>
                      </a:endParaRPr>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图片 4">
            <a:extLst>
              <a:ext uri="{FF2B5EF4-FFF2-40B4-BE49-F238E27FC236}">
                <a16:creationId xmlns:a16="http://schemas.microsoft.com/office/drawing/2014/main" id="{24CE9830-D047-F6E4-55E8-4017F6777951}"/>
              </a:ext>
            </a:extLst>
          </p:cNvPr>
          <p:cNvPicPr>
            <a:picLocks noChangeAspect="1"/>
          </p:cNvPicPr>
          <p:nvPr/>
        </p:nvPicPr>
        <p:blipFill>
          <a:blip r:embed="rId3"/>
          <a:stretch/>
        </p:blipFill>
        <p:spPr>
          <a:xfrm>
            <a:off x="8934771" y="1916627"/>
            <a:ext cx="1577031" cy="539750"/>
          </a:xfrm>
          <a:prstGeom prst="rect">
            <a:avLst/>
          </a:prstGeom>
        </p:spPr>
      </p:pic>
      <p:pic>
        <p:nvPicPr>
          <p:cNvPr id="8" name="图片 7">
            <a:extLst>
              <a:ext uri="{FF2B5EF4-FFF2-40B4-BE49-F238E27FC236}">
                <a16:creationId xmlns:a16="http://schemas.microsoft.com/office/drawing/2014/main" id="{331EA4F0-BFCE-CEAA-00F6-BE8EBC02BA5E}"/>
              </a:ext>
            </a:extLst>
          </p:cNvPr>
          <p:cNvPicPr>
            <a:picLocks noChangeAspect="1"/>
          </p:cNvPicPr>
          <p:nvPr/>
        </p:nvPicPr>
        <p:blipFill>
          <a:blip r:embed="rId4"/>
          <a:stretch/>
        </p:blipFill>
        <p:spPr>
          <a:xfrm>
            <a:off x="10625903" y="2562241"/>
            <a:ext cx="1378860" cy="533722"/>
          </a:xfrm>
          <a:prstGeom prst="rect">
            <a:avLst/>
          </a:prstGeom>
        </p:spPr>
      </p:pic>
      <p:pic>
        <p:nvPicPr>
          <p:cNvPr id="9" name="图片 8">
            <a:extLst>
              <a:ext uri="{FF2B5EF4-FFF2-40B4-BE49-F238E27FC236}">
                <a16:creationId xmlns:a16="http://schemas.microsoft.com/office/drawing/2014/main" id="{4696987C-2C57-6E90-A81C-B144A6FDB28C}"/>
              </a:ext>
            </a:extLst>
          </p:cNvPr>
          <p:cNvPicPr>
            <a:picLocks noChangeAspect="1"/>
          </p:cNvPicPr>
          <p:nvPr/>
        </p:nvPicPr>
        <p:blipFill>
          <a:blip r:embed="rId5"/>
          <a:srcRect t="31688" b="37596"/>
          <a:stretch/>
        </p:blipFill>
        <p:spPr>
          <a:xfrm>
            <a:off x="8940227" y="2553564"/>
            <a:ext cx="1626995" cy="534461"/>
          </a:xfrm>
          <a:prstGeom prst="rect">
            <a:avLst/>
          </a:prstGeom>
        </p:spPr>
      </p:pic>
      <p:pic>
        <p:nvPicPr>
          <p:cNvPr id="11" name="图片 10">
            <a:extLst>
              <a:ext uri="{FF2B5EF4-FFF2-40B4-BE49-F238E27FC236}">
                <a16:creationId xmlns:a16="http://schemas.microsoft.com/office/drawing/2014/main" id="{622A7AB8-D4D4-91EF-06D6-1E665AD493C8}"/>
              </a:ext>
            </a:extLst>
          </p:cNvPr>
          <p:cNvPicPr>
            <a:picLocks noChangeAspect="1"/>
          </p:cNvPicPr>
          <p:nvPr/>
        </p:nvPicPr>
        <p:blipFill>
          <a:blip r:embed="rId6"/>
          <a:stretch/>
        </p:blipFill>
        <p:spPr>
          <a:xfrm>
            <a:off x="10688973" y="3725424"/>
            <a:ext cx="1394038" cy="461438"/>
          </a:xfrm>
          <a:prstGeom prst="rect">
            <a:avLst/>
          </a:prstGeom>
        </p:spPr>
      </p:pic>
      <p:pic>
        <p:nvPicPr>
          <p:cNvPr id="26" name="图片 25">
            <a:extLst>
              <a:ext uri="{FF2B5EF4-FFF2-40B4-BE49-F238E27FC236}">
                <a16:creationId xmlns:a16="http://schemas.microsoft.com/office/drawing/2014/main" id="{6AD73E53-6936-1251-ED57-435225E1E586}"/>
              </a:ext>
            </a:extLst>
          </p:cNvPr>
          <p:cNvPicPr>
            <a:picLocks noChangeAspect="1"/>
          </p:cNvPicPr>
          <p:nvPr/>
        </p:nvPicPr>
        <p:blipFill>
          <a:blip r:embed="rId7"/>
          <a:srcRect r="5576"/>
          <a:stretch/>
        </p:blipFill>
        <p:spPr>
          <a:xfrm>
            <a:off x="9577212" y="8222474"/>
            <a:ext cx="1591370" cy="533722"/>
          </a:xfrm>
          <a:prstGeom prst="rect">
            <a:avLst/>
          </a:prstGeom>
        </p:spPr>
      </p:pic>
      <p:pic>
        <p:nvPicPr>
          <p:cNvPr id="37" name="图片 36">
            <a:extLst>
              <a:ext uri="{FF2B5EF4-FFF2-40B4-BE49-F238E27FC236}">
                <a16:creationId xmlns:a16="http://schemas.microsoft.com/office/drawing/2014/main" id="{0F76CB24-89D8-BDA4-4A09-5C375527F773}"/>
              </a:ext>
            </a:extLst>
          </p:cNvPr>
          <p:cNvPicPr>
            <a:picLocks noChangeAspect="1"/>
          </p:cNvPicPr>
          <p:nvPr/>
        </p:nvPicPr>
        <p:blipFill>
          <a:blip r:embed="rId8"/>
          <a:stretch/>
        </p:blipFill>
        <p:spPr>
          <a:xfrm>
            <a:off x="9110571" y="4251996"/>
            <a:ext cx="1105035" cy="379411"/>
          </a:xfrm>
          <a:prstGeom prst="rect">
            <a:avLst/>
          </a:prstGeom>
        </p:spPr>
      </p:pic>
      <p:pic>
        <p:nvPicPr>
          <p:cNvPr id="38" name="图片 37">
            <a:extLst>
              <a:ext uri="{FF2B5EF4-FFF2-40B4-BE49-F238E27FC236}">
                <a16:creationId xmlns:a16="http://schemas.microsoft.com/office/drawing/2014/main" id="{972AB8EC-32A2-47F2-A64C-54579ED9C0F8}"/>
              </a:ext>
            </a:extLst>
          </p:cNvPr>
          <p:cNvPicPr>
            <a:picLocks noChangeAspect="1"/>
          </p:cNvPicPr>
          <p:nvPr/>
        </p:nvPicPr>
        <p:blipFill>
          <a:blip r:embed="rId9"/>
          <a:stretch/>
        </p:blipFill>
        <p:spPr>
          <a:xfrm>
            <a:off x="8928685" y="3156950"/>
            <a:ext cx="1533785" cy="411534"/>
          </a:xfrm>
          <a:prstGeom prst="rect">
            <a:avLst/>
          </a:prstGeom>
        </p:spPr>
      </p:pic>
      <p:pic>
        <p:nvPicPr>
          <p:cNvPr id="46" name="图片 45">
            <a:extLst>
              <a:ext uri="{FF2B5EF4-FFF2-40B4-BE49-F238E27FC236}">
                <a16:creationId xmlns:a16="http://schemas.microsoft.com/office/drawing/2014/main" id="{FCDCF34A-016F-9B0A-3721-A289D9A98AA6}"/>
              </a:ext>
            </a:extLst>
          </p:cNvPr>
          <p:cNvPicPr>
            <a:picLocks noChangeAspect="1"/>
          </p:cNvPicPr>
          <p:nvPr/>
        </p:nvPicPr>
        <p:blipFill>
          <a:blip r:embed="rId10"/>
          <a:srcRect l="6479" r="6749"/>
          <a:stretch/>
        </p:blipFill>
        <p:spPr>
          <a:xfrm>
            <a:off x="10743455" y="1960108"/>
            <a:ext cx="1185250" cy="386084"/>
          </a:xfrm>
          <a:prstGeom prst="rect">
            <a:avLst/>
          </a:prstGeom>
        </p:spPr>
      </p:pic>
      <p:pic>
        <p:nvPicPr>
          <p:cNvPr id="47" name="图片 46">
            <a:extLst>
              <a:ext uri="{FF2B5EF4-FFF2-40B4-BE49-F238E27FC236}">
                <a16:creationId xmlns:a16="http://schemas.microsoft.com/office/drawing/2014/main" id="{B3D0F597-02C3-DED5-129B-DD5A5D7438CE}"/>
              </a:ext>
            </a:extLst>
          </p:cNvPr>
          <p:cNvPicPr>
            <a:picLocks noChangeAspect="1"/>
          </p:cNvPicPr>
          <p:nvPr/>
        </p:nvPicPr>
        <p:blipFill>
          <a:blip r:embed="rId11"/>
          <a:stretch/>
        </p:blipFill>
        <p:spPr>
          <a:xfrm>
            <a:off x="8931839" y="3751285"/>
            <a:ext cx="1653107" cy="492553"/>
          </a:xfrm>
          <a:prstGeom prst="rect">
            <a:avLst/>
          </a:prstGeom>
        </p:spPr>
      </p:pic>
      <p:pic>
        <p:nvPicPr>
          <p:cNvPr id="48" name="图片 47">
            <a:extLst>
              <a:ext uri="{FF2B5EF4-FFF2-40B4-BE49-F238E27FC236}">
                <a16:creationId xmlns:a16="http://schemas.microsoft.com/office/drawing/2014/main" id="{06809A8F-4451-B3AE-ADAD-6A675692EC8E}"/>
              </a:ext>
            </a:extLst>
          </p:cNvPr>
          <p:cNvPicPr>
            <a:picLocks noChangeAspect="1"/>
          </p:cNvPicPr>
          <p:nvPr/>
        </p:nvPicPr>
        <p:blipFill>
          <a:blip r:embed="rId12"/>
          <a:stretch/>
        </p:blipFill>
        <p:spPr>
          <a:xfrm>
            <a:off x="10856433" y="4156131"/>
            <a:ext cx="1189440" cy="567642"/>
          </a:xfrm>
          <a:prstGeom prst="rect">
            <a:avLst/>
          </a:prstGeom>
        </p:spPr>
      </p:pic>
      <p:pic>
        <p:nvPicPr>
          <p:cNvPr id="49" name="图片 48">
            <a:extLst>
              <a:ext uri="{FF2B5EF4-FFF2-40B4-BE49-F238E27FC236}">
                <a16:creationId xmlns:a16="http://schemas.microsoft.com/office/drawing/2014/main" id="{AA6FB5E2-9958-FD8D-0CF7-E1B7443A21B7}"/>
              </a:ext>
            </a:extLst>
          </p:cNvPr>
          <p:cNvPicPr>
            <a:picLocks noChangeAspect="1"/>
          </p:cNvPicPr>
          <p:nvPr/>
        </p:nvPicPr>
        <p:blipFill>
          <a:blip r:embed="rId13"/>
          <a:stretch/>
        </p:blipFill>
        <p:spPr>
          <a:xfrm>
            <a:off x="10700209" y="3187325"/>
            <a:ext cx="1271742" cy="486579"/>
          </a:xfrm>
          <a:prstGeom prst="rect">
            <a:avLst/>
          </a:prstGeom>
        </p:spPr>
      </p:pic>
      <p:pic>
        <p:nvPicPr>
          <p:cNvPr id="50" name="图片 49">
            <a:extLst>
              <a:ext uri="{FF2B5EF4-FFF2-40B4-BE49-F238E27FC236}">
                <a16:creationId xmlns:a16="http://schemas.microsoft.com/office/drawing/2014/main" id="{19F4CC01-3A6A-C098-D67F-DC3483B09B8E}"/>
              </a:ext>
            </a:extLst>
          </p:cNvPr>
          <p:cNvPicPr>
            <a:picLocks noChangeAspect="1"/>
          </p:cNvPicPr>
          <p:nvPr/>
        </p:nvPicPr>
        <p:blipFill>
          <a:blip r:embed="rId14"/>
          <a:stretch/>
        </p:blipFill>
        <p:spPr>
          <a:xfrm>
            <a:off x="11352392" y="8127312"/>
            <a:ext cx="1386962" cy="613457"/>
          </a:xfrm>
          <a:prstGeom prst="rect">
            <a:avLst/>
          </a:prstGeom>
        </p:spPr>
      </p:pic>
      <p:pic>
        <p:nvPicPr>
          <p:cNvPr id="51" name="图片 50">
            <a:extLst>
              <a:ext uri="{FF2B5EF4-FFF2-40B4-BE49-F238E27FC236}">
                <a16:creationId xmlns:a16="http://schemas.microsoft.com/office/drawing/2014/main" id="{056047D9-694F-C8B6-6E1B-7AFA12EC5A1D}"/>
              </a:ext>
            </a:extLst>
          </p:cNvPr>
          <p:cNvPicPr>
            <a:picLocks noChangeAspect="1"/>
          </p:cNvPicPr>
          <p:nvPr/>
        </p:nvPicPr>
        <p:blipFill>
          <a:blip r:embed="rId15"/>
          <a:stretch/>
        </p:blipFill>
        <p:spPr>
          <a:xfrm>
            <a:off x="9025639" y="5319594"/>
            <a:ext cx="1189967" cy="523472"/>
          </a:xfrm>
          <a:prstGeom prst="rect">
            <a:avLst/>
          </a:prstGeom>
        </p:spPr>
      </p:pic>
      <p:pic>
        <p:nvPicPr>
          <p:cNvPr id="52" name="图片 51">
            <a:extLst>
              <a:ext uri="{FF2B5EF4-FFF2-40B4-BE49-F238E27FC236}">
                <a16:creationId xmlns:a16="http://schemas.microsoft.com/office/drawing/2014/main" id="{0F61F89C-DC66-C700-ABAE-B4FF1DA0C816}"/>
              </a:ext>
            </a:extLst>
          </p:cNvPr>
          <p:cNvPicPr>
            <a:picLocks noChangeAspect="1"/>
          </p:cNvPicPr>
          <p:nvPr/>
        </p:nvPicPr>
        <p:blipFill>
          <a:blip r:embed="rId16"/>
          <a:srcRect l="2261" t="16186" b="21244"/>
          <a:stretch/>
        </p:blipFill>
        <p:spPr>
          <a:xfrm>
            <a:off x="8967801" y="4749583"/>
            <a:ext cx="1305642" cy="473072"/>
          </a:xfrm>
          <a:prstGeom prst="rect">
            <a:avLst/>
          </a:prstGeom>
        </p:spPr>
      </p:pic>
      <p:pic>
        <p:nvPicPr>
          <p:cNvPr id="53" name="图片 52">
            <a:extLst>
              <a:ext uri="{FF2B5EF4-FFF2-40B4-BE49-F238E27FC236}">
                <a16:creationId xmlns:a16="http://schemas.microsoft.com/office/drawing/2014/main" id="{C4682FE6-C847-934A-5502-794CA9E13E22}"/>
              </a:ext>
            </a:extLst>
          </p:cNvPr>
          <p:cNvPicPr>
            <a:picLocks noChangeAspect="1"/>
          </p:cNvPicPr>
          <p:nvPr/>
        </p:nvPicPr>
        <p:blipFill>
          <a:blip r:embed="rId17"/>
          <a:stretch/>
        </p:blipFill>
        <p:spPr>
          <a:xfrm>
            <a:off x="10656963" y="5319594"/>
            <a:ext cx="1282874" cy="562628"/>
          </a:xfrm>
          <a:prstGeom prst="rect">
            <a:avLst/>
          </a:prstGeom>
        </p:spPr>
      </p:pic>
      <p:pic>
        <p:nvPicPr>
          <p:cNvPr id="54" name="图片 53">
            <a:extLst>
              <a:ext uri="{FF2B5EF4-FFF2-40B4-BE49-F238E27FC236}">
                <a16:creationId xmlns:a16="http://schemas.microsoft.com/office/drawing/2014/main" id="{5FF80EA6-6867-52DB-6DAD-4CC9F0B6AF4D}"/>
              </a:ext>
            </a:extLst>
          </p:cNvPr>
          <p:cNvPicPr>
            <a:picLocks noChangeAspect="1"/>
          </p:cNvPicPr>
          <p:nvPr/>
        </p:nvPicPr>
        <p:blipFill>
          <a:blip r:embed="rId18"/>
          <a:stretch/>
        </p:blipFill>
        <p:spPr>
          <a:xfrm>
            <a:off x="10744072" y="4721472"/>
            <a:ext cx="1283840" cy="460273"/>
          </a:xfrm>
          <a:prstGeom prst="rect">
            <a:avLst/>
          </a:prstGeom>
        </p:spPr>
      </p:pic>
      <p:sp>
        <p:nvSpPr>
          <p:cNvPr id="56" name="文本框 55">
            <a:extLst>
              <a:ext uri="{FF2B5EF4-FFF2-40B4-BE49-F238E27FC236}">
                <a16:creationId xmlns:a16="http://schemas.microsoft.com/office/drawing/2014/main" id="{CB28EC2D-CE2B-A243-03DA-36CD68A039AF}"/>
              </a:ext>
            </a:extLst>
          </p:cNvPr>
          <p:cNvSpPr txBox="1"/>
          <p:nvPr/>
        </p:nvSpPr>
        <p:spPr>
          <a:xfrm>
            <a:off x="7396896" y="3725347"/>
            <a:ext cx="4692104" cy="701676"/>
          </a:xfrm>
          <a:solidFill>
            <a:srgbClr val="E9E9E9"/>
          </a:solidFill>
        </p:spPr>
        <p:txBody>
          <a:bodyPr/>
          <a:lstStyle/>
          <a:p>
            <a:endParaRPr lang="zh-CN" sz="1000" b="0" dirty="0">
              <a:latin typeface="Microsoft YaHei"/>
              <a:ea typeface="Microsoft YaHei"/>
            </a:endParaRPr>
          </a:p>
        </p:txBody>
      </p:sp>
      <p:sp>
        <p:nvSpPr>
          <p:cNvPr id="59" name="文本占位符 25">
            <a:extLst>
              <a:ext uri="{FF2B5EF4-FFF2-40B4-BE49-F238E27FC236}">
                <a16:creationId xmlns:a16="http://schemas.microsoft.com/office/drawing/2014/main" id="{5E3690B2-C1DC-F6EB-055A-3993F72063A8}"/>
              </a:ext>
            </a:extLst>
          </p:cNvPr>
          <p:cNvSpPr>
            <a:spLocks noGrp="1"/>
          </p:cNvSpPr>
          <p:nvPr>
            <p:ph type="body" idx="11"/>
          </p:nvPr>
        </p:nvSpPr>
        <p:spPr>
          <a:xfrm>
            <a:off x="514981" y="304116"/>
            <a:ext cx="11108983" cy="632783"/>
          </a:xfrm>
        </p:spPr>
        <p:txBody>
          <a:bodyPr>
            <a:noAutofit/>
          </a:bodyPr>
          <a:lstStyle/>
          <a:p>
            <a:pPr marL="0" marR="0" lvl="0" indent="0" algn="l" defTabSz="9017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Microsoft YaHei"/>
                <a:ea typeface="Microsoft YaHei"/>
              </a:rPr>
              <a:t>专有云客户案例：抓住金融信创通过小型化扩大商行和资管，新兴行业以广州地铁快速复制</a:t>
            </a:r>
          </a:p>
        </p:txBody>
      </p:sp>
    </p:spTree>
    <p:extLst>
      <p:ext uri="{BB962C8B-B14F-4D97-AF65-F5344CB8AC3E}">
        <p14:creationId xmlns:p14="http://schemas.microsoft.com/office/powerpoint/2010/main" val="40096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B1F8A1CA-D3A6-3DA3-7B8D-933D6F3B5C97}"/>
              </a:ext>
            </a:extLst>
          </p:cNvPr>
          <p:cNvSpPr>
            <a:spLocks noGrp="1"/>
          </p:cNvSpPr>
          <p:nvPr>
            <p:ph type="body" idx="11"/>
          </p:nvPr>
        </p:nvSpPr>
        <p:spPr>
          <a:xfrm>
            <a:off x="514981" y="304116"/>
            <a:ext cx="9460291" cy="632783"/>
          </a:xfrm>
        </p:spPr>
        <p:txBody>
          <a:bodyPr>
            <a:noAutofit/>
          </a:bodyPr>
          <a:lstStyle/>
          <a:p>
            <a:r>
              <a:rPr lang="zh-CN" altLang="zh-CN" sz="2000" dirty="0">
                <a:latin typeface="Microsoft YaHei"/>
                <a:ea typeface="Microsoft YaHei"/>
              </a:rPr>
              <a:t>数据库：位列</a:t>
            </a:r>
            <a:r>
              <a:rPr lang="zh-CN" altLang="en-US" sz="2000" dirty="0">
                <a:latin typeface="Microsoft YaHei"/>
                <a:ea typeface="Microsoft YaHei"/>
              </a:rPr>
              <a:t>行业</a:t>
            </a:r>
            <a:r>
              <a:rPr lang="zh-CN" altLang="zh-CN" sz="2000" dirty="0">
                <a:latin typeface="Microsoft YaHei"/>
                <a:ea typeface="Microsoft YaHei"/>
              </a:rPr>
              <a:t>头部阵营，金融覆盖度TOP1，优异的经营损益，健康可持续</a:t>
            </a:r>
          </a:p>
        </p:txBody>
      </p:sp>
      <p:sp>
        <p:nvSpPr>
          <p:cNvPr id="8" name="矩形 7">
            <a:extLst>
              <a:ext uri="{FF2B5EF4-FFF2-40B4-BE49-F238E27FC236}">
                <a16:creationId xmlns:a16="http://schemas.microsoft.com/office/drawing/2014/main" id="{D3BFE15B-95A4-B1AD-7609-18376308D6BF}"/>
              </a:ext>
            </a:extLst>
          </p:cNvPr>
          <p:cNvSpPr/>
          <p:nvPr/>
        </p:nvSpPr>
        <p:spPr>
          <a:xfrm>
            <a:off x="473740" y="994410"/>
            <a:ext cx="10810616" cy="2720340"/>
          </a:xfrm>
          <a:prstGeom prst="rect">
            <a:avLst/>
          </a:prstGeom>
          <a:noFill/>
          <a:ln w="25400" cap="flat" cmpd="sng">
            <a:solidFill>
              <a:srgbClr val="0060FF"/>
            </a:solidFill>
            <a:prstDash val="solid"/>
          </a:ln>
        </p:spPr>
        <p:txBody>
          <a:bodyPr anchor="ctr"/>
          <a:lstStyle/>
          <a:p>
            <a:pPr algn="l"/>
            <a:endParaRPr lang="zh-CN" sz="1050" b="0">
              <a:solidFill>
                <a:srgbClr val="444444"/>
              </a:solidFill>
              <a:highlight>
                <a:srgbClr val="FFFFFF"/>
              </a:highlight>
              <a:latin typeface="Microsoft YaHei"/>
              <a:ea typeface="Microsoft YaHei"/>
            </a:endParaRPr>
          </a:p>
        </p:txBody>
      </p:sp>
      <p:sp>
        <p:nvSpPr>
          <p:cNvPr id="9" name="矩形 8">
            <a:extLst>
              <a:ext uri="{FF2B5EF4-FFF2-40B4-BE49-F238E27FC236}">
                <a16:creationId xmlns:a16="http://schemas.microsoft.com/office/drawing/2014/main" id="{6160E5B2-5C47-08A0-CC49-DCC4CDDD6D65}"/>
              </a:ext>
            </a:extLst>
          </p:cNvPr>
          <p:cNvSpPr/>
          <p:nvPr/>
        </p:nvSpPr>
        <p:spPr>
          <a:xfrm>
            <a:off x="475887" y="3855197"/>
            <a:ext cx="4851986" cy="2720340"/>
          </a:xfrm>
          <a:prstGeom prst="rect">
            <a:avLst/>
          </a:prstGeom>
          <a:noFill/>
          <a:ln w="25400" cap="flat" cmpd="sng">
            <a:solidFill>
              <a:srgbClr val="0060FF"/>
            </a:solidFill>
            <a:prstDash val="solid"/>
          </a:ln>
        </p:spPr>
        <p:txBody>
          <a:bodyPr anchor="ctr"/>
          <a:lstStyle/>
          <a:p>
            <a:pPr algn="ctr"/>
            <a:endParaRPr lang="zh-CN">
              <a:solidFill>
                <a:srgbClr val="FFFFFF"/>
              </a:solidFill>
              <a:latin typeface="Microsoft YaHei"/>
              <a:ea typeface="Microsoft YaHei"/>
            </a:endParaRPr>
          </a:p>
        </p:txBody>
      </p:sp>
      <p:sp>
        <p:nvSpPr>
          <p:cNvPr id="10" name="矩形 9">
            <a:extLst>
              <a:ext uri="{FF2B5EF4-FFF2-40B4-BE49-F238E27FC236}">
                <a16:creationId xmlns:a16="http://schemas.microsoft.com/office/drawing/2014/main" id="{2FFD813F-363C-093F-182E-71A33E97C95B}"/>
              </a:ext>
            </a:extLst>
          </p:cNvPr>
          <p:cNvSpPr/>
          <p:nvPr/>
        </p:nvSpPr>
        <p:spPr>
          <a:xfrm>
            <a:off x="5490984" y="3857509"/>
            <a:ext cx="5793372" cy="2720340"/>
          </a:xfrm>
          <a:prstGeom prst="rect">
            <a:avLst/>
          </a:prstGeom>
          <a:noFill/>
          <a:ln w="25400" cap="flat" cmpd="sng">
            <a:solidFill>
              <a:srgbClr val="0060FF"/>
            </a:solidFill>
            <a:prstDash val="solid"/>
          </a:ln>
        </p:spPr>
        <p:txBody>
          <a:bodyPr anchor="ctr"/>
          <a:lstStyle/>
          <a:p>
            <a:pPr algn="ctr"/>
            <a:endParaRPr lang="zh-CN">
              <a:solidFill>
                <a:srgbClr val="FFFFFF"/>
              </a:solidFill>
              <a:latin typeface="Microsoft YaHei"/>
              <a:ea typeface="Microsoft YaHei"/>
            </a:endParaRPr>
          </a:p>
        </p:txBody>
      </p:sp>
      <p:sp>
        <p:nvSpPr>
          <p:cNvPr id="14" name="椭圆 13">
            <a:extLst>
              <a:ext uri="{FF2B5EF4-FFF2-40B4-BE49-F238E27FC236}">
                <a16:creationId xmlns:a16="http://schemas.microsoft.com/office/drawing/2014/main" id="{AA938FAD-45AE-70C3-0E59-0749179B1429}"/>
              </a:ext>
            </a:extLst>
          </p:cNvPr>
          <p:cNvSpPr/>
          <p:nvPr/>
        </p:nvSpPr>
        <p:spPr>
          <a:xfrm>
            <a:off x="527841" y="4291284"/>
            <a:ext cx="985234" cy="975575"/>
          </a:xfrm>
          <a:prstGeom prst="ellipse">
            <a:avLst/>
          </a:prstGeom>
          <a:solidFill>
            <a:srgbClr val="0060FF"/>
          </a:solidFill>
          <a:ln w="0">
            <a:solidFill>
              <a:srgbClr val="0060FF"/>
            </a:solidFill>
          </a:ln>
        </p:spPr>
        <p:txBody>
          <a:bodyPr anchor="ctr"/>
          <a:lstStyle/>
          <a:p>
            <a:pPr algn="ctr"/>
            <a:r>
              <a:rPr lang="zh-CN" sz="1800" dirty="0">
                <a:solidFill>
                  <a:srgbClr val="FFC8B8"/>
                </a:solidFill>
                <a:ea typeface="Microsoft YaHei"/>
              </a:rPr>
              <a:t>高</a:t>
            </a:r>
          </a:p>
          <a:p>
            <a:pPr algn="ctr"/>
            <a:r>
              <a:rPr lang="zh-CN" sz="1200" dirty="0">
                <a:solidFill>
                  <a:srgbClr val="FFFFFF"/>
                </a:solidFill>
                <a:ea typeface="Microsoft YaHei"/>
              </a:rPr>
              <a:t>毛利率</a:t>
            </a:r>
            <a:r>
              <a:rPr lang="en-US" sz="1200" dirty="0">
                <a:solidFill>
                  <a:srgbClr val="FFFFFF"/>
                </a:solidFill>
                <a:latin typeface="Microsoft YaHei"/>
              </a:rPr>
              <a:t>59%</a:t>
            </a:r>
          </a:p>
        </p:txBody>
      </p:sp>
      <p:sp>
        <p:nvSpPr>
          <p:cNvPr id="15" name="椭圆 14">
            <a:extLst>
              <a:ext uri="{FF2B5EF4-FFF2-40B4-BE49-F238E27FC236}">
                <a16:creationId xmlns:a16="http://schemas.microsoft.com/office/drawing/2014/main" id="{650742EC-291F-07DA-9324-E84163B37139}"/>
              </a:ext>
            </a:extLst>
          </p:cNvPr>
          <p:cNvSpPr/>
          <p:nvPr/>
        </p:nvSpPr>
        <p:spPr>
          <a:xfrm>
            <a:off x="1765118" y="4291284"/>
            <a:ext cx="985234" cy="975575"/>
          </a:xfrm>
          <a:prstGeom prst="ellipse">
            <a:avLst/>
          </a:prstGeom>
          <a:solidFill>
            <a:srgbClr val="0060FF"/>
          </a:solidFill>
          <a:ln w="0">
            <a:solidFill>
              <a:srgbClr val="0060FF"/>
            </a:solidFill>
          </a:ln>
        </p:spPr>
        <p:txBody>
          <a:bodyPr anchor="ctr"/>
          <a:lstStyle/>
          <a:p>
            <a:pPr algn="ctr"/>
            <a:r>
              <a:rPr lang="zh-CN" sz="1600">
                <a:solidFill>
                  <a:srgbClr val="FFC8B8"/>
                </a:solidFill>
                <a:ea typeface="Microsoft YaHei"/>
              </a:rPr>
              <a:t>稳</a:t>
            </a:r>
          </a:p>
          <a:p>
            <a:pPr algn="ctr"/>
            <a:r>
              <a:rPr lang="zh-CN" sz="1050">
                <a:solidFill>
                  <a:srgbClr val="FFFFFF"/>
                </a:solidFill>
                <a:ea typeface="Microsoft YaHei"/>
              </a:rPr>
              <a:t>可用性</a:t>
            </a:r>
            <a:r>
              <a:rPr lang="en-US" sz="1050">
                <a:solidFill>
                  <a:srgbClr val="FFFFFF"/>
                </a:solidFill>
                <a:latin typeface="Microsoft YaHei"/>
              </a:rPr>
              <a:t>99.9999%</a:t>
            </a:r>
          </a:p>
        </p:txBody>
      </p:sp>
      <p:sp>
        <p:nvSpPr>
          <p:cNvPr id="16" name="椭圆 15">
            <a:extLst>
              <a:ext uri="{FF2B5EF4-FFF2-40B4-BE49-F238E27FC236}">
                <a16:creationId xmlns:a16="http://schemas.microsoft.com/office/drawing/2014/main" id="{2EFA48DA-0882-8D9C-4A74-EAD99C158AE0}"/>
              </a:ext>
            </a:extLst>
          </p:cNvPr>
          <p:cNvSpPr/>
          <p:nvPr/>
        </p:nvSpPr>
        <p:spPr>
          <a:xfrm>
            <a:off x="3031162" y="4291284"/>
            <a:ext cx="985234" cy="975575"/>
          </a:xfrm>
          <a:prstGeom prst="ellipse">
            <a:avLst/>
          </a:prstGeom>
          <a:solidFill>
            <a:srgbClr val="0060FF"/>
          </a:solidFill>
          <a:ln w="0">
            <a:solidFill>
              <a:srgbClr val="0060FF"/>
            </a:solidFill>
          </a:ln>
        </p:spPr>
        <p:txBody>
          <a:bodyPr anchor="ctr"/>
          <a:lstStyle/>
          <a:p>
            <a:pPr algn="ctr"/>
            <a:r>
              <a:rPr lang="zh-CN" sz="1800">
                <a:solidFill>
                  <a:srgbClr val="FFC8B8"/>
                </a:solidFill>
                <a:ea typeface="Microsoft YaHei"/>
              </a:rPr>
              <a:t>好</a:t>
            </a:r>
          </a:p>
          <a:p>
            <a:pPr algn="ctr"/>
            <a:r>
              <a:rPr lang="zh-CN" sz="1100">
                <a:solidFill>
                  <a:srgbClr val="FFFFFF"/>
                </a:solidFill>
                <a:ea typeface="Microsoft YaHei"/>
              </a:rPr>
              <a:t>满意度</a:t>
            </a:r>
            <a:r>
              <a:rPr lang="en-US" sz="1100">
                <a:solidFill>
                  <a:srgbClr val="FFFFFF"/>
                </a:solidFill>
                <a:latin typeface="Microsoft YaHei"/>
              </a:rPr>
              <a:t>97%</a:t>
            </a:r>
          </a:p>
        </p:txBody>
      </p:sp>
      <p:sp>
        <p:nvSpPr>
          <p:cNvPr id="17" name="椭圆 16">
            <a:extLst>
              <a:ext uri="{FF2B5EF4-FFF2-40B4-BE49-F238E27FC236}">
                <a16:creationId xmlns:a16="http://schemas.microsoft.com/office/drawing/2014/main" id="{D1FAE1CC-22F6-3E09-9A9F-D7EB59AE1FAF}"/>
              </a:ext>
            </a:extLst>
          </p:cNvPr>
          <p:cNvSpPr/>
          <p:nvPr/>
        </p:nvSpPr>
        <p:spPr>
          <a:xfrm>
            <a:off x="4290706" y="4291284"/>
            <a:ext cx="985234" cy="975575"/>
          </a:xfrm>
          <a:prstGeom prst="ellipse">
            <a:avLst/>
          </a:prstGeom>
          <a:solidFill>
            <a:srgbClr val="0060FF"/>
          </a:solidFill>
          <a:ln w="0">
            <a:solidFill>
              <a:srgbClr val="0060FF"/>
            </a:solidFill>
          </a:ln>
        </p:spPr>
        <p:txBody>
          <a:bodyPr anchor="ctr"/>
          <a:lstStyle/>
          <a:p>
            <a:pPr algn="ctr"/>
            <a:r>
              <a:rPr lang="zh-CN" sz="1800" dirty="0">
                <a:solidFill>
                  <a:srgbClr val="FFC8B8"/>
                </a:solidFill>
                <a:latin typeface="Microsoft YaHei" panose="020B0503020204020204" pitchFamily="34" charset="-122"/>
                <a:ea typeface="Microsoft YaHei" panose="020B0503020204020204" pitchFamily="34" charset="-122"/>
              </a:rPr>
              <a:t>多</a:t>
            </a:r>
          </a:p>
          <a:p>
            <a:pPr algn="ctr"/>
            <a:r>
              <a:rPr lang="zh-CN" sz="1100" dirty="0">
                <a:solidFill>
                  <a:srgbClr val="FFFFFF"/>
                </a:solidFill>
                <a:latin typeface="Microsoft YaHei" panose="020B0503020204020204" pitchFamily="34" charset="-122"/>
                <a:ea typeface="Microsoft YaHei" panose="020B0503020204020204" pitchFamily="34" charset="-122"/>
              </a:rPr>
              <a:t>客户数</a:t>
            </a:r>
          </a:p>
          <a:p>
            <a:pPr algn="ctr"/>
            <a:r>
              <a:rPr lang="en-US" sz="1100" dirty="0">
                <a:solidFill>
                  <a:srgbClr val="FFFFFF"/>
                </a:solidFill>
                <a:latin typeface="Microsoft YaHei" panose="020B0503020204020204" pitchFamily="34" charset="-122"/>
                <a:ea typeface="Microsoft YaHei" panose="020B0503020204020204" pitchFamily="34" charset="-122"/>
              </a:rPr>
              <a:t>400</a:t>
            </a:r>
          </a:p>
        </p:txBody>
      </p:sp>
      <p:sp>
        <p:nvSpPr>
          <p:cNvPr id="19" name="文本框 18">
            <a:extLst>
              <a:ext uri="{FF2B5EF4-FFF2-40B4-BE49-F238E27FC236}">
                <a16:creationId xmlns:a16="http://schemas.microsoft.com/office/drawing/2014/main" id="{0DC21DBA-6ADE-A96F-B3F6-F3A2F6A1E774}"/>
              </a:ext>
            </a:extLst>
          </p:cNvPr>
          <p:cNvSpPr txBox="1"/>
          <p:nvPr/>
        </p:nvSpPr>
        <p:spPr>
          <a:xfrm>
            <a:off x="4155767" y="5531866"/>
            <a:ext cx="1186735" cy="830997"/>
          </a:xfrm>
          <a:prstGeom prst="rect">
            <a:avLst/>
          </a:prstGeom>
          <a:ln w="12700">
            <a:prstDash val="solid"/>
          </a:ln>
        </p:spPr>
        <p:txBody>
          <a:bodyPr wrap="square">
            <a:spAutoFit/>
          </a:bodyPr>
          <a:lstStyle/>
          <a:p>
            <a:r>
              <a:rPr lang="en-US" sz="1200" b="1" i="0" strike="noStrike" spc="0" dirty="0">
                <a:ln/>
                <a:solidFill>
                  <a:srgbClr val="000000"/>
                </a:solidFill>
                <a:latin typeface="Microsoft YaHei" panose="020B0503020204020204" pitchFamily="34" charset="-122"/>
                <a:ea typeface="Microsoft YaHei" panose="020B0503020204020204" pitchFamily="34" charset="-122"/>
              </a:rPr>
              <a:t>TDSQL</a:t>
            </a:r>
            <a:r>
              <a:rPr lang="zh-CN" sz="1200" b="1" i="0" strike="noStrike" spc="0" dirty="0">
                <a:ln/>
                <a:solidFill>
                  <a:srgbClr val="000000"/>
                </a:solidFill>
                <a:latin typeface="Microsoft YaHei" panose="020B0503020204020204" pitchFamily="34" charset="-122"/>
                <a:ea typeface="Microsoft YaHei" panose="020B0503020204020204" pitchFamily="34" charset="-122"/>
              </a:rPr>
              <a:t>线下客户</a:t>
            </a:r>
            <a:r>
              <a:rPr lang="zh-CN" altLang="en-US" sz="1200" b="1" i="0" strike="noStrike" spc="0" dirty="0">
                <a:ln/>
                <a:solidFill>
                  <a:srgbClr val="0060FF"/>
                </a:solidFill>
                <a:latin typeface="Microsoft YaHei" panose="020B0503020204020204" pitchFamily="34" charset="-122"/>
                <a:ea typeface="Microsoft YaHei" panose="020B0503020204020204" pitchFamily="34" charset="-122"/>
              </a:rPr>
              <a:t>超</a:t>
            </a:r>
            <a:r>
              <a:rPr lang="en-US" sz="1200" b="1" i="0" strike="noStrike" spc="0" dirty="0">
                <a:ln/>
                <a:solidFill>
                  <a:srgbClr val="0060FF"/>
                </a:solidFill>
                <a:latin typeface="Microsoft YaHei" panose="020B0503020204020204" pitchFamily="34" charset="-122"/>
                <a:ea typeface="Microsoft YaHei" panose="020B0503020204020204" pitchFamily="34" charset="-122"/>
              </a:rPr>
              <a:t>400+</a:t>
            </a:r>
            <a:r>
              <a:rPr lang="zh-CN" sz="1200" dirty="0">
                <a:solidFill>
                  <a:srgbClr val="0060FF"/>
                </a:solidFill>
                <a:latin typeface="Microsoft YaHei" panose="020B0503020204020204" pitchFamily="34" charset="-122"/>
                <a:ea typeface="Microsoft YaHei" panose="020B0503020204020204" pitchFamily="34" charset="-122"/>
              </a:rPr>
              <a:t>个</a:t>
            </a:r>
            <a:endParaRPr lang="en-US" altLang="zh-CN" sz="1200" dirty="0">
              <a:solidFill>
                <a:srgbClr val="0060FF"/>
              </a:solidFill>
              <a:latin typeface="Microsoft YaHei" panose="020B0503020204020204" pitchFamily="34" charset="-122"/>
              <a:ea typeface="Microsoft YaHei" panose="020B0503020204020204" pitchFamily="34" charset="-122"/>
            </a:endParaRPr>
          </a:p>
          <a:p>
            <a:r>
              <a:rPr lang="zh-CN" sz="1200" dirty="0">
                <a:latin typeface="Microsoft YaHei" panose="020B0503020204020204" pitchFamily="34" charset="-122"/>
                <a:ea typeface="Microsoft YaHei" panose="020B0503020204020204" pitchFamily="34" charset="-122"/>
              </a:rPr>
              <a:t>千万级别大单</a:t>
            </a:r>
            <a:r>
              <a:rPr lang="en-US" sz="1200" b="1" i="0" strike="noStrike" spc="0" dirty="0">
                <a:ln/>
                <a:solidFill>
                  <a:srgbClr val="0060FF"/>
                </a:solidFill>
                <a:latin typeface="Microsoft YaHei" panose="020B0503020204020204" pitchFamily="34" charset="-122"/>
                <a:ea typeface="Microsoft YaHei" panose="020B0503020204020204" pitchFamily="34" charset="-122"/>
              </a:rPr>
              <a:t>6</a:t>
            </a:r>
            <a:r>
              <a:rPr lang="zh-CN" sz="1200" b="1" i="0" strike="noStrike" spc="0" dirty="0">
                <a:ln/>
                <a:solidFill>
                  <a:srgbClr val="0060FF"/>
                </a:solidFill>
                <a:latin typeface="Microsoft YaHei" panose="020B0503020204020204" pitchFamily="34" charset="-122"/>
                <a:ea typeface="Microsoft YaHei" panose="020B0503020204020204" pitchFamily="34" charset="-122"/>
              </a:rPr>
              <a:t>个</a:t>
            </a:r>
          </a:p>
        </p:txBody>
      </p:sp>
      <p:sp>
        <p:nvSpPr>
          <p:cNvPr id="20" name="文本框 19">
            <a:extLst>
              <a:ext uri="{FF2B5EF4-FFF2-40B4-BE49-F238E27FC236}">
                <a16:creationId xmlns:a16="http://schemas.microsoft.com/office/drawing/2014/main" id="{CDE63E77-7633-7A9C-34E1-A079E4D995C8}"/>
              </a:ext>
            </a:extLst>
          </p:cNvPr>
          <p:cNvSpPr txBox="1"/>
          <p:nvPr/>
        </p:nvSpPr>
        <p:spPr>
          <a:xfrm>
            <a:off x="2901880" y="5531866"/>
            <a:ext cx="1143000" cy="461665"/>
          </a:xfrm>
          <a:prstGeom prst="rect">
            <a:avLst/>
          </a:prstGeom>
          <a:ln w="12700">
            <a:prstDash val="solid"/>
          </a:ln>
        </p:spPr>
        <p:txBody>
          <a:bodyPr>
            <a:spAutoFit/>
          </a:bodyPr>
          <a:lstStyle/>
          <a:p>
            <a:r>
              <a:rPr lang="zh-CN" sz="1200" dirty="0">
                <a:latin typeface="Microsoft YaHei" panose="020B0503020204020204" pitchFamily="34" charset="-122"/>
                <a:ea typeface="Microsoft YaHei" panose="020B0503020204020204" pitchFamily="34" charset="-122"/>
              </a:rPr>
              <a:t>客户满意度</a:t>
            </a:r>
            <a:r>
              <a:rPr lang="en-US" sz="1200" dirty="0">
                <a:solidFill>
                  <a:srgbClr val="0060FF"/>
                </a:solidFill>
                <a:latin typeface="Microsoft YaHei" panose="020B0503020204020204" pitchFamily="34" charset="-122"/>
                <a:ea typeface="Microsoft YaHei" panose="020B0503020204020204" pitchFamily="34" charset="-122"/>
              </a:rPr>
              <a:t>97%</a:t>
            </a:r>
          </a:p>
        </p:txBody>
      </p:sp>
      <p:sp>
        <p:nvSpPr>
          <p:cNvPr id="21" name="文本框 20">
            <a:extLst>
              <a:ext uri="{FF2B5EF4-FFF2-40B4-BE49-F238E27FC236}">
                <a16:creationId xmlns:a16="http://schemas.microsoft.com/office/drawing/2014/main" id="{5B886ECF-387F-8E5F-2F41-D7909C7E2718}"/>
              </a:ext>
            </a:extLst>
          </p:cNvPr>
          <p:cNvSpPr txBox="1"/>
          <p:nvPr/>
        </p:nvSpPr>
        <p:spPr>
          <a:xfrm>
            <a:off x="1684962" y="5531866"/>
            <a:ext cx="1346200" cy="461665"/>
          </a:xfrm>
          <a:prstGeom prst="rect">
            <a:avLst/>
          </a:prstGeom>
          <a:ln w="12700">
            <a:prstDash val="solid"/>
          </a:ln>
        </p:spPr>
        <p:txBody>
          <a:bodyPr>
            <a:spAutoFit/>
          </a:bodyPr>
          <a:lstStyle/>
          <a:p>
            <a:r>
              <a:rPr lang="zh-CN" sz="1200" dirty="0">
                <a:latin typeface="Microsoft YaHei" panose="020B0503020204020204" pitchFamily="34" charset="-122"/>
                <a:ea typeface="Microsoft YaHei" panose="020B0503020204020204" pitchFamily="34" charset="-122"/>
              </a:rPr>
              <a:t>核心产品</a:t>
            </a:r>
            <a:endParaRPr lang="en-US" altLang="zh-CN" sz="1200" dirty="0">
              <a:latin typeface="Microsoft YaHei" panose="020B0503020204020204" pitchFamily="34" charset="-122"/>
              <a:ea typeface="Microsoft YaHei" panose="020B0503020204020204" pitchFamily="34" charset="-122"/>
            </a:endParaRPr>
          </a:p>
          <a:p>
            <a:r>
              <a:rPr lang="zh-CN" sz="1200" dirty="0">
                <a:latin typeface="Microsoft YaHei" panose="020B0503020204020204" pitchFamily="34" charset="-122"/>
                <a:ea typeface="Microsoft YaHei" panose="020B0503020204020204" pitchFamily="34" charset="-122"/>
              </a:rPr>
              <a:t>全年</a:t>
            </a:r>
            <a:r>
              <a:rPr lang="en-US" sz="1200" dirty="0">
                <a:solidFill>
                  <a:srgbClr val="0060FF"/>
                </a:solidFill>
                <a:latin typeface="Microsoft YaHei" panose="020B0503020204020204" pitchFamily="34" charset="-122"/>
                <a:ea typeface="Microsoft YaHei" panose="020B0503020204020204" pitchFamily="34" charset="-122"/>
              </a:rPr>
              <a:t>0</a:t>
            </a:r>
            <a:r>
              <a:rPr lang="zh-CN" sz="1200" dirty="0">
                <a:solidFill>
                  <a:srgbClr val="0060FF"/>
                </a:solidFill>
                <a:latin typeface="Microsoft YaHei" panose="020B0503020204020204" pitchFamily="34" charset="-122"/>
                <a:ea typeface="Microsoft YaHei" panose="020B0503020204020204" pitchFamily="34" charset="-122"/>
              </a:rPr>
              <a:t>个</a:t>
            </a:r>
            <a:r>
              <a:rPr lang="zh-CN" sz="1200" dirty="0">
                <a:latin typeface="Microsoft YaHei" panose="020B0503020204020204" pitchFamily="34" charset="-122"/>
                <a:ea typeface="Microsoft YaHei" panose="020B0503020204020204" pitchFamily="34" charset="-122"/>
              </a:rPr>
              <a:t>重大故障</a:t>
            </a:r>
          </a:p>
        </p:txBody>
      </p:sp>
      <p:sp>
        <p:nvSpPr>
          <p:cNvPr id="22" name="文本框 21">
            <a:extLst>
              <a:ext uri="{FF2B5EF4-FFF2-40B4-BE49-F238E27FC236}">
                <a16:creationId xmlns:a16="http://schemas.microsoft.com/office/drawing/2014/main" id="{FE9BDAFF-C48C-B5EE-FBA2-D1073EB1D610}"/>
              </a:ext>
            </a:extLst>
          </p:cNvPr>
          <p:cNvSpPr txBox="1"/>
          <p:nvPr/>
        </p:nvSpPr>
        <p:spPr>
          <a:xfrm>
            <a:off x="480307" y="5531866"/>
            <a:ext cx="1123950" cy="461665"/>
          </a:xfrm>
          <a:prstGeom prst="rect">
            <a:avLst/>
          </a:prstGeom>
          <a:ln w="12700">
            <a:prstDash val="solid"/>
          </a:ln>
        </p:spPr>
        <p:txBody>
          <a:bodyPr>
            <a:spAutoFit/>
          </a:bodyPr>
          <a:lstStyle/>
          <a:p>
            <a:r>
              <a:rPr lang="zh-CN" altLang="en-US" sz="1200" dirty="0">
                <a:latin typeface="Microsoft YaHei" panose="020B0503020204020204" pitchFamily="34" charset="-122"/>
                <a:ea typeface="Microsoft YaHei" panose="020B0503020204020204" pitchFamily="34" charset="-122"/>
              </a:rPr>
              <a:t>毛利率</a:t>
            </a:r>
            <a:r>
              <a:rPr lang="zh-CN" sz="1200" dirty="0">
                <a:latin typeface="Microsoft YaHei" panose="020B0503020204020204" pitchFamily="34" charset="-122"/>
                <a:ea typeface="Microsoft YaHei" panose="020B0503020204020204" pitchFamily="34" charset="-122"/>
              </a:rPr>
              <a:t>处于</a:t>
            </a:r>
            <a:endParaRPr lang="en-US" altLang="zh-CN" sz="1200" dirty="0">
              <a:latin typeface="Microsoft YaHei" panose="020B0503020204020204" pitchFamily="34" charset="-122"/>
              <a:ea typeface="Microsoft YaHei" panose="020B0503020204020204" pitchFamily="34" charset="-122"/>
            </a:endParaRPr>
          </a:p>
          <a:p>
            <a:r>
              <a:rPr lang="zh-CN" sz="1200" dirty="0">
                <a:latin typeface="Microsoft YaHei" panose="020B0503020204020204" pitchFamily="34" charset="-122"/>
                <a:ea typeface="Microsoft YaHei" panose="020B0503020204020204" pitchFamily="34" charset="-122"/>
              </a:rPr>
              <a:t>基础产品</a:t>
            </a:r>
            <a:r>
              <a:rPr lang="zh-CN" sz="1200" dirty="0">
                <a:solidFill>
                  <a:srgbClr val="0060FF"/>
                </a:solidFill>
                <a:latin typeface="Microsoft YaHei" panose="020B0503020204020204" pitchFamily="34" charset="-122"/>
                <a:ea typeface="Microsoft YaHei" panose="020B0503020204020204" pitchFamily="34" charset="-122"/>
              </a:rPr>
              <a:t>前列</a:t>
            </a:r>
          </a:p>
        </p:txBody>
      </p:sp>
      <p:sp>
        <p:nvSpPr>
          <p:cNvPr id="26" name="文本框 25">
            <a:extLst>
              <a:ext uri="{FF2B5EF4-FFF2-40B4-BE49-F238E27FC236}">
                <a16:creationId xmlns:a16="http://schemas.microsoft.com/office/drawing/2014/main" id="{F8BBCE8F-FFD9-0393-6573-DF582BEB365C}"/>
              </a:ext>
            </a:extLst>
          </p:cNvPr>
          <p:cNvSpPr txBox="1"/>
          <p:nvPr/>
        </p:nvSpPr>
        <p:spPr>
          <a:xfrm>
            <a:off x="5786342" y="5393542"/>
            <a:ext cx="4846931" cy="211914"/>
          </a:xfrm>
        </p:spPr>
        <p:txBody>
          <a:bodyPr/>
          <a:lstStyle/>
          <a:p>
            <a:pPr algn="l"/>
            <a:endParaRPr lang="zh-CN" sz="1050" b="1" i="1" strike="noStrike" spc="0" dirty="0">
              <a:ln/>
              <a:solidFill>
                <a:srgbClr val="2741B1"/>
              </a:solidFill>
              <a:highlight>
                <a:srgbClr val="FFFFFF"/>
              </a:highlight>
              <a:latin typeface="Microsoft YaHei"/>
              <a:ea typeface="Microsoft YaHei"/>
            </a:endParaRPr>
          </a:p>
        </p:txBody>
      </p:sp>
      <p:pic>
        <p:nvPicPr>
          <p:cNvPr id="31" name="图片 30">
            <a:extLst>
              <a:ext uri="{FF2B5EF4-FFF2-40B4-BE49-F238E27FC236}">
                <a16:creationId xmlns:a16="http://schemas.microsoft.com/office/drawing/2014/main" id="{60AFBFBE-D52C-530A-3197-D97DDCACADB4}"/>
              </a:ext>
            </a:extLst>
          </p:cNvPr>
          <p:cNvPicPr>
            <a:picLocks noChangeAspect="1"/>
          </p:cNvPicPr>
          <p:nvPr/>
        </p:nvPicPr>
        <p:blipFill>
          <a:blip r:embed="rId3"/>
          <a:stretch/>
        </p:blipFill>
        <p:spPr>
          <a:xfrm>
            <a:off x="6097588" y="1445182"/>
            <a:ext cx="3406629" cy="2175975"/>
          </a:xfrm>
          <a:prstGeom prst="rect">
            <a:avLst/>
          </a:prstGeom>
        </p:spPr>
      </p:pic>
      <p:sp>
        <p:nvSpPr>
          <p:cNvPr id="32" name="文本框 31">
            <a:extLst>
              <a:ext uri="{FF2B5EF4-FFF2-40B4-BE49-F238E27FC236}">
                <a16:creationId xmlns:a16="http://schemas.microsoft.com/office/drawing/2014/main" id="{7FA9CBCB-A014-A20D-5259-F19C4B976398}"/>
              </a:ext>
            </a:extLst>
          </p:cNvPr>
          <p:cNvSpPr txBox="1"/>
          <p:nvPr/>
        </p:nvSpPr>
        <p:spPr>
          <a:xfrm>
            <a:off x="8701110" y="1634705"/>
            <a:ext cx="3161080" cy="309659"/>
          </a:xfrm>
        </p:spPr>
        <p:txBody>
          <a:bodyPr/>
          <a:lstStyle/>
          <a:p>
            <a:pPr marL="0" indent="0" algn="l">
              <a:buNone/>
            </a:pPr>
            <a:endParaRPr lang="zh-CN" sz="1050" dirty="0">
              <a:solidFill>
                <a:srgbClr val="0060FF"/>
              </a:solidFill>
              <a:latin typeface="Microsoft YaHei"/>
              <a:ea typeface="Microsoft YaHei"/>
            </a:endParaRPr>
          </a:p>
        </p:txBody>
      </p:sp>
      <p:sp>
        <p:nvSpPr>
          <p:cNvPr id="33" name="矩形 33">
            <a:extLst>
              <a:ext uri="{FF2B5EF4-FFF2-40B4-BE49-F238E27FC236}">
                <a16:creationId xmlns:a16="http://schemas.microsoft.com/office/drawing/2014/main" id="{6AB12309-591E-47C6-0793-4F9C81AF4688}"/>
              </a:ext>
            </a:extLst>
          </p:cNvPr>
          <p:cNvSpPr/>
          <p:nvPr/>
        </p:nvSpPr>
        <p:spPr>
          <a:xfrm>
            <a:off x="6611662" y="1010949"/>
            <a:ext cx="4662000" cy="309658"/>
          </a:xfrm>
          <a:prstGeom prst="rect">
            <a:avLst/>
          </a:prstGeom>
          <a:solidFill>
            <a:srgbClr val="006DFF"/>
          </a:solidFill>
          <a:ln w="12700" cap="flat" cmpd="sng">
            <a:solidFill>
              <a:srgbClr val="0060FF"/>
            </a:solidFill>
            <a:prstDash val="solid"/>
            <a:miter/>
          </a:ln>
        </p:spPr>
        <p:txBody>
          <a:bodyPr anchor="ctr"/>
          <a:lstStyle/>
          <a:p>
            <a:r>
              <a:rPr lang="zh-CN" altLang="zh-CN" sz="1400" i="0" dirty="0">
                <a:solidFill>
                  <a:srgbClr val="FFFFFF"/>
                </a:solidFill>
                <a:latin typeface="Microsoft YaHei"/>
                <a:ea typeface="Microsoft YaHei"/>
              </a:rPr>
              <a:t>TDSQL</a:t>
            </a:r>
            <a:r>
              <a:rPr lang="zh-CN" altLang="en-US" sz="1400" i="0" dirty="0">
                <a:solidFill>
                  <a:srgbClr val="FFFFFF"/>
                </a:solidFill>
                <a:latin typeface="Microsoft YaHei"/>
                <a:ea typeface="Microsoft YaHei"/>
              </a:rPr>
              <a:t>大行渗透率高达</a:t>
            </a:r>
            <a:r>
              <a:rPr lang="en-US" altLang="zh-CN" sz="1400" i="0" dirty="0">
                <a:solidFill>
                  <a:srgbClr val="FFFFFF"/>
                </a:solidFill>
                <a:latin typeface="Microsoft YaHei"/>
                <a:ea typeface="Microsoft YaHei"/>
              </a:rPr>
              <a:t>80%</a:t>
            </a:r>
            <a:r>
              <a:rPr lang="zh-CN" altLang="en-US" sz="1400" i="0" dirty="0">
                <a:solidFill>
                  <a:srgbClr val="FFFFFF"/>
                </a:solidFill>
                <a:latin typeface="Microsoft YaHei"/>
                <a:ea typeface="Microsoft YaHei"/>
              </a:rPr>
              <a:t>，</a:t>
            </a:r>
            <a:r>
              <a:rPr lang="zh-CN" altLang="zh-CN" sz="1400" i="0" dirty="0">
                <a:solidFill>
                  <a:srgbClr val="FFFFFF"/>
                </a:solidFill>
                <a:latin typeface="Microsoft YaHei"/>
                <a:ea typeface="Microsoft YaHei"/>
              </a:rPr>
              <a:t>金融行业</a:t>
            </a:r>
            <a:r>
              <a:rPr lang="zh-CN" altLang="en-US" sz="1400" i="0" dirty="0">
                <a:solidFill>
                  <a:srgbClr val="FFFFFF"/>
                </a:solidFill>
                <a:latin typeface="Microsoft YaHei"/>
                <a:ea typeface="Microsoft YaHei"/>
              </a:rPr>
              <a:t>占有率第一</a:t>
            </a:r>
            <a:endParaRPr lang="zh-CN" sz="1400" dirty="0">
              <a:solidFill>
                <a:srgbClr val="FFFFFF"/>
              </a:solidFill>
              <a:latin typeface="Microsoft YaHei" panose="020B0503020204020204" pitchFamily="34" charset="-122"/>
              <a:ea typeface="Microsoft YaHei" panose="020B0503020204020204" pitchFamily="34" charset="-122"/>
            </a:endParaRPr>
          </a:p>
        </p:txBody>
      </p:sp>
      <p:sp>
        <p:nvSpPr>
          <p:cNvPr id="34" name="文本框 50">
            <a:extLst>
              <a:ext uri="{FF2B5EF4-FFF2-40B4-BE49-F238E27FC236}">
                <a16:creationId xmlns:a16="http://schemas.microsoft.com/office/drawing/2014/main" id="{765B0A1C-BF2F-D029-C77B-65AF70388369}"/>
              </a:ext>
            </a:extLst>
          </p:cNvPr>
          <p:cNvSpPr txBox="1"/>
          <p:nvPr/>
        </p:nvSpPr>
        <p:spPr>
          <a:xfrm>
            <a:off x="5505613" y="4230231"/>
            <a:ext cx="5927225" cy="2246769"/>
          </a:xfrm>
          <a:prstGeom prst="rect">
            <a:avLst/>
          </a:prstGeom>
          <a:noFill/>
          <a:ln>
            <a:noFill/>
          </a:ln>
        </p:spPr>
        <p:txBody>
          <a:bodyPr wrap="square">
            <a:spAutoFit/>
          </a:bodyPr>
          <a:lstStyle/>
          <a:p>
            <a:pPr marL="228389" indent="-228389" algn="l">
              <a:buFont typeface="Arial" charset="0"/>
              <a:buChar char="•"/>
            </a:pPr>
            <a:r>
              <a:rPr lang="zh-CN" altLang="en-US" sz="1400" b="1" dirty="0">
                <a:effectLst/>
                <a:latin typeface="Microsoft YaHei" panose="020B0503020204020204" pitchFamily="34" charset="-122"/>
                <a:ea typeface="Microsoft YaHei" panose="020B0503020204020204" pitchFamily="34" charset="-122"/>
              </a:rPr>
              <a:t>公有云：通过</a:t>
            </a:r>
            <a:r>
              <a:rPr lang="zh-CN" altLang="en-US" sz="1400" b="1" dirty="0">
                <a:solidFill>
                  <a:srgbClr val="0060FF"/>
                </a:solidFill>
                <a:effectLst/>
                <a:latin typeface="Microsoft YaHei" panose="020B0503020204020204" pitchFamily="34" charset="-122"/>
                <a:ea typeface="Microsoft YaHei" panose="020B0503020204020204" pitchFamily="34" charset="-122"/>
              </a:rPr>
              <a:t>安全合规、自建转化、私有云反向输出</a:t>
            </a:r>
            <a:r>
              <a:rPr lang="zh-CN" altLang="en-US" sz="1400" b="1" dirty="0">
                <a:effectLst/>
                <a:latin typeface="Microsoft YaHei" panose="020B0503020204020204" pitchFamily="34" charset="-122"/>
                <a:ea typeface="Microsoft YaHei" panose="020B0503020204020204" pitchFamily="34" charset="-122"/>
              </a:rPr>
              <a:t>，提高经营损益</a:t>
            </a:r>
            <a:endParaRPr lang="zh-CN" altLang="en-US" sz="1400" dirty="0">
              <a:effectLst/>
              <a:latin typeface="Microsoft YaHei" panose="020B0503020204020204" pitchFamily="34" charset="-122"/>
              <a:ea typeface="Microsoft YaHei" panose="020B0503020204020204" pitchFamily="34" charset="-122"/>
            </a:endParaRPr>
          </a:p>
          <a:p>
            <a:pPr algn="l"/>
            <a:endParaRPr lang="en-US" altLang="zh-CN" sz="1200" b="0" dirty="0">
              <a:effectLst/>
              <a:latin typeface="Microsoft YaHei" panose="020B0503020204020204" pitchFamily="34" charset="-122"/>
              <a:ea typeface="Microsoft YaHei" panose="020B0503020204020204" pitchFamily="34" charset="-122"/>
            </a:endParaRPr>
          </a:p>
          <a:p>
            <a:pPr algn="l"/>
            <a:r>
              <a:rPr lang="zh-CN" altLang="en-US" sz="1200" b="0" dirty="0">
                <a:effectLst/>
                <a:latin typeface="Microsoft YaHei" panose="020B0503020204020204" pitchFamily="34" charset="-122"/>
                <a:ea typeface="Microsoft YaHei" panose="020B0503020204020204" pitchFamily="34" charset="-122"/>
              </a:rPr>
              <a:t>构建</a:t>
            </a:r>
            <a:r>
              <a:rPr lang="zh-CN" altLang="en-US" sz="1200" b="0" dirty="0">
                <a:solidFill>
                  <a:srgbClr val="0060FF"/>
                </a:solidFill>
                <a:effectLst/>
                <a:latin typeface="Microsoft YaHei" panose="020B0503020204020204" pitchFamily="34" charset="-122"/>
                <a:ea typeface="Microsoft YaHei" panose="020B0503020204020204" pitchFamily="34" charset="-122"/>
              </a:rPr>
              <a:t>一站式数据库安全服务</a:t>
            </a:r>
            <a:r>
              <a:rPr lang="zh-CN" altLang="en-US" sz="1200" b="0" dirty="0">
                <a:effectLst/>
                <a:latin typeface="Microsoft YaHei" panose="020B0503020204020204" pitchFamily="34" charset="-122"/>
                <a:ea typeface="Microsoft YaHei" panose="020B0503020204020204" pitchFamily="34" charset="-122"/>
              </a:rPr>
              <a:t>矩阵</a:t>
            </a:r>
            <a:endParaRPr lang="en-US" altLang="zh-CN" sz="1200" b="0" dirty="0">
              <a:effectLst/>
              <a:latin typeface="Microsoft YaHei" panose="020B0503020204020204" pitchFamily="34" charset="-122"/>
              <a:ea typeface="Microsoft YaHei" panose="020B0503020204020204" pitchFamily="34" charset="-122"/>
            </a:endParaRPr>
          </a:p>
          <a:p>
            <a:pPr algn="l"/>
            <a:r>
              <a:rPr lang="zh-CN" altLang="en-US" sz="1200" b="0" dirty="0">
                <a:effectLst/>
                <a:latin typeface="Microsoft YaHei" panose="020B0503020204020204" pitchFamily="34" charset="-122"/>
                <a:ea typeface="Microsoft YaHei" panose="020B0503020204020204" pitchFamily="34" charset="-122"/>
              </a:rPr>
              <a:t>通过极致成本</a:t>
            </a:r>
            <a:r>
              <a:rPr lang="en-US" altLang="zh-CN" sz="1200" b="0" dirty="0">
                <a:effectLst/>
                <a:latin typeface="Microsoft YaHei" panose="020B0503020204020204" pitchFamily="34" charset="-122"/>
                <a:ea typeface="Microsoft YaHei" panose="020B0503020204020204" pitchFamily="34" charset="-122"/>
              </a:rPr>
              <a:t>, </a:t>
            </a:r>
            <a:r>
              <a:rPr lang="zh-CN" altLang="en-US" sz="1200" b="0" dirty="0">
                <a:effectLst/>
                <a:latin typeface="Microsoft YaHei" panose="020B0503020204020204" pitchFamily="34" charset="-122"/>
                <a:ea typeface="Microsoft YaHei" panose="020B0503020204020204" pitchFamily="34" charset="-122"/>
              </a:rPr>
              <a:t>攻坚自建客户转化</a:t>
            </a:r>
            <a:r>
              <a:rPr lang="en" altLang="zh-CN" sz="1200" b="0" dirty="0">
                <a:effectLst/>
                <a:latin typeface="Microsoft YaHei" panose="020B0503020204020204" pitchFamily="34" charset="-122"/>
                <a:ea typeface="Microsoft YaHei" panose="020B0503020204020204" pitchFamily="34" charset="-122"/>
              </a:rPr>
              <a:t>PaaS</a:t>
            </a:r>
            <a:r>
              <a:rPr lang="zh-CN" altLang="en-US" sz="1200" b="0" dirty="0">
                <a:effectLst/>
                <a:latin typeface="Microsoft YaHei" panose="020B0503020204020204" pitchFamily="34" charset="-122"/>
                <a:ea typeface="Microsoft YaHei" panose="020B0503020204020204" pitchFamily="34" charset="-122"/>
              </a:rPr>
              <a:t>服务</a:t>
            </a:r>
          </a:p>
          <a:p>
            <a:pPr algn="l"/>
            <a:r>
              <a:rPr lang="zh-CN" altLang="en-US" sz="1200" b="0" dirty="0">
                <a:effectLst/>
                <a:latin typeface="Microsoft YaHei" panose="020B0503020204020204" pitchFamily="34" charset="-122"/>
                <a:ea typeface="Microsoft YaHei" panose="020B0503020204020204" pitchFamily="34" charset="-122"/>
              </a:rPr>
              <a:t>金融、保险、政务等行业深厚的私有化沉淀，反向输出攻坚公有云项目</a:t>
            </a:r>
          </a:p>
          <a:p>
            <a:pPr algn="l"/>
            <a:endParaRPr lang="en-US" sz="1400" dirty="0">
              <a:solidFill>
                <a:srgbClr val="FFFFFF"/>
              </a:solidFill>
              <a:latin typeface="Microsoft YaHei"/>
              <a:ea typeface="Microsoft YaHei"/>
            </a:endParaRPr>
          </a:p>
          <a:p>
            <a:pPr marL="285750" indent="-285750" algn="l">
              <a:buFont typeface="Arial" panose="020B0604020202020204" pitchFamily="34" charset="0"/>
              <a:buChar char="•"/>
            </a:pPr>
            <a:r>
              <a:rPr lang="zh-CN" altLang="en-US" sz="1400" dirty="0">
                <a:solidFill>
                  <a:schemeClr val="tx1"/>
                </a:solidFill>
                <a:latin typeface="Microsoft YaHei"/>
                <a:ea typeface="Microsoft YaHei"/>
              </a:rPr>
              <a:t>私有云：抓住</a:t>
            </a:r>
            <a:r>
              <a:rPr lang="zh-CN" altLang="en-US" sz="1400" dirty="0">
                <a:solidFill>
                  <a:srgbClr val="0060FF"/>
                </a:solidFill>
                <a:latin typeface="Microsoft YaHei"/>
                <a:ea typeface="Microsoft YaHei"/>
              </a:rPr>
              <a:t>信创浪潮</a:t>
            </a:r>
            <a:r>
              <a:rPr lang="zh-CN" altLang="en-US" sz="1400" dirty="0">
                <a:solidFill>
                  <a:schemeClr val="tx1"/>
                </a:solidFill>
                <a:latin typeface="Microsoft YaHei"/>
                <a:ea typeface="Microsoft YaHei"/>
              </a:rPr>
              <a:t>，扎根金融，深入传统行业</a:t>
            </a:r>
          </a:p>
          <a:p>
            <a:pPr marL="285750" indent="-285750" algn="l">
              <a:buFont typeface="Arial" panose="020B0604020202020204" pitchFamily="34" charset="0"/>
              <a:buChar char="•"/>
            </a:pPr>
            <a:endParaRPr lang="en-US" sz="1400" dirty="0">
              <a:solidFill>
                <a:schemeClr val="tx1"/>
              </a:solidFill>
              <a:latin typeface="Microsoft YaHei"/>
              <a:ea typeface="Microsoft YaHei"/>
            </a:endParaRPr>
          </a:p>
          <a:p>
            <a:pPr algn="l"/>
            <a:r>
              <a:rPr lang="zh-CN" altLang="en-US" sz="1200" dirty="0">
                <a:solidFill>
                  <a:schemeClr val="tx1"/>
                </a:solidFill>
                <a:latin typeface="Microsoft YaHei"/>
                <a:ea typeface="Microsoft YaHei"/>
              </a:rPr>
              <a:t>极致扎根金融：</a:t>
            </a:r>
            <a:r>
              <a:rPr lang="zh-CN" altLang="en-US" sz="1200" b="0" dirty="0">
                <a:solidFill>
                  <a:schemeClr val="tx1"/>
                </a:solidFill>
                <a:latin typeface="Microsoft YaHei"/>
                <a:ea typeface="Microsoft YaHei"/>
              </a:rPr>
              <a:t>将大行案例在城商、农商等区域性银行复制</a:t>
            </a:r>
            <a:endParaRPr lang="en-US" altLang="zh-CN" sz="1200" b="0" dirty="0">
              <a:solidFill>
                <a:schemeClr val="tx1"/>
              </a:solidFill>
              <a:latin typeface="Microsoft YaHei"/>
              <a:ea typeface="Microsoft YaHei"/>
            </a:endParaRPr>
          </a:p>
          <a:p>
            <a:pPr algn="l"/>
            <a:r>
              <a:rPr lang="zh-CN" altLang="en-US" sz="1200" dirty="0">
                <a:solidFill>
                  <a:schemeClr val="tx1"/>
                </a:solidFill>
                <a:latin typeface="Microsoft YaHei"/>
                <a:ea typeface="Microsoft YaHei"/>
              </a:rPr>
              <a:t>夯实产品能力</a:t>
            </a:r>
            <a:r>
              <a:rPr lang="zh-CN" altLang="en-US" sz="1200" b="0" dirty="0">
                <a:solidFill>
                  <a:schemeClr val="tx1"/>
                </a:solidFill>
                <a:latin typeface="Microsoft YaHei"/>
                <a:ea typeface="Microsoft YaHei"/>
              </a:rPr>
              <a:t>：升级产品能力，从交易数据库演进成交易分析混合型数据库</a:t>
            </a:r>
          </a:p>
          <a:p>
            <a:pPr algn="l"/>
            <a:r>
              <a:rPr lang="zh-CN" altLang="en-US" sz="1200" dirty="0">
                <a:solidFill>
                  <a:schemeClr val="tx1"/>
                </a:solidFill>
                <a:latin typeface="Microsoft YaHei"/>
                <a:ea typeface="Microsoft YaHei"/>
              </a:rPr>
              <a:t>拓展传统产业</a:t>
            </a:r>
            <a:r>
              <a:rPr lang="zh-CN" altLang="en-US" sz="1200" b="0" dirty="0">
                <a:solidFill>
                  <a:schemeClr val="tx1"/>
                </a:solidFill>
                <a:latin typeface="Microsoft YaHei"/>
                <a:ea typeface="Microsoft YaHei"/>
              </a:rPr>
              <a:t>：渗透进入央国企、能源、交通、制造等产业，综合办公系统全面替换</a:t>
            </a:r>
          </a:p>
        </p:txBody>
      </p:sp>
      <p:sp>
        <p:nvSpPr>
          <p:cNvPr id="35" name="矩形 1">
            <a:extLst>
              <a:ext uri="{FF2B5EF4-FFF2-40B4-BE49-F238E27FC236}">
                <a16:creationId xmlns:a16="http://schemas.microsoft.com/office/drawing/2014/main" id="{8CD8EEF4-3465-B93F-2305-9DBAEAC9391F}"/>
              </a:ext>
            </a:extLst>
          </p:cNvPr>
          <p:cNvSpPr/>
          <p:nvPr/>
        </p:nvSpPr>
        <p:spPr>
          <a:xfrm>
            <a:off x="480307" y="3866886"/>
            <a:ext cx="1778799" cy="318318"/>
          </a:xfrm>
          <a:prstGeom prst="rect">
            <a:avLst/>
          </a:prstGeom>
          <a:solidFill>
            <a:srgbClr val="006DFF"/>
          </a:solidFill>
          <a:ln w="12700" cap="flat" cmpd="sng">
            <a:solidFill>
              <a:srgbClr val="0060FF"/>
            </a:solidFill>
            <a:prstDash val="solid"/>
            <a:miter/>
          </a:ln>
        </p:spPr>
        <p:txBody>
          <a:bodyPr anchor="ctr"/>
          <a:lstStyle/>
          <a:p>
            <a:pPr algn="ctr"/>
            <a:r>
              <a:rPr lang="zh-CN" altLang="en-US" sz="1400" dirty="0">
                <a:solidFill>
                  <a:srgbClr val="FFFFFF"/>
                </a:solidFill>
                <a:latin typeface="Microsoft YaHei"/>
                <a:ea typeface="Microsoft YaHei"/>
              </a:rPr>
              <a:t>产品数据</a:t>
            </a:r>
            <a:endParaRPr lang="zh-CN" sz="1400" dirty="0">
              <a:solidFill>
                <a:srgbClr val="FFFFFF"/>
              </a:solidFill>
              <a:latin typeface="Microsoft YaHei"/>
              <a:ea typeface="Microsoft YaHei"/>
            </a:endParaRPr>
          </a:p>
        </p:txBody>
      </p:sp>
      <p:sp>
        <p:nvSpPr>
          <p:cNvPr id="36" name="矩形 1">
            <a:extLst>
              <a:ext uri="{FF2B5EF4-FFF2-40B4-BE49-F238E27FC236}">
                <a16:creationId xmlns:a16="http://schemas.microsoft.com/office/drawing/2014/main" id="{F82158B1-A318-211F-C932-1083477175B8}"/>
              </a:ext>
            </a:extLst>
          </p:cNvPr>
          <p:cNvSpPr/>
          <p:nvPr/>
        </p:nvSpPr>
        <p:spPr>
          <a:xfrm>
            <a:off x="5490984" y="3855961"/>
            <a:ext cx="1778799" cy="318318"/>
          </a:xfrm>
          <a:prstGeom prst="rect">
            <a:avLst/>
          </a:prstGeom>
          <a:solidFill>
            <a:srgbClr val="006DFF"/>
          </a:solidFill>
          <a:ln w="12700" cap="flat" cmpd="sng">
            <a:solidFill>
              <a:schemeClr val="accent1">
                <a:shade val="50000"/>
              </a:schemeClr>
            </a:solidFill>
            <a:prstDash val="solid"/>
            <a:miter/>
          </a:ln>
        </p:spPr>
        <p:txBody>
          <a:bodyPr anchor="ctr"/>
          <a:lstStyle/>
          <a:p>
            <a:pPr algn="ctr"/>
            <a:r>
              <a:rPr lang="zh-CN" altLang="en-US" sz="1400" dirty="0">
                <a:solidFill>
                  <a:srgbClr val="FFFFFF"/>
                </a:solidFill>
                <a:latin typeface="Microsoft YaHei"/>
                <a:ea typeface="Microsoft YaHei"/>
              </a:rPr>
              <a:t>未来规划</a:t>
            </a:r>
            <a:endParaRPr lang="zh-CN" sz="1400" dirty="0">
              <a:solidFill>
                <a:srgbClr val="FFFFFF"/>
              </a:solidFill>
              <a:latin typeface="Microsoft YaHei"/>
              <a:ea typeface="Microsoft YaHei"/>
            </a:endParaRPr>
          </a:p>
        </p:txBody>
      </p:sp>
      <p:pic>
        <p:nvPicPr>
          <p:cNvPr id="37" name="图片 36">
            <a:extLst>
              <a:ext uri="{FF2B5EF4-FFF2-40B4-BE49-F238E27FC236}">
                <a16:creationId xmlns:a16="http://schemas.microsoft.com/office/drawing/2014/main" id="{9F512FFB-FA20-7956-893E-CBE82FF29CAF}"/>
              </a:ext>
            </a:extLst>
          </p:cNvPr>
          <p:cNvPicPr>
            <a:picLocks noChangeAspect="1"/>
          </p:cNvPicPr>
          <p:nvPr/>
        </p:nvPicPr>
        <p:blipFill>
          <a:blip r:embed="rId4"/>
          <a:stretch/>
        </p:blipFill>
        <p:spPr>
          <a:xfrm>
            <a:off x="9653531" y="1463366"/>
            <a:ext cx="1542524" cy="496203"/>
          </a:xfrm>
          <a:prstGeom prst="rect">
            <a:avLst/>
          </a:prstGeom>
        </p:spPr>
      </p:pic>
      <p:pic>
        <p:nvPicPr>
          <p:cNvPr id="38" name="图片 37">
            <a:extLst>
              <a:ext uri="{FF2B5EF4-FFF2-40B4-BE49-F238E27FC236}">
                <a16:creationId xmlns:a16="http://schemas.microsoft.com/office/drawing/2014/main" id="{AE7E7BFF-6246-84F0-3588-571749951583}"/>
              </a:ext>
            </a:extLst>
          </p:cNvPr>
          <p:cNvPicPr>
            <a:picLocks noChangeAspect="1"/>
          </p:cNvPicPr>
          <p:nvPr/>
        </p:nvPicPr>
        <p:blipFill>
          <a:blip r:embed="rId5"/>
          <a:srcRect t="31688" b="37596"/>
          <a:stretch/>
        </p:blipFill>
        <p:spPr>
          <a:xfrm>
            <a:off x="9621229" y="2017306"/>
            <a:ext cx="1887820" cy="395706"/>
          </a:xfrm>
          <a:prstGeom prst="rect">
            <a:avLst/>
          </a:prstGeom>
        </p:spPr>
      </p:pic>
      <p:pic>
        <p:nvPicPr>
          <p:cNvPr id="39" name="图片 38">
            <a:extLst>
              <a:ext uri="{FF2B5EF4-FFF2-40B4-BE49-F238E27FC236}">
                <a16:creationId xmlns:a16="http://schemas.microsoft.com/office/drawing/2014/main" id="{C62C198A-6608-197D-45B4-D7A7066970B4}"/>
              </a:ext>
            </a:extLst>
          </p:cNvPr>
          <p:cNvPicPr>
            <a:picLocks noChangeAspect="1"/>
          </p:cNvPicPr>
          <p:nvPr/>
        </p:nvPicPr>
        <p:blipFill>
          <a:blip r:embed="rId6"/>
          <a:srcRect l="6479" r="6749"/>
          <a:stretch/>
        </p:blipFill>
        <p:spPr>
          <a:xfrm>
            <a:off x="9657441" y="2465171"/>
            <a:ext cx="1308044" cy="340778"/>
          </a:xfrm>
          <a:prstGeom prst="rect">
            <a:avLst/>
          </a:prstGeom>
        </p:spPr>
      </p:pic>
      <p:pic>
        <p:nvPicPr>
          <p:cNvPr id="40" name="图片 39">
            <a:extLst>
              <a:ext uri="{FF2B5EF4-FFF2-40B4-BE49-F238E27FC236}">
                <a16:creationId xmlns:a16="http://schemas.microsoft.com/office/drawing/2014/main" id="{4BE1BC05-6899-CF1D-3088-1652D15B5D92}"/>
              </a:ext>
            </a:extLst>
          </p:cNvPr>
          <p:cNvPicPr>
            <a:picLocks noChangeAspect="1"/>
          </p:cNvPicPr>
          <p:nvPr/>
        </p:nvPicPr>
        <p:blipFill>
          <a:blip r:embed="rId7"/>
          <a:stretch/>
        </p:blipFill>
        <p:spPr>
          <a:xfrm>
            <a:off x="9679041" y="2913136"/>
            <a:ext cx="1311954" cy="248722"/>
          </a:xfrm>
          <a:prstGeom prst="rect">
            <a:avLst/>
          </a:prstGeom>
        </p:spPr>
      </p:pic>
      <p:sp>
        <p:nvSpPr>
          <p:cNvPr id="42" name="矩形 33">
            <a:extLst>
              <a:ext uri="{FF2B5EF4-FFF2-40B4-BE49-F238E27FC236}">
                <a16:creationId xmlns:a16="http://schemas.microsoft.com/office/drawing/2014/main" id="{BC47EF7E-F80F-6A96-E06B-5345E8136B9A}"/>
              </a:ext>
            </a:extLst>
          </p:cNvPr>
          <p:cNvSpPr/>
          <p:nvPr/>
        </p:nvSpPr>
        <p:spPr>
          <a:xfrm>
            <a:off x="473740" y="1010949"/>
            <a:ext cx="5042567" cy="309600"/>
          </a:xfrm>
          <a:prstGeom prst="rect">
            <a:avLst/>
          </a:prstGeom>
          <a:solidFill>
            <a:srgbClr val="006DFF"/>
          </a:solidFill>
          <a:ln w="12700" cap="flat" cmpd="sng">
            <a:solidFill>
              <a:srgbClr val="0060FF"/>
            </a:solidFill>
            <a:prstDash val="solid"/>
            <a:miter/>
          </a:ln>
        </p:spPr>
        <p:txBody>
          <a:bodyPr anchor="ctr"/>
          <a:lstStyle/>
          <a:p>
            <a:r>
              <a:rPr lang="zh-CN" altLang="zh-CN" sz="1400" b="1" dirty="0">
                <a:solidFill>
                  <a:srgbClr val="FFFFFF"/>
                </a:solidFill>
                <a:latin typeface="Microsoft YaHei"/>
                <a:ea typeface="Microsoft YaHei"/>
              </a:rPr>
              <a:t>数据库处于</a:t>
            </a:r>
            <a:r>
              <a:rPr lang="zh-CN" altLang="en-US" sz="1400" b="1" dirty="0">
                <a:solidFill>
                  <a:srgbClr val="FFFFFF"/>
                </a:solidFill>
                <a:latin typeface="Microsoft YaHei"/>
                <a:ea typeface="Microsoft YaHei"/>
              </a:rPr>
              <a:t>行业</a:t>
            </a:r>
            <a:r>
              <a:rPr lang="zh-CN" altLang="zh-CN" sz="1400" b="1" dirty="0">
                <a:solidFill>
                  <a:srgbClr val="FFFFFF"/>
                </a:solidFill>
                <a:latin typeface="Microsoft YaHei"/>
                <a:ea typeface="Microsoft YaHei"/>
              </a:rPr>
              <a:t>头部阵营</a:t>
            </a:r>
            <a:r>
              <a:rPr lang="zh-CN" altLang="en-US" sz="1400" b="1" dirty="0">
                <a:solidFill>
                  <a:srgbClr val="FFFFFF"/>
                </a:solidFill>
                <a:latin typeface="Microsoft YaHei"/>
                <a:ea typeface="Microsoft YaHei"/>
              </a:rPr>
              <a:t>，</a:t>
            </a:r>
            <a:r>
              <a:rPr lang="zh-CN" altLang="zh-CN" sz="1400" i="0" dirty="0">
                <a:solidFill>
                  <a:srgbClr val="FFFFFF"/>
                </a:solidFill>
                <a:latin typeface="Microsoft YaHei"/>
                <a:ea typeface="Microsoft YaHei"/>
              </a:rPr>
              <a:t>入选Gartner</a:t>
            </a:r>
            <a:r>
              <a:rPr lang="zh-CN" altLang="zh-CN" sz="1400" b="1" i="0" strike="noStrike" spc="0" dirty="0">
                <a:ln/>
                <a:solidFill>
                  <a:srgbClr val="FFFFFF"/>
                </a:solidFill>
                <a:latin typeface="Microsoft YaHei"/>
                <a:ea typeface="Microsoft YaHei"/>
              </a:rPr>
              <a:t>特定领域者象限</a:t>
            </a:r>
            <a:r>
              <a:rPr lang="zh-CN" altLang="en-US" sz="1400" b="1" dirty="0">
                <a:solidFill>
                  <a:srgbClr val="FFFFFF"/>
                </a:solidFill>
                <a:latin typeface="Microsoft YaHei" panose="020B0503020204020204" pitchFamily="34" charset="-122"/>
                <a:ea typeface="Microsoft YaHei" panose="020B0503020204020204" pitchFamily="34" charset="-122"/>
              </a:rPr>
              <a:t> </a:t>
            </a:r>
            <a:endParaRPr lang="zh-CN" altLang="zh-CN" sz="1400" b="1" dirty="0">
              <a:solidFill>
                <a:srgbClr val="FFFFFF"/>
              </a:solidFill>
              <a:latin typeface="Microsoft YaHei"/>
              <a:ea typeface="Microsoft YaHei"/>
            </a:endParaRPr>
          </a:p>
        </p:txBody>
      </p:sp>
      <p:pic>
        <p:nvPicPr>
          <p:cNvPr id="43" name="图片 42">
            <a:extLst>
              <a:ext uri="{FF2B5EF4-FFF2-40B4-BE49-F238E27FC236}">
                <a16:creationId xmlns:a16="http://schemas.microsoft.com/office/drawing/2014/main" id="{CEAB4232-45F9-79ED-13CB-BD5E75DDBCAF}"/>
              </a:ext>
            </a:extLst>
          </p:cNvPr>
          <p:cNvPicPr>
            <a:picLocks noChangeAspect="1"/>
          </p:cNvPicPr>
          <p:nvPr/>
        </p:nvPicPr>
        <p:blipFill>
          <a:blip r:embed="rId8"/>
          <a:stretch>
            <a:fillRect/>
          </a:stretch>
        </p:blipFill>
        <p:spPr>
          <a:xfrm>
            <a:off x="9621229" y="3216152"/>
            <a:ext cx="1448852" cy="416936"/>
          </a:xfrm>
          <a:prstGeom prst="rect">
            <a:avLst/>
          </a:prstGeom>
        </p:spPr>
      </p:pic>
      <p:pic>
        <p:nvPicPr>
          <p:cNvPr id="44" name="图片 43">
            <a:extLst>
              <a:ext uri="{FF2B5EF4-FFF2-40B4-BE49-F238E27FC236}">
                <a16:creationId xmlns:a16="http://schemas.microsoft.com/office/drawing/2014/main" id="{9F5F0A36-8D5E-BEFD-4BFF-C6BB8B8E14AD}"/>
              </a:ext>
            </a:extLst>
          </p:cNvPr>
          <p:cNvPicPr>
            <a:picLocks noChangeAspect="1"/>
          </p:cNvPicPr>
          <p:nvPr/>
        </p:nvPicPr>
        <p:blipFill>
          <a:blip r:embed="rId9"/>
          <a:stretch>
            <a:fillRect/>
          </a:stretch>
        </p:blipFill>
        <p:spPr>
          <a:xfrm>
            <a:off x="560134" y="1506241"/>
            <a:ext cx="5650334" cy="1933009"/>
          </a:xfrm>
          <a:prstGeom prst="rect">
            <a:avLst/>
          </a:prstGeom>
        </p:spPr>
      </p:pic>
    </p:spTree>
    <p:extLst>
      <p:ext uri="{BB962C8B-B14F-4D97-AF65-F5344CB8AC3E}">
        <p14:creationId xmlns:p14="http://schemas.microsoft.com/office/powerpoint/2010/main" val="1668154287"/>
      </p:ext>
    </p:extLst>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7111</Words>
  <Application>Microsoft Macintosh PowerPoint</Application>
  <PresentationFormat>自定义</PresentationFormat>
  <Paragraphs>773</Paragraphs>
  <Slides>24</Slides>
  <Notes>21</Notes>
  <HiddenSlides>0</HiddenSlides>
  <MMClips>0</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24</vt:i4>
      </vt:variant>
    </vt:vector>
  </HeadingPairs>
  <TitlesOfParts>
    <vt:vector size="44" baseType="lpstr">
      <vt:lpstr>方正兰亭黑简体</vt:lpstr>
      <vt:lpstr>腾讯体 W7</vt:lpstr>
      <vt:lpstr>Microsoft YaHei</vt:lpstr>
      <vt:lpstr>Microsoft YaHei</vt:lpstr>
      <vt:lpstr>FZLanTingHei-R-GBK</vt:lpstr>
      <vt:lpstr>PingFang SC Regular</vt:lpstr>
      <vt:lpstr>TencentSans W3</vt:lpstr>
      <vt:lpstr>TencentSans W7</vt:lpstr>
      <vt:lpstr>TencentSansW7</vt:lpstr>
      <vt:lpstr>Arial</vt:lpstr>
      <vt:lpstr>Calibri</vt:lpstr>
      <vt:lpstr>Calibri Light</vt:lpstr>
      <vt:lpstr>Helvetica Neue</vt:lpstr>
      <vt:lpstr>Helvetica Neue Light</vt:lpstr>
      <vt:lpstr>Helvetica Neue Medium</vt:lpstr>
      <vt:lpstr>Wingdings</vt:lpstr>
      <vt:lpstr>Office 主题​​</vt:lpstr>
      <vt:lpstr>Office 主题​​</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T158544</cp:lastModifiedBy>
  <cp:revision>35</cp:revision>
  <dcterms:modified xsi:type="dcterms:W3CDTF">2022-12-02T07:40:21Z</dcterms:modified>
</cp:coreProperties>
</file>