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/Relationships>
</file>

<file path=ppt/notesSlides/_rels/notesSlide1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.xml"/>
</Relationships>
</file>

<file path=ppt/notesSlides/_rels/notesSlide10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0.xml"/>
</Relationships>
</file>

<file path=ppt/notesSlides/_rels/notesSlide11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1.xml"/>
</Relationships>
</file>

<file path=ppt/notesSlides/_rels/notesSlide12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2.xml"/>
</Relationships>
</file>

<file path=ppt/notesSlides/_rels/notesSlide13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3.xml"/>
</Relationships>
</file>

<file path=ppt/notesSlides/_rels/notesSlide14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4.xml"/>
</Relationships>
</file>

<file path=ppt/notesSlides/_rels/notesSlide15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5.xml"/>
</Relationships>
</file>

<file path=ppt/notesSlides/_rels/notesSlide16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6.xml"/>
</Relationships>
</file>

<file path=ppt/notesSlides/_rels/notesSlide17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7.xml"/>
</Relationships>
</file>

<file path=ppt/notesSlides/_rels/notesSlide18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8.xml"/>
</Relationships>
</file>

<file path=ppt/notesSlides/_rels/notesSlide19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19.xml"/>
</Relationships>
</file>

<file path=ppt/notesSlides/_rels/notesSlide2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.xml"/>
</Relationships>
</file>

<file path=ppt/notesSlides/_rels/notesSlide20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0.xml"/>
</Relationships>
</file>

<file path=ppt/notesSlides/_rels/notesSlide21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1.xml"/>
</Relationships>
</file>

<file path=ppt/notesSlides/_rels/notesSlide22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2.xml"/>
</Relationships>
</file>

<file path=ppt/notesSlides/_rels/notesSlide23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3.xml"/>
</Relationships>
</file>

<file path=ppt/notesSlides/_rels/notesSlide24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4.xml"/>
</Relationships>
</file>

<file path=ppt/notesSlides/_rels/notesSlide25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5.xml"/>
</Relationships>
</file>

<file path=ppt/notesSlides/_rels/notesSlide26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6.xml"/>
</Relationships>
</file>

<file path=ppt/notesSlides/_rels/notesSlide27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7.xml"/>
</Relationships>
</file>

<file path=ppt/notesSlides/_rels/notesSlide28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8.xml"/>
</Relationships>
</file>

<file path=ppt/notesSlides/_rels/notesSlide29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29.xml"/>
</Relationships>
</file>

<file path=ppt/notesSlides/_rels/notesSlide3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3.xml"/>
</Relationships>
</file>

<file path=ppt/notesSlides/_rels/notesSlide30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30.xml"/>
</Relationships>
</file>

<file path=ppt/notesSlides/_rels/notesSlide31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31.xml"/>
</Relationships>
</file>

<file path=ppt/notesSlides/_rels/notesSlide32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32.xml"/>
</Relationships>
</file>

<file path=ppt/notesSlides/_rels/notesSlide4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4.xml"/>
</Relationships>
</file>

<file path=ppt/notesSlides/_rels/notesSlide5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5.xml"/>
</Relationships>
</file>

<file path=ppt/notesSlides/_rels/notesSlide6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6.xml"/>
</Relationships>
</file>

<file path=ppt/notesSlides/_rels/notesSlide7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7.xml"/>
</Relationships>
</file>

<file path=ppt/notesSlides/_rels/notesSlide8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8.xml"/>
</Relationships>
</file>

<file path=ppt/notesSlides/_rels/notesSlide9.xml.rels><?xml version="1.0" encoding="UTF-8" standalone="yes"?>
<Relationships xmlns="http://schemas.openxmlformats.org/package/2006/relationships">
  <Relationship Id="rId1" Type="http://schemas.openxmlformats.org/officeDocument/2006/relationships/slide" Target="../slides/slide9.xml"/>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大家好，我是 lili。今天这场分享，我想讲的不是一个单点技术项目，而是一个看起来最 low 的产品，如何在九年长跑之后，意外站到了 AI 时代的中心。标题里的“数字身体”，是我对云服务器在 Agent 时代的新理解。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但云有优势，不等于 CVM 已经准备好了。真正的问题是：CVM 怎么适配好 AI？从 2025 年 4 月开始，我们用每两周一次的 AI 开放探讨来回答这个问题。后来有人说我们对 AI 反应快，我的判断是，我们可能是真的懂 AI。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回到 2017 年，云行业的主战场是性能军备赛：每年新机型，性能更高，价格更低。但跟跑必死，要么不跟，要么换维度。我们选择不卷单核性能，而是卷单位空间算力，因为用户真正买的是用合理成本跑住自己的业务。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这条高密路线能走通，背后踩中的是 AMD chiplet 的密度红利。从 Naples 到 Rome，再到 Turin，我们一路借势，也一路长跑。它和 AWS Graviton 的故事很像：借势、长跑、错位，往往才是基础设施行业真正兑现价值的方式。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高密不是单点技术，而是六层协同。硬件、OS、虚拟化、网络、存储、调度，每一层都要配合。任何一层没跟上，高密就只是一句口号；只有全栈协同，它才会变成真实可交付的产品能力。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这里我用三个技术故事说明这件事。第一个是突破传统虚拟化的核数天花板，做到 768 核。第二个是把启动时间从二十分钟压到一分钟以内。第三个是通过拦截策略、散热升级和精细化 RAS，让故障率下降百分之七十八。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高密走到后面，最核心的其实是调度。因为一台高密服务器等于过去八台普通服务器，装错业务影响的不是一个客户，而是几十个客户。调度必须从过去的贪心策略，升级成真正能理解硬件、理解业务、规划未来的大脑。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调度升级做了四件事。物理拓扑树让调度看得见硬件，交织装箱让调度避开局部瓶颈，业务画像让调度懂客户，时序大模型让调度开始预测未来。AI 不是后来加上的装饰，而是高密路线走通的关键能力之一。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这条路走了九年。从 SA1 到 SA9，单位成本一路下降，但这九年也扛住了同行的不理解、客户的不接受和内部的质疑。长跑最大的礼物是，当 AI Agent 时代真的到来，低主频加高密，刚好成了它最需要的算力形态。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错位创新最大的代价，是当全网只有你做出来时，用户不知道怎么相信你。小红书第一次拒绝，第二次也拒绝，我们陪跑调优了很久，最后才用真实业务数据换来认可。但我也必须诚实地说，独家创新者的不信任，到今天也没有完全解决。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高密做出来之后，我们发现一个意外副产品：大量几乎免费的低规格碎片资源。行业里资源利用率做到七八成已经不错，而我们超过九成。这些小规格资源一开始看起来像鸡肋，后来却成了破圈的起点。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这六十分钟我只讲一个故事：CVM 从一个又累又没故事的产品出发，选择高密路线，经过九年长跑，最后在 OpenClaw 龙虾摊这一刻被外界看见。它背后的主线是，AI 时代不是削弱云，而是让云的本体价值被重新放大。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帕鲁是第一次回扣 pets 这条线。游戏服务器两到四核就够，Lighthouse 能一键开服、五分钟拉起，价格也亲民。那一次我们意识到，C 端也可能是云服务器的客户，pets 不只属于开发者，也可能属于普通玩家。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然后来到 2026 年 3 月 6 日，OpenClaw 龙虾装机摊。三百个司内体验福利十五秒抢空，当日规模环比增长百分之五十，单日净增是活动前五倍，四十八小时内多家友商跟进。那一天，云服务器第一次真正破圈到普罗大众。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现在回看，龙虾摊能成立，靠的是高密技术留下的三张底牌。第一是秒级创建，第二是小规格富余，第三是极致调度。没有九年的高密长跑，就没有三月六日的龙虾摊；这就是开头说的，同一个故事的两面。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龙虾热起来之后，业界有两种判断。乐观派认为装机热会持续，悲观派认为这只是营销爆款。但几个月数据回来后，我们发现两种判断都错了。乐观派把装机热当成产品热，悲观派把流量回落当成故事结束。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真正没有过去的是 AI 焦虑。大家排队装的不是 OpenClaw 这个产品本身，而是他们能找到的、最低门槛的 AI 时代入场券。流量会回落，但普惠 AI 算力的渴求不会回落；从 pets 开始，规模化 cattle 形态一定会到来。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但 cattle 化不是把 OpenClaw 复制十份装到云上。Moltbot 给我们的启示是，大脑和身体解耦的方向是对的，但“什么都能干”的通用承诺会把产品带死。真正能落地的是确定性场景、真实工作流和真实数据里的专业 AI 化。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所以 ClawPro 不是企业版 OpenClaw。它要做的是企业级 AI 落地基础设施：在真实工作流和真实数据中引入 AI，提供标准化交付、统一管控和 SkillHub 沉淀。它不做全权 Agent，不做风险敞口，也不做无法衡量的炫技 Demo。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ClawPro 回答的是两个 B 端真问题。第一个是，怎么向 CEO 解释 AI 与云的关系；我们的答案是云是 Agent 的数字身体。第二个是，企业 AI 创新的下一步往哪走；我们的答案不是再买几个工具，而是把工作流和数据治理做好。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到这里，开头的两个地基可以回到台前了。Cattle、Pets、Computing、Hosting、Developing，在 AI 时代全部被强化。云计算不是 AI 时代的旧基建，云计算是 AI 时代的本体；当所有人赞美 AI 大脑时，底层身体反而更重要。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这也解释了我们的行业机会。今天很多厂商把研发资源压到 GPU 单线，CPU 机型、调度器和轻量产品反而停滞。这意味着整个行业正在主动让出 hosting 主战场。当所有人抢一条赛道时，另一条赛道的九年功课会在某个时刻兑现。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龙虾摊和技术突破奖，看起来像两件完全不同的事。一个是面向大众的装机活动，一个是底层基础设施的工程突破。但我想说明的是，它们其实是同一个系统能力的两面：表层是流量爆发，底层是高密、调度、小规格资源和九年复利。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最后回到团队自身。过去一年多，我们的 AI 实践不是简单采购工具，而是三件事：产品 AI 化、组织 AI native、token 帮助体系。AI 要真正进入组织，必须进入业务流程、数据治理、SOP 和管理方式，而不只是进入每个人的电脑。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我最后留一个自己也没想清楚的问题：AI 提效到底怎么衡量，怎么让有效实践可以复制？如果这场分享能留下三句大白话，就是别只卷同一个维度，用户从来不买跑分，以及把一件事做九年，时间会给你看不见的礼物。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最后两句话送给大家。第一，云服务器不是 low，它是 AI 时代每个人、每家企业的数字身体。第二，如果创新的成本足够低，那么创新的可能性就会变得非常大。谢谢大家。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先回到 CVM 这个产品本身。它是用户用云的第一个产品，也是经营大盘的重要贡献者，但它又长期离用户最远。客户不会因为云服务器本身兴奋，CVM 的好坏往往藏在每一个上层产品的稳定性背后。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经营压力也不是单点问题，而是结构性的。客户群体不对、计费模式不对、规格使用不对，三件事一起压住了毛利率。这意味着我们不能只靠卷价格、卷规格解决问题，而必须重新回答：云服务器到底要服务谁。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为了回答这个问题，我先引入云行业的一条老规律，Cattle vs Pets。过去服务器像宠物，有名字、要照顾、坏了会心疼；云时代服务器像牛群，可替换、可调度、可规模化。成熟云厂商必须同时做好 cattle 的规模化主战场，以及 pets 的创新入口。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这条规律里最容易被忽略的是两个细节。第一，所有牛群都曾经是某台电脑上的一只宠物；第二，创新从 pets 开始，规模化必然回归 cattle，但 pets 永远不会消失。这个判断，后来直接影响了我们对 CVM 产品边界的理解。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所以到 2020 年，我们把 CVM 延展成三个方向：Computing、Hosting、Developing。Computing 和 Hosting 服务规模化 cattle，Developing 通过 Lighthouse 服务小客户和创新者。它们不是随意扩展，而是 Cattle vs Pets 双轨规律的产品化。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ChatGPT 出来之后，行业里很多人担心 CPU 云服务器还有没有意义。我们的判断相反：AI 对云不是打击，而是强化。因为 Agent 需要七乘二十四小时稳定运行，需要海量实例弹性调度，也需要 CVM、存储、网络、数据库的工程组合能力。</a:t>
            </a: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24" name="Group 24"/>
          <p:cNvGrpSpPr/>
          <p:nvPr/>
        </p:nvGrpSpPr>
        <p:grpSpPr>
          <a:xfrm>
            <a:off x="641985" y="762000"/>
            <a:ext cx="10903227" cy="4326731"/>
            <a:chOff x="641985" y="762000"/>
            <a:chExt cx="10903227" cy="4326731"/>
          </a:xfrm>
        </p:grpSpPr>
        <p:sp>
          <p:nvSpPr>
            <p:cNvPr id="7" name="Ellipse 7"/>
            <p:cNvSpPr/>
            <p:nvPr/>
          </p:nvSpPr>
          <p:spPr>
            <a:xfrm>
              <a:off x="7524750" y="762000"/>
              <a:ext cx="3238500" cy="3238500"/>
            </a:xfrm>
            <a:prstGeom prst="ellipse">
              <a:avLst/>
            </a:prstGeom>
            <a:solidFill>
              <a:srgbClr val="1677FF">
                <a:alpha val="10000"/>
              </a:srgbClr>
            </a:solidFill>
            <a:ln>
              <a:noFill/>
            </a:ln>
          </p:spPr>
        </p:sp>
        <p:sp>
          <p:nvSpPr>
            <p:cNvPr id="8" name="Ellipse 8"/>
            <p:cNvSpPr/>
            <p:nvPr/>
          </p:nvSpPr>
          <p:spPr>
            <a:xfrm>
              <a:off x="8639175" y="1543050"/>
              <a:ext cx="1676400" cy="1676400"/>
            </a:xfrm>
            <a:prstGeom prst="ellipse">
              <a:avLst/>
            </a:prstGeom>
            <a:solidFill>
              <a:srgbClr val="2AD4FF">
                <a:alpha val="13000"/>
              </a:srgbClr>
            </a:solidFill>
            <a:ln>
              <a:noFill/>
            </a:ln>
          </p:spPr>
        </p:sp>
        <p:grpSp>
          <p:nvGrpSpPr>
            <p:cNvPr id="11" name="Group 11"/>
            <p:cNvGrpSpPr/>
            <p:nvPr/>
          </p:nvGrpSpPr>
          <p:grpSpPr>
            <a:xfrm>
              <a:off x="8875344" y="2163961"/>
              <a:ext cx="997914" cy="720328"/>
              <a:chOff x="8875344" y="2163961"/>
              <a:chExt cx="997914" cy="720328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8908053" y="2172906"/>
                <a:ext cx="932463" cy="678641"/>
              </a:xfrm>
              <a:custGeom>
                <a:avLst/>
                <a:gdLst/>
                <a:ahLst/>
                <a:cxnLst/>
                <a:rect l="l" t="t" r="r" b="b"/>
                <a:pathLst>
                  <a:path w="932463" h="678641">
                    <a:moveTo>
                      <a:pt x="932463" y="351219"/>
                    </a:moveTo>
                    <a:cubicBezTo>
                      <a:pt x="932463" y="532049"/>
                      <a:pt x="785871" y="678641"/>
                      <a:pt x="605041" y="678641"/>
                    </a:cubicBezTo>
                    <a:lnTo>
                      <a:pt x="244877" y="678641"/>
                    </a:lnTo>
                    <a:cubicBezTo>
                      <a:pt x="156166" y="678531"/>
                      <a:pt x="75485" y="627239"/>
                      <a:pt x="37742" y="546958"/>
                    </a:cubicBezTo>
                    <a:cubicBezTo>
                      <a:pt x="0" y="466677"/>
                      <a:pt x="11975" y="371825"/>
                      <a:pt x="68486" y="303443"/>
                    </a:cubicBezTo>
                    <a:cubicBezTo>
                      <a:pt x="124996" y="235061"/>
                      <a:pt x="215894" y="205430"/>
                      <a:pt x="301848" y="227372"/>
                    </a:cubicBezTo>
                    <a:lnTo>
                      <a:pt x="301848" y="227781"/>
                    </a:lnTo>
                    <a:cubicBezTo>
                      <a:pt x="360936" y="82847"/>
                      <a:pt x="514337" y="0"/>
                      <a:pt x="667938" y="30066"/>
                    </a:cubicBezTo>
                    <a:cubicBezTo>
                      <a:pt x="821538" y="60132"/>
                      <a:pt x="932381" y="194703"/>
                      <a:pt x="932463" y="351219"/>
                    </a:cubicBezTo>
                    <a:close/>
                  </a:path>
                </a:pathLst>
              </a:custGeom>
              <a:solidFill>
                <a:srgbClr val="2AD4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8875344" y="2163961"/>
                <a:ext cx="997914" cy="720328"/>
              </a:xfrm>
              <a:custGeom>
                <a:avLst/>
                <a:gdLst/>
                <a:ahLst/>
                <a:cxnLst/>
                <a:rect l="l" t="t" r="r" b="b"/>
                <a:pathLst>
                  <a:path w="997914" h="720328">
                    <a:moveTo>
                      <a:pt x="637750" y="0"/>
                    </a:moveTo>
                    <a:cubicBezTo>
                      <a:pt x="501331" y="105"/>
                      <a:pt x="376655" y="77198"/>
                      <a:pt x="315608" y="199195"/>
                    </a:cubicBezTo>
                    <a:cubicBezTo>
                      <a:pt x="218547" y="185040"/>
                      <a:pt x="121712" y="226298"/>
                      <a:pt x="64686" y="306105"/>
                    </a:cubicBezTo>
                    <a:cubicBezTo>
                      <a:pt x="7659" y="385912"/>
                      <a:pt x="0" y="490891"/>
                      <a:pt x="44839" y="578130"/>
                    </a:cubicBezTo>
                    <a:cubicBezTo>
                      <a:pt x="89677" y="665369"/>
                      <a:pt x="179499" y="720246"/>
                      <a:pt x="277586" y="720328"/>
                    </a:cubicBezTo>
                    <a:lnTo>
                      <a:pt x="637750" y="720328"/>
                    </a:lnTo>
                    <a:cubicBezTo>
                      <a:pt x="836663" y="720328"/>
                      <a:pt x="997914" y="559077"/>
                      <a:pt x="997914" y="360164"/>
                    </a:cubicBezTo>
                    <a:cubicBezTo>
                      <a:pt x="997914" y="161251"/>
                      <a:pt x="836663" y="0"/>
                      <a:pt x="637750" y="0"/>
                    </a:cubicBezTo>
                    <a:close/>
                    <a:moveTo>
                      <a:pt x="637750" y="654844"/>
                    </a:moveTo>
                    <a:lnTo>
                      <a:pt x="277586" y="654844"/>
                    </a:lnTo>
                    <a:cubicBezTo>
                      <a:pt x="169088" y="654844"/>
                      <a:pt x="81133" y="566889"/>
                      <a:pt x="81133" y="458391"/>
                    </a:cubicBezTo>
                    <a:cubicBezTo>
                      <a:pt x="81133" y="349893"/>
                      <a:pt x="169088" y="261938"/>
                      <a:pt x="277586" y="261938"/>
                    </a:cubicBezTo>
                    <a:cubicBezTo>
                      <a:pt x="282088" y="261938"/>
                      <a:pt x="286590" y="261938"/>
                      <a:pt x="291051" y="262388"/>
                    </a:cubicBezTo>
                    <a:cubicBezTo>
                      <a:pt x="282097" y="294207"/>
                      <a:pt x="277566" y="327108"/>
                      <a:pt x="277586" y="360164"/>
                    </a:cubicBezTo>
                    <a:cubicBezTo>
                      <a:pt x="277586" y="378247"/>
                      <a:pt x="292245" y="392906"/>
                      <a:pt x="310328" y="392906"/>
                    </a:cubicBezTo>
                    <a:cubicBezTo>
                      <a:pt x="328411" y="392906"/>
                      <a:pt x="343070" y="378247"/>
                      <a:pt x="343070" y="360164"/>
                    </a:cubicBezTo>
                    <a:cubicBezTo>
                      <a:pt x="343070" y="197417"/>
                      <a:pt x="475003" y="65484"/>
                      <a:pt x="637750" y="65484"/>
                    </a:cubicBezTo>
                    <a:cubicBezTo>
                      <a:pt x="800497" y="65484"/>
                      <a:pt x="932430" y="197417"/>
                      <a:pt x="932430" y="360164"/>
                    </a:cubicBezTo>
                    <a:cubicBezTo>
                      <a:pt x="932430" y="522911"/>
                      <a:pt x="800497" y="654844"/>
                      <a:pt x="637750" y="654844"/>
                    </a:cubicBezTo>
                    <a:close/>
                  </a:path>
                </a:pathLst>
              </a:custGeom>
              <a:solidFill>
                <a:srgbClr val="2AD4FF"/>
              </a:solidFill>
              <a:ln>
                <a:noFill/>
              </a:ln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641985" y="1513522"/>
              <a:ext cx="10903227" cy="1005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49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从云服务器到 AI 时代的“数字身体”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16280" y="2487930"/>
              <a:ext cx="5757653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Lighthouse OpenClaw 装机背后的产品思考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39140" y="3444240"/>
              <a:ext cx="635850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一个最“low”的产品，如何在 9 年长跑后站到 AI 时代中心。</a:t>
              </a:r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762000" y="4762500"/>
              <a:ext cx="2324100" cy="326231"/>
              <a:chOff x="762000" y="4762500"/>
              <a:chExt cx="2324100" cy="326231"/>
            </a:xfrm>
          </p:grpSpPr>
          <p:sp>
            <p:nvSpPr>
              <p:cNvPr id="15" name="Rectangle 15"/>
              <p:cNvSpPr/>
              <p:nvPr/>
            </p:nvSpPr>
            <p:spPr>
              <a:xfrm>
                <a:off x="762000" y="4762500"/>
                <a:ext cx="2324100" cy="323850"/>
              </a:xfrm>
              <a:prstGeom prst="roundRect">
                <a:avLst>
                  <a:gd name="adj" fmla="val 50000"/>
                </a:avLst>
              </a:prstGeom>
              <a:solidFill>
                <a:srgbClr val="1677FF">
                  <a:alpha val="14000"/>
                </a:srgbClr>
              </a:solidFill>
              <a:ln w="9525">
                <a:solidFill>
                  <a:srgbClr val="1677FF"/>
                </a:solidFill>
              </a:ln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909638" y="4860131"/>
                <a:ext cx="1123337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1677FF"/>
                    </a:solidFill>
                    <a:latin typeface="Arial"/>
                    <a:ea typeface="Microsoft YaHei"/>
                    <a:cs typeface="Arial"/>
                  </a:rPr>
                  <a:t>Cattle vs Pets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2714625" y="4762500"/>
              <a:ext cx="895350" cy="326231"/>
              <a:chOff x="2714625" y="4762500"/>
              <a:chExt cx="895350" cy="326231"/>
            </a:xfrm>
          </p:grpSpPr>
          <p:sp>
            <p:nvSpPr>
              <p:cNvPr id="18" name="Rectangle 18"/>
              <p:cNvSpPr/>
              <p:nvPr/>
            </p:nvSpPr>
            <p:spPr>
              <a:xfrm>
                <a:off x="2714625" y="4762500"/>
                <a:ext cx="895350" cy="323850"/>
              </a:xfrm>
              <a:prstGeom prst="roundRect">
                <a:avLst>
                  <a:gd name="adj" fmla="val 50000"/>
                </a:avLst>
              </a:prstGeom>
              <a:solidFill>
                <a:srgbClr val="2AD4FF">
                  <a:alpha val="14000"/>
                </a:srgbClr>
              </a:solidFill>
              <a:ln w="9525">
                <a:solidFill>
                  <a:srgbClr val="2AD4FF"/>
                </a:solidFill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2862262" y="4860131"/>
                <a:ext cx="658654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2AD4FF"/>
                    </a:solidFill>
                    <a:latin typeface="Arial"/>
                    <a:ea typeface="Microsoft YaHei"/>
                    <a:cs typeface="Arial"/>
                  </a:rPr>
                  <a:t>高密长跑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4333875" y="4762500"/>
              <a:ext cx="1323975" cy="326231"/>
              <a:chOff x="4333875" y="4762500"/>
              <a:chExt cx="1323975" cy="326231"/>
            </a:xfrm>
          </p:grpSpPr>
          <p:sp>
            <p:nvSpPr>
              <p:cNvPr id="21" name="Rectangle 21"/>
              <p:cNvSpPr/>
              <p:nvPr/>
            </p:nvSpPr>
            <p:spPr>
              <a:xfrm>
                <a:off x="4333875" y="4762500"/>
                <a:ext cx="1323975" cy="323850"/>
              </a:xfrm>
              <a:prstGeom prst="roundRect">
                <a:avLst>
                  <a:gd name="adj" fmla="val 50000"/>
                </a:avLst>
              </a:prstGeom>
              <a:solidFill>
                <a:srgbClr val="FF6A3D">
                  <a:alpha val="14000"/>
                </a:srgbClr>
              </a:solidFill>
              <a:ln w="9525">
                <a:solidFill>
                  <a:srgbClr val="FF6A3D"/>
                </a:solidFill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4481512" y="4860131"/>
                <a:ext cx="839801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FF6A3D"/>
                    </a:solidFill>
                    <a:latin typeface="Arial"/>
                    <a:ea typeface="Microsoft YaHei"/>
                    <a:cs typeface="Arial"/>
                  </a:rPr>
                  <a:t>AI 数字身体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5" name="Line 25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01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813464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真正问题：CVM 怎么适配 AI？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4456419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云有优势 ≠ CVM 已经准备好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531437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从 2025 年 4 月开始，团队用开放探讨寻找答案。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10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27817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拒绝军备赛：换维度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5063395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不卷单核性能，卷单位空间算力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0464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用户不买跑分，用户买的是用合理成本跑住自己的业务。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11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224340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AMD chiplet：借势 + 长跑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4352958" cy="2857500"/>
            <a:chOff x="904875" y="1714500"/>
            <a:chExt cx="4352958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4352958" cy="2857500"/>
              <a:chOff x="904875" y="1714500"/>
              <a:chExt cx="4352958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366906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Naples → Rome → Turin；SA1 → SA9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60604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高密路线踩中的是 chiplet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的密度红利，并靠长期合作兑现。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核心判断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60604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高密路线踩中的是 chiplet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的密度红利，并靠长期合作兑现。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下一步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60604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高密路线踩中的是 chiplet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的密度红利，并靠长期合作兑现。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6268138" cy="664844"/>
            <a:chOff x="969645" y="5188268"/>
            <a:chExt cx="6268138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6268138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高密路线踩中的是 chiplet 的密度红利，并靠长期合作兑现。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12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207038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高密六层协同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2095500" y="1524000"/>
            <a:ext cx="8001000" cy="504825"/>
            <a:chOff x="2095500" y="1524000"/>
            <a:chExt cx="8001000" cy="504825"/>
          </a:xfrm>
        </p:grpSpPr>
        <p:sp>
          <p:nvSpPr>
            <p:cNvPr id="11" name="Rectangle 11"/>
            <p:cNvSpPr/>
            <p:nvPr/>
          </p:nvSpPr>
          <p:spPr>
            <a:xfrm>
              <a:off x="2095500" y="1524000"/>
              <a:ext cx="80010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FF6A3D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5821108" y="1663065"/>
              <a:ext cx="54978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调度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381250" y="2190750"/>
            <a:ext cx="7429500" cy="504825"/>
            <a:chOff x="2381250" y="2190750"/>
            <a:chExt cx="7429500" cy="504825"/>
          </a:xfrm>
        </p:grpSpPr>
        <p:sp>
          <p:nvSpPr>
            <p:cNvPr id="14" name="Rectangle 14"/>
            <p:cNvSpPr/>
            <p:nvPr/>
          </p:nvSpPr>
          <p:spPr>
            <a:xfrm>
              <a:off x="2381250" y="2190750"/>
              <a:ext cx="74295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1677FF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5821108" y="2329815"/>
              <a:ext cx="54978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677FF"/>
                  </a:solidFill>
                  <a:latin typeface="Arial"/>
                  <a:ea typeface="Microsoft YaHei"/>
                  <a:cs typeface="Arial"/>
                </a:rPr>
                <a:t>存储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667000" y="2857500"/>
            <a:ext cx="6858000" cy="504825"/>
            <a:chOff x="2667000" y="2857500"/>
            <a:chExt cx="6858000" cy="504825"/>
          </a:xfrm>
        </p:grpSpPr>
        <p:sp>
          <p:nvSpPr>
            <p:cNvPr id="17" name="Rectangle 17"/>
            <p:cNvSpPr/>
            <p:nvPr/>
          </p:nvSpPr>
          <p:spPr>
            <a:xfrm>
              <a:off x="2667000" y="2857500"/>
              <a:ext cx="68580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2AD4FF"/>
              </a:solidFill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5821108" y="2996565"/>
              <a:ext cx="54978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网络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2952750" y="3524250"/>
            <a:ext cx="6286500" cy="504825"/>
            <a:chOff x="2952750" y="3524250"/>
            <a:chExt cx="6286500" cy="504825"/>
          </a:xfrm>
        </p:grpSpPr>
        <p:sp>
          <p:nvSpPr>
            <p:cNvPr id="20" name="Rectangle 20"/>
            <p:cNvSpPr/>
            <p:nvPr/>
          </p:nvSpPr>
          <p:spPr>
            <a:xfrm>
              <a:off x="2952750" y="3524250"/>
              <a:ext cx="62865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1677FF"/>
              </a:solidFill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5695093" y="3663315"/>
              <a:ext cx="80181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677FF"/>
                  </a:solidFill>
                  <a:latin typeface="Arial"/>
                  <a:ea typeface="Microsoft YaHei"/>
                  <a:cs typeface="Arial"/>
                </a:rPr>
                <a:t>虚拟化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3238500" y="4191000"/>
            <a:ext cx="5715000" cy="504825"/>
            <a:chOff x="3238500" y="4191000"/>
            <a:chExt cx="5715000" cy="504825"/>
          </a:xfrm>
        </p:grpSpPr>
        <p:sp>
          <p:nvSpPr>
            <p:cNvPr id="23" name="Rectangle 23"/>
            <p:cNvSpPr/>
            <p:nvPr/>
          </p:nvSpPr>
          <p:spPr>
            <a:xfrm>
              <a:off x="3238500" y="4191000"/>
              <a:ext cx="57150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2AD4F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909320" y="4330065"/>
              <a:ext cx="37336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OS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524250" y="4857750"/>
            <a:ext cx="5143500" cy="504825"/>
            <a:chOff x="3524250" y="4857750"/>
            <a:chExt cx="5143500" cy="504825"/>
          </a:xfrm>
        </p:grpSpPr>
        <p:sp>
          <p:nvSpPr>
            <p:cNvPr id="26" name="Rectangle 26"/>
            <p:cNvSpPr/>
            <p:nvPr/>
          </p:nvSpPr>
          <p:spPr>
            <a:xfrm>
              <a:off x="3524250" y="4857750"/>
              <a:ext cx="5143500" cy="495300"/>
            </a:xfrm>
            <a:prstGeom prst="roundRect">
              <a:avLst>
                <a:gd name="adj" fmla="val 23077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5821108" y="4996815"/>
              <a:ext cx="54978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28415F"/>
                  </a:solidFill>
                  <a:latin typeface="Arial"/>
                  <a:ea typeface="Microsoft YaHei"/>
                  <a:cs typeface="Arial"/>
                </a:rPr>
                <a:t>硬件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120140" y="5377815"/>
            <a:ext cx="3886200" cy="365760"/>
            <a:chOff x="1120140" y="5377815"/>
            <a:chExt cx="3886200" cy="365760"/>
          </a:xfrm>
        </p:grpSpPr>
        <p:sp>
          <p:nvSpPr>
            <p:cNvPr id="29" name="TextBox 29"/>
            <p:cNvSpPr txBox="1"/>
            <p:nvPr/>
          </p:nvSpPr>
          <p:spPr>
            <a:xfrm>
              <a:off x="1120140" y="5377815"/>
              <a:ext cx="388620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高密不是单点技术，而是全栈协同。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31" name="Line 3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13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9" grpId="0"/>
      <p:bldP spid="22" grpId="0"/>
      <p:bldP spid="25" grpId="0"/>
      <p:bldP spid="28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207038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三个技术故事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52500" y="1714500"/>
            <a:ext cx="3048000" cy="2333625"/>
            <a:chOff x="952500" y="1714500"/>
            <a:chExt cx="3048000" cy="2333625"/>
          </a:xfrm>
        </p:grpSpPr>
        <p:sp>
          <p:nvSpPr>
            <p:cNvPr id="11" name="Rectangle 11"/>
            <p:cNvSpPr/>
            <p:nvPr/>
          </p:nvSpPr>
          <p:spPr>
            <a:xfrm>
              <a:off x="9525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1677FF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1588635" y="2277428"/>
              <a:ext cx="1775729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1677FF"/>
                  </a:solidFill>
                  <a:latin typeface="Arial"/>
                  <a:ea typeface="Microsoft YaHei"/>
                  <a:cs typeface="Arial"/>
                </a:rPr>
                <a:t>768 核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332548" y="3087529"/>
              <a:ext cx="1804226" cy="3200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业界唯一超大规格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572000" y="1714500"/>
            <a:ext cx="3048000" cy="2333625"/>
            <a:chOff x="4572000" y="1714500"/>
            <a:chExt cx="3048000" cy="2333625"/>
          </a:xfrm>
        </p:grpSpPr>
        <p:sp>
          <p:nvSpPr>
            <p:cNvPr id="15" name="Rectangle 15"/>
            <p:cNvSpPr/>
            <p:nvPr/>
          </p:nvSpPr>
          <p:spPr>
            <a:xfrm>
              <a:off x="45720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2AD4FF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5236489" y="2277428"/>
              <a:ext cx="1719022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1 分钟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952048" y="3087529"/>
              <a:ext cx="1804226" cy="3200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启动时间大幅压缩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8191500" y="1714500"/>
            <a:ext cx="3048000" cy="2333625"/>
            <a:chOff x="8191500" y="1714500"/>
            <a:chExt cx="3048000" cy="2333625"/>
          </a:xfrm>
        </p:grpSpPr>
        <p:sp>
          <p:nvSpPr>
            <p:cNvPr id="19" name="Rectangle 19"/>
            <p:cNvSpPr/>
            <p:nvPr/>
          </p:nvSpPr>
          <p:spPr>
            <a:xfrm>
              <a:off x="81915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35D07F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8983580" y="2277428"/>
              <a:ext cx="1463840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35D07F"/>
                  </a:solidFill>
                  <a:latin typeface="Arial"/>
                  <a:ea typeface="Microsoft YaHei"/>
                  <a:cs typeface="Arial"/>
                </a:rPr>
                <a:t>-78%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8571548" y="3087529"/>
              <a:ext cx="1583698" cy="3200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故障率显著下降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19188" y="4893469"/>
            <a:ext cx="5298281" cy="381000"/>
            <a:chOff x="1119188" y="4893469"/>
            <a:chExt cx="5298281" cy="381000"/>
          </a:xfrm>
        </p:grpSpPr>
        <p:sp>
          <p:nvSpPr>
            <p:cNvPr id="23" name="TextBox 23"/>
            <p:cNvSpPr txBox="1"/>
            <p:nvPr/>
          </p:nvSpPr>
          <p:spPr>
            <a:xfrm>
              <a:off x="1119188" y="4893469"/>
              <a:ext cx="5298281" cy="381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75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三件事证明高密路线不是概念，而是工程突破。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5" name="Line 25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14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2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56408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调度是高密大脑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624164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一台高密服务器 = 过去 8 台普通服务器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0464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装错业务影响几十个客户，调度必须从贪心升级为智能。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15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1849993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调度四件事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62000" y="1619250"/>
            <a:ext cx="2495550" cy="3333750"/>
            <a:chOff x="762000" y="1619250"/>
            <a:chExt cx="2495550" cy="3333750"/>
          </a:xfrm>
        </p:grpSpPr>
        <p:grpSp>
          <p:nvGrpSpPr>
            <p:cNvPr id="18" name="Group 18"/>
            <p:cNvGrpSpPr/>
            <p:nvPr/>
          </p:nvGrpSpPr>
          <p:grpSpPr>
            <a:xfrm>
              <a:off x="762000" y="1619250"/>
              <a:ext cx="2495550" cy="3333750"/>
              <a:chOff x="762000" y="1619250"/>
              <a:chExt cx="2495550" cy="333375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762000" y="1619250"/>
                <a:ext cx="2495550" cy="3333750"/>
              </a:xfrm>
              <a:prstGeom prst="roundRect">
                <a:avLst>
                  <a:gd name="adj" fmla="val 687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7620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010841" y="1888331"/>
                <a:ext cx="273248" cy="242888"/>
                <a:chOff x="1010841" y="1888331"/>
                <a:chExt cx="273248" cy="242888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020961" y="1898452"/>
                  <a:ext cx="25300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3008" h="222647">
                      <a:moveTo>
                        <a:pt x="60722" y="91083"/>
                      </a:moveTo>
                      <a:lnTo>
                        <a:pt x="60722" y="131564"/>
                      </a:lnTo>
                      <a:cubicBezTo>
                        <a:pt x="60722" y="137153"/>
                        <a:pt x="56191" y="141684"/>
                        <a:pt x="50602" y="141684"/>
                      </a:cubicBezTo>
                      <a:lnTo>
                        <a:pt x="10120" y="141684"/>
                      </a:lnTo>
                      <a:cubicBezTo>
                        <a:pt x="4531" y="141684"/>
                        <a:pt x="0" y="137153"/>
                        <a:pt x="0" y="131564"/>
                      </a:cubicBezTo>
                      <a:lnTo>
                        <a:pt x="0" y="91083"/>
                      </a:lnTo>
                      <a:cubicBezTo>
                        <a:pt x="0" y="85494"/>
                        <a:pt x="4531" y="80962"/>
                        <a:pt x="10120" y="80962"/>
                      </a:cubicBezTo>
                      <a:lnTo>
                        <a:pt x="50602" y="80962"/>
                      </a:lnTo>
                      <a:cubicBezTo>
                        <a:pt x="56191" y="80962"/>
                        <a:pt x="60722" y="85494"/>
                        <a:pt x="60722" y="91083"/>
                      </a:cubicBezTo>
                      <a:close/>
                      <a:moveTo>
                        <a:pt x="242888" y="0"/>
                      </a:moveTo>
                      <a:lnTo>
                        <a:pt x="182166" y="0"/>
                      </a:lnTo>
                      <a:cubicBezTo>
                        <a:pt x="176576" y="0"/>
                        <a:pt x="172045" y="4531"/>
                        <a:pt x="172045" y="10120"/>
                      </a:cubicBezTo>
                      <a:lnTo>
                        <a:pt x="172045" y="70842"/>
                      </a:lnTo>
                      <a:cubicBezTo>
                        <a:pt x="172045" y="76431"/>
                        <a:pt x="176576" y="80962"/>
                        <a:pt x="182166" y="80962"/>
                      </a:cubicBezTo>
                      <a:lnTo>
                        <a:pt x="242888" y="80962"/>
                      </a:lnTo>
                      <a:cubicBezTo>
                        <a:pt x="248477" y="80962"/>
                        <a:pt x="253008" y="76431"/>
                        <a:pt x="253008" y="70842"/>
                      </a:cubicBezTo>
                      <a:lnTo>
                        <a:pt x="253008" y="10120"/>
                      </a:lnTo>
                      <a:cubicBezTo>
                        <a:pt x="253008" y="4531"/>
                        <a:pt x="248477" y="0"/>
                        <a:pt x="242888" y="0"/>
                      </a:cubicBezTo>
                      <a:close/>
                      <a:moveTo>
                        <a:pt x="242888" y="141684"/>
                      </a:moveTo>
                      <a:lnTo>
                        <a:pt x="182166" y="141684"/>
                      </a:lnTo>
                      <a:cubicBezTo>
                        <a:pt x="176576" y="141684"/>
                        <a:pt x="172045" y="146215"/>
                        <a:pt x="172045" y="151805"/>
                      </a:cubicBezTo>
                      <a:lnTo>
                        <a:pt x="172045" y="212527"/>
                      </a:lnTo>
                      <a:cubicBezTo>
                        <a:pt x="172045" y="218116"/>
                        <a:pt x="176576" y="222647"/>
                        <a:pt x="182166" y="222647"/>
                      </a:cubicBezTo>
                      <a:lnTo>
                        <a:pt x="242888" y="222647"/>
                      </a:lnTo>
                      <a:cubicBezTo>
                        <a:pt x="248477" y="222647"/>
                        <a:pt x="253008" y="218116"/>
                        <a:pt x="253008" y="212527"/>
                      </a:cubicBezTo>
                      <a:lnTo>
                        <a:pt x="253008" y="151805"/>
                      </a:lnTo>
                      <a:cubicBezTo>
                        <a:pt x="253008" y="146215"/>
                        <a:pt x="248477" y="141684"/>
                        <a:pt x="242888" y="141684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010841" y="1888331"/>
                  <a:ext cx="273248" cy="24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248" h="242888">
                      <a:moveTo>
                        <a:pt x="192286" y="101203"/>
                      </a:moveTo>
                      <a:lnTo>
                        <a:pt x="253008" y="101203"/>
                      </a:lnTo>
                      <a:cubicBezTo>
                        <a:pt x="264186" y="101203"/>
                        <a:pt x="273248" y="92141"/>
                        <a:pt x="273248" y="80962"/>
                      </a:cubicBezTo>
                      <a:lnTo>
                        <a:pt x="273248" y="20241"/>
                      </a:lnTo>
                      <a:cubicBezTo>
                        <a:pt x="273248" y="9062"/>
                        <a:pt x="264186" y="0"/>
                        <a:pt x="253008" y="0"/>
                      </a:cubicBezTo>
                      <a:lnTo>
                        <a:pt x="192286" y="0"/>
                      </a:lnTo>
                      <a:cubicBezTo>
                        <a:pt x="181107" y="0"/>
                        <a:pt x="172045" y="9062"/>
                        <a:pt x="172045" y="20241"/>
                      </a:cubicBezTo>
                      <a:lnTo>
                        <a:pt x="172045" y="40481"/>
                      </a:lnTo>
                      <a:lnTo>
                        <a:pt x="161925" y="40481"/>
                      </a:lnTo>
                      <a:cubicBezTo>
                        <a:pt x="139568" y="40481"/>
                        <a:pt x="121444" y="58605"/>
                        <a:pt x="121444" y="80962"/>
                      </a:cubicBezTo>
                      <a:lnTo>
                        <a:pt x="121444" y="111323"/>
                      </a:lnTo>
                      <a:lnTo>
                        <a:pt x="80962" y="111323"/>
                      </a:lnTo>
                      <a:lnTo>
                        <a:pt x="80962" y="101203"/>
                      </a:lnTo>
                      <a:cubicBezTo>
                        <a:pt x="80962" y="90025"/>
                        <a:pt x="71900" y="80962"/>
                        <a:pt x="60722" y="80962"/>
                      </a:cubicBezTo>
                      <a:lnTo>
                        <a:pt x="20241" y="80962"/>
                      </a:lnTo>
                      <a:cubicBezTo>
                        <a:pt x="9062" y="80962"/>
                        <a:pt x="0" y="90025"/>
                        <a:pt x="0" y="101203"/>
                      </a:cubicBezTo>
                      <a:lnTo>
                        <a:pt x="0" y="141684"/>
                      </a:lnTo>
                      <a:cubicBezTo>
                        <a:pt x="0" y="152863"/>
                        <a:pt x="9062" y="161925"/>
                        <a:pt x="20241" y="161925"/>
                      </a:cubicBezTo>
                      <a:lnTo>
                        <a:pt x="60722" y="161925"/>
                      </a:lnTo>
                      <a:cubicBezTo>
                        <a:pt x="71900" y="161925"/>
                        <a:pt x="80962" y="152863"/>
                        <a:pt x="80962" y="141684"/>
                      </a:cubicBezTo>
                      <a:lnTo>
                        <a:pt x="80962" y="131564"/>
                      </a:lnTo>
                      <a:lnTo>
                        <a:pt x="121444" y="131564"/>
                      </a:lnTo>
                      <a:lnTo>
                        <a:pt x="121444" y="161925"/>
                      </a:lnTo>
                      <a:cubicBezTo>
                        <a:pt x="121444" y="184282"/>
                        <a:pt x="139568" y="202406"/>
                        <a:pt x="161925" y="202406"/>
                      </a:cubicBezTo>
                      <a:lnTo>
                        <a:pt x="172045" y="202406"/>
                      </a:lnTo>
                      <a:lnTo>
                        <a:pt x="172045" y="222647"/>
                      </a:lnTo>
                      <a:cubicBezTo>
                        <a:pt x="172045" y="233825"/>
                        <a:pt x="181107" y="242888"/>
                        <a:pt x="192286" y="242888"/>
                      </a:cubicBezTo>
                      <a:lnTo>
                        <a:pt x="253008" y="242888"/>
                      </a:lnTo>
                      <a:cubicBezTo>
                        <a:pt x="264186" y="242888"/>
                        <a:pt x="273248" y="233825"/>
                        <a:pt x="273248" y="222647"/>
                      </a:cubicBezTo>
                      <a:lnTo>
                        <a:pt x="273248" y="161925"/>
                      </a:lnTo>
                      <a:cubicBezTo>
                        <a:pt x="273248" y="150746"/>
                        <a:pt x="264186" y="141684"/>
                        <a:pt x="253008" y="141684"/>
                      </a:cubicBezTo>
                      <a:lnTo>
                        <a:pt x="192286" y="141684"/>
                      </a:lnTo>
                      <a:cubicBezTo>
                        <a:pt x="181107" y="141684"/>
                        <a:pt x="172045" y="150746"/>
                        <a:pt x="172045" y="161925"/>
                      </a:cubicBezTo>
                      <a:lnTo>
                        <a:pt x="172045" y="182166"/>
                      </a:lnTo>
                      <a:lnTo>
                        <a:pt x="161925" y="182166"/>
                      </a:lnTo>
                      <a:cubicBezTo>
                        <a:pt x="150746" y="182166"/>
                        <a:pt x="141684" y="173104"/>
                        <a:pt x="141684" y="161925"/>
                      </a:cubicBezTo>
                      <a:lnTo>
                        <a:pt x="141684" y="80962"/>
                      </a:lnTo>
                      <a:cubicBezTo>
                        <a:pt x="141684" y="69784"/>
                        <a:pt x="150746" y="60722"/>
                        <a:pt x="161925" y="60722"/>
                      </a:cubicBezTo>
                      <a:lnTo>
                        <a:pt x="172045" y="60722"/>
                      </a:lnTo>
                      <a:lnTo>
                        <a:pt x="172045" y="80962"/>
                      </a:lnTo>
                      <a:cubicBezTo>
                        <a:pt x="172045" y="92141"/>
                        <a:pt x="181107" y="101203"/>
                        <a:pt x="192286" y="101203"/>
                      </a:cubicBezTo>
                      <a:close/>
                      <a:moveTo>
                        <a:pt x="60722" y="141684"/>
                      </a:moveTo>
                      <a:lnTo>
                        <a:pt x="20241" y="141684"/>
                      </a:lnTo>
                      <a:lnTo>
                        <a:pt x="20241" y="101203"/>
                      </a:lnTo>
                      <a:lnTo>
                        <a:pt x="60722" y="101203"/>
                      </a:lnTo>
                      <a:lnTo>
                        <a:pt x="60722" y="141684"/>
                      </a:lnTo>
                      <a:close/>
                      <a:moveTo>
                        <a:pt x="192286" y="161925"/>
                      </a:moveTo>
                      <a:lnTo>
                        <a:pt x="253008" y="161925"/>
                      </a:lnTo>
                      <a:lnTo>
                        <a:pt x="253008" y="222647"/>
                      </a:lnTo>
                      <a:lnTo>
                        <a:pt x="192286" y="222647"/>
                      </a:lnTo>
                      <a:close/>
                      <a:moveTo>
                        <a:pt x="192286" y="20241"/>
                      </a:moveTo>
                      <a:lnTo>
                        <a:pt x="253008" y="20241"/>
                      </a:lnTo>
                      <a:lnTo>
                        <a:pt x="253008" y="80962"/>
                      </a:lnTo>
                      <a:lnTo>
                        <a:pt x="192286" y="80962"/>
                      </a:ln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445895" y="189833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看得见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973455" y="2349818"/>
                <a:ext cx="93440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物理拓扑树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3486150" y="1619250"/>
            <a:ext cx="2495550" cy="3333750"/>
            <a:chOff x="3486150" y="1619250"/>
            <a:chExt cx="2495550" cy="3333750"/>
          </a:xfrm>
        </p:grpSpPr>
        <p:grpSp>
          <p:nvGrpSpPr>
            <p:cNvPr id="27" name="Group 27"/>
            <p:cNvGrpSpPr/>
            <p:nvPr/>
          </p:nvGrpSpPr>
          <p:grpSpPr>
            <a:xfrm>
              <a:off x="3486150" y="1619250"/>
              <a:ext cx="2495550" cy="3333750"/>
              <a:chOff x="3486150" y="1619250"/>
              <a:chExt cx="2495550" cy="333375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3486150" y="1619250"/>
                <a:ext cx="2495550" cy="3333750"/>
              </a:xfrm>
              <a:prstGeom prst="roundRect">
                <a:avLst>
                  <a:gd name="adj" fmla="val 687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348615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3724604" y="1897457"/>
                <a:ext cx="303884" cy="225842"/>
                <a:chOff x="3724604" y="1897457"/>
                <a:chExt cx="303884" cy="225842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3734991" y="2030016"/>
                  <a:ext cx="80962" cy="80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62" h="80962">
                      <a:moveTo>
                        <a:pt x="80962" y="40481"/>
                      </a:moveTo>
                      <a:cubicBezTo>
                        <a:pt x="80962" y="62838"/>
                        <a:pt x="62838" y="80962"/>
                        <a:pt x="40481" y="80962"/>
                      </a:cubicBezTo>
                      <a:cubicBezTo>
                        <a:pt x="18124" y="80962"/>
                        <a:pt x="0" y="62838"/>
                        <a:pt x="0" y="40481"/>
                      </a:cubicBezTo>
                      <a:cubicBezTo>
                        <a:pt x="0" y="18124"/>
                        <a:pt x="18124" y="0"/>
                        <a:pt x="40481" y="0"/>
                      </a:cubicBezTo>
                      <a:cubicBezTo>
                        <a:pt x="62838" y="0"/>
                        <a:pt x="80962" y="18124"/>
                        <a:pt x="80962" y="40481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3724604" y="1897457"/>
                  <a:ext cx="303884" cy="225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884" h="225842">
                      <a:moveTo>
                        <a:pt x="300916" y="44436"/>
                      </a:moveTo>
                      <a:lnTo>
                        <a:pt x="260434" y="3954"/>
                      </a:lnTo>
                      <a:cubicBezTo>
                        <a:pt x="256480" y="0"/>
                        <a:pt x="250069" y="0"/>
                        <a:pt x="246114" y="3954"/>
                      </a:cubicBezTo>
                      <a:cubicBezTo>
                        <a:pt x="242160" y="7909"/>
                        <a:pt x="242160" y="14320"/>
                        <a:pt x="246114" y="18275"/>
                      </a:cubicBezTo>
                      <a:lnTo>
                        <a:pt x="269328" y="41475"/>
                      </a:lnTo>
                      <a:lnTo>
                        <a:pt x="233034" y="41475"/>
                      </a:lnTo>
                      <a:cubicBezTo>
                        <a:pt x="220635" y="41925"/>
                        <a:pt x="208447" y="44818"/>
                        <a:pt x="197170" y="49989"/>
                      </a:cubicBezTo>
                      <a:cubicBezTo>
                        <a:pt x="179940" y="57946"/>
                        <a:pt x="158169" y="74923"/>
                        <a:pt x="152210" y="110711"/>
                      </a:cubicBezTo>
                      <a:cubicBezTo>
                        <a:pt x="145480" y="151104"/>
                        <a:pt x="115398" y="160326"/>
                        <a:pt x="100344" y="162401"/>
                      </a:cubicBezTo>
                      <a:cubicBezTo>
                        <a:pt x="94845" y="137020"/>
                        <a:pt x="71026" y="119922"/>
                        <a:pt x="45220" y="122831"/>
                      </a:cubicBezTo>
                      <a:cubicBezTo>
                        <a:pt x="19414" y="125741"/>
                        <a:pt x="0" y="147714"/>
                        <a:pt x="291" y="173681"/>
                      </a:cubicBezTo>
                      <a:cubicBezTo>
                        <a:pt x="582" y="199649"/>
                        <a:pt x="20484" y="221181"/>
                        <a:pt x="46348" y="223512"/>
                      </a:cubicBezTo>
                      <a:cubicBezTo>
                        <a:pt x="72213" y="225842"/>
                        <a:pt x="95643" y="208215"/>
                        <a:pt x="100571" y="182717"/>
                      </a:cubicBezTo>
                      <a:cubicBezTo>
                        <a:pt x="109670" y="181680"/>
                        <a:pt x="118559" y="179270"/>
                        <a:pt x="126935" y="175570"/>
                      </a:cubicBezTo>
                      <a:cubicBezTo>
                        <a:pt x="144165" y="167979"/>
                        <a:pt x="165987" y="151028"/>
                        <a:pt x="172173" y="113975"/>
                      </a:cubicBezTo>
                      <a:cubicBezTo>
                        <a:pt x="180724" y="62690"/>
                        <a:pt x="230934" y="61716"/>
                        <a:pt x="233034" y="61716"/>
                      </a:cubicBezTo>
                      <a:lnTo>
                        <a:pt x="269328" y="61716"/>
                      </a:lnTo>
                      <a:lnTo>
                        <a:pt x="246114" y="84917"/>
                      </a:lnTo>
                      <a:cubicBezTo>
                        <a:pt x="242160" y="88871"/>
                        <a:pt x="242160" y="95283"/>
                        <a:pt x="246114" y="99237"/>
                      </a:cubicBezTo>
                      <a:cubicBezTo>
                        <a:pt x="250069" y="103192"/>
                        <a:pt x="256480" y="103192"/>
                        <a:pt x="260434" y="99237"/>
                      </a:cubicBezTo>
                      <a:lnTo>
                        <a:pt x="300916" y="58756"/>
                      </a:lnTo>
                      <a:cubicBezTo>
                        <a:pt x="302816" y="56858"/>
                        <a:pt x="303884" y="54282"/>
                        <a:pt x="303884" y="51596"/>
                      </a:cubicBezTo>
                      <a:cubicBezTo>
                        <a:pt x="303884" y="48910"/>
                        <a:pt x="302816" y="46334"/>
                        <a:pt x="300916" y="44436"/>
                      </a:cubicBezTo>
                      <a:close/>
                      <a:moveTo>
                        <a:pt x="50868" y="203400"/>
                      </a:moveTo>
                      <a:cubicBezTo>
                        <a:pt x="34100" y="203400"/>
                        <a:pt x="20507" y="189807"/>
                        <a:pt x="20507" y="173040"/>
                      </a:cubicBezTo>
                      <a:cubicBezTo>
                        <a:pt x="20507" y="156272"/>
                        <a:pt x="34100" y="142679"/>
                        <a:pt x="50868" y="142679"/>
                      </a:cubicBezTo>
                      <a:cubicBezTo>
                        <a:pt x="67636" y="142679"/>
                        <a:pt x="81229" y="156272"/>
                        <a:pt x="81229" y="173040"/>
                      </a:cubicBezTo>
                      <a:cubicBezTo>
                        <a:pt x="81229" y="189807"/>
                        <a:pt x="67636" y="203400"/>
                        <a:pt x="50868" y="203400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4170045" y="189833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避得开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3697605" y="2349818"/>
                <a:ext cx="75438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交织装箱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6210300" y="1619250"/>
            <a:ext cx="2495550" cy="3333750"/>
            <a:chOff x="6210300" y="1619250"/>
            <a:chExt cx="2495550" cy="3333750"/>
          </a:xfrm>
        </p:grpSpPr>
        <p:grpSp>
          <p:nvGrpSpPr>
            <p:cNvPr id="36" name="Group 36"/>
            <p:cNvGrpSpPr/>
            <p:nvPr/>
          </p:nvGrpSpPr>
          <p:grpSpPr>
            <a:xfrm>
              <a:off x="6210300" y="1619250"/>
              <a:ext cx="2495550" cy="3333750"/>
              <a:chOff x="6210300" y="1619250"/>
              <a:chExt cx="2495550" cy="333375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6210300" y="1619250"/>
                <a:ext cx="2495550" cy="3333750"/>
              </a:xfrm>
              <a:prstGeom prst="roundRect">
                <a:avLst>
                  <a:gd name="adj" fmla="val 687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62103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6449011" y="1873125"/>
                <a:ext cx="303619" cy="263180"/>
                <a:chOff x="6449011" y="1873125"/>
                <a:chExt cx="303619" cy="263180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6459086" y="1888331"/>
                  <a:ext cx="283431" cy="2327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431" h="232767">
                      <a:moveTo>
                        <a:pt x="283423" y="116384"/>
                      </a:moveTo>
                      <a:cubicBezTo>
                        <a:pt x="283431" y="142124"/>
                        <a:pt x="267210" y="165072"/>
                        <a:pt x="242942" y="173652"/>
                      </a:cubicBezTo>
                      <a:lnTo>
                        <a:pt x="242942" y="173652"/>
                      </a:lnTo>
                      <a:lnTo>
                        <a:pt x="242942" y="182166"/>
                      </a:lnTo>
                      <a:cubicBezTo>
                        <a:pt x="242942" y="210112"/>
                        <a:pt x="220287" y="232767"/>
                        <a:pt x="192340" y="232767"/>
                      </a:cubicBezTo>
                      <a:cubicBezTo>
                        <a:pt x="164394" y="232767"/>
                        <a:pt x="141739" y="210112"/>
                        <a:pt x="141739" y="182166"/>
                      </a:cubicBezTo>
                      <a:cubicBezTo>
                        <a:pt x="141739" y="210112"/>
                        <a:pt x="119084" y="232767"/>
                        <a:pt x="91137" y="232767"/>
                      </a:cubicBezTo>
                      <a:cubicBezTo>
                        <a:pt x="63191" y="232767"/>
                        <a:pt x="40536" y="210112"/>
                        <a:pt x="40536" y="182166"/>
                      </a:cubicBezTo>
                      <a:lnTo>
                        <a:pt x="40536" y="173652"/>
                      </a:lnTo>
                      <a:lnTo>
                        <a:pt x="40536" y="173652"/>
                      </a:lnTo>
                      <a:cubicBezTo>
                        <a:pt x="16246" y="165090"/>
                        <a:pt x="0" y="142138"/>
                        <a:pt x="0" y="116384"/>
                      </a:cubicBezTo>
                      <a:cubicBezTo>
                        <a:pt x="0" y="90630"/>
                        <a:pt x="16246" y="67677"/>
                        <a:pt x="40536" y="59115"/>
                      </a:cubicBezTo>
                      <a:lnTo>
                        <a:pt x="40536" y="50602"/>
                      </a:lnTo>
                      <a:cubicBezTo>
                        <a:pt x="40536" y="22655"/>
                        <a:pt x="63191" y="0"/>
                        <a:pt x="91137" y="0"/>
                      </a:cubicBezTo>
                      <a:cubicBezTo>
                        <a:pt x="119084" y="0"/>
                        <a:pt x="141739" y="22655"/>
                        <a:pt x="141739" y="50602"/>
                      </a:cubicBezTo>
                      <a:cubicBezTo>
                        <a:pt x="141739" y="22655"/>
                        <a:pt x="164394" y="0"/>
                        <a:pt x="192340" y="0"/>
                      </a:cubicBezTo>
                      <a:cubicBezTo>
                        <a:pt x="220287" y="0"/>
                        <a:pt x="242942" y="22655"/>
                        <a:pt x="242942" y="50602"/>
                      </a:cubicBezTo>
                      <a:lnTo>
                        <a:pt x="242942" y="59115"/>
                      </a:lnTo>
                      <a:cubicBezTo>
                        <a:pt x="267210" y="67695"/>
                        <a:pt x="283431" y="90644"/>
                        <a:pt x="283423" y="116384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6449011" y="1873125"/>
                  <a:ext cx="303619" cy="2631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619" h="263180">
                      <a:moveTo>
                        <a:pt x="303619" y="131590"/>
                      </a:moveTo>
                      <a:cubicBezTo>
                        <a:pt x="303592" y="104230"/>
                        <a:pt x="287842" y="79322"/>
                        <a:pt x="263138" y="67566"/>
                      </a:cubicBezTo>
                      <a:lnTo>
                        <a:pt x="263138" y="65808"/>
                      </a:lnTo>
                      <a:cubicBezTo>
                        <a:pt x="263114" y="39034"/>
                        <a:pt x="245556" y="15435"/>
                        <a:pt x="219919" y="7718"/>
                      </a:cubicBezTo>
                      <a:cubicBezTo>
                        <a:pt x="194281" y="0"/>
                        <a:pt x="166614" y="9985"/>
                        <a:pt x="151814" y="32297"/>
                      </a:cubicBezTo>
                      <a:cubicBezTo>
                        <a:pt x="137014" y="9985"/>
                        <a:pt x="109347" y="0"/>
                        <a:pt x="83710" y="7718"/>
                      </a:cubicBezTo>
                      <a:cubicBezTo>
                        <a:pt x="58072" y="15435"/>
                        <a:pt x="40515" y="39034"/>
                        <a:pt x="40491" y="65808"/>
                      </a:cubicBezTo>
                      <a:lnTo>
                        <a:pt x="40491" y="67566"/>
                      </a:lnTo>
                      <a:cubicBezTo>
                        <a:pt x="15763" y="79291"/>
                        <a:pt x="0" y="104210"/>
                        <a:pt x="0" y="131577"/>
                      </a:cubicBezTo>
                      <a:cubicBezTo>
                        <a:pt x="0" y="158944"/>
                        <a:pt x="15763" y="183863"/>
                        <a:pt x="40491" y="195588"/>
                      </a:cubicBezTo>
                      <a:lnTo>
                        <a:pt x="40491" y="197372"/>
                      </a:lnTo>
                      <a:cubicBezTo>
                        <a:pt x="40515" y="224146"/>
                        <a:pt x="58072" y="247745"/>
                        <a:pt x="83710" y="255462"/>
                      </a:cubicBezTo>
                      <a:cubicBezTo>
                        <a:pt x="109347" y="263180"/>
                        <a:pt x="137014" y="253195"/>
                        <a:pt x="151814" y="230883"/>
                      </a:cubicBezTo>
                      <a:cubicBezTo>
                        <a:pt x="166614" y="253195"/>
                        <a:pt x="194281" y="263180"/>
                        <a:pt x="219919" y="255462"/>
                      </a:cubicBezTo>
                      <a:cubicBezTo>
                        <a:pt x="245556" y="247745"/>
                        <a:pt x="263114" y="224146"/>
                        <a:pt x="263138" y="197372"/>
                      </a:cubicBezTo>
                      <a:lnTo>
                        <a:pt x="263138" y="195588"/>
                      </a:lnTo>
                      <a:cubicBezTo>
                        <a:pt x="287838" y="183841"/>
                        <a:pt x="303588" y="158942"/>
                        <a:pt x="303619" y="131590"/>
                      </a:cubicBezTo>
                      <a:close/>
                      <a:moveTo>
                        <a:pt x="101213" y="237853"/>
                      </a:moveTo>
                      <a:cubicBezTo>
                        <a:pt x="80542" y="237850"/>
                        <a:pt x="63194" y="222274"/>
                        <a:pt x="60972" y="201724"/>
                      </a:cubicBezTo>
                      <a:cubicBezTo>
                        <a:pt x="64244" y="202190"/>
                        <a:pt x="67546" y="202427"/>
                        <a:pt x="70852" y="202432"/>
                      </a:cubicBezTo>
                      <a:lnTo>
                        <a:pt x="80972" y="202432"/>
                      </a:lnTo>
                      <a:cubicBezTo>
                        <a:pt x="86561" y="202432"/>
                        <a:pt x="91092" y="197901"/>
                        <a:pt x="91092" y="192312"/>
                      </a:cubicBezTo>
                      <a:cubicBezTo>
                        <a:pt x="91092" y="186722"/>
                        <a:pt x="86561" y="182191"/>
                        <a:pt x="80972" y="182191"/>
                      </a:cubicBezTo>
                      <a:lnTo>
                        <a:pt x="70852" y="182191"/>
                      </a:lnTo>
                      <a:cubicBezTo>
                        <a:pt x="46183" y="182220"/>
                        <a:pt x="25089" y="164456"/>
                        <a:pt x="20919" y="140143"/>
                      </a:cubicBezTo>
                      <a:cubicBezTo>
                        <a:pt x="16749" y="115829"/>
                        <a:pt x="30720" y="92052"/>
                        <a:pt x="53989" y="83860"/>
                      </a:cubicBezTo>
                      <a:cubicBezTo>
                        <a:pt x="58029" y="82429"/>
                        <a:pt x="60731" y="78608"/>
                        <a:pt x="60731" y="74322"/>
                      </a:cubicBezTo>
                      <a:lnTo>
                        <a:pt x="60731" y="65808"/>
                      </a:lnTo>
                      <a:cubicBezTo>
                        <a:pt x="60731" y="43451"/>
                        <a:pt x="78855" y="25327"/>
                        <a:pt x="101213" y="25327"/>
                      </a:cubicBezTo>
                      <a:cubicBezTo>
                        <a:pt x="123570" y="25327"/>
                        <a:pt x="141694" y="43451"/>
                        <a:pt x="141694" y="65808"/>
                      </a:cubicBezTo>
                      <a:lnTo>
                        <a:pt x="141694" y="152159"/>
                      </a:lnTo>
                      <a:cubicBezTo>
                        <a:pt x="130581" y="142164"/>
                        <a:pt x="116159" y="136639"/>
                        <a:pt x="101213" y="136650"/>
                      </a:cubicBezTo>
                      <a:cubicBezTo>
                        <a:pt x="95623" y="136650"/>
                        <a:pt x="91092" y="141181"/>
                        <a:pt x="91092" y="146770"/>
                      </a:cubicBezTo>
                      <a:cubicBezTo>
                        <a:pt x="91092" y="152360"/>
                        <a:pt x="95623" y="156891"/>
                        <a:pt x="101213" y="156891"/>
                      </a:cubicBezTo>
                      <a:cubicBezTo>
                        <a:pt x="123570" y="156891"/>
                        <a:pt x="141694" y="175015"/>
                        <a:pt x="141694" y="197372"/>
                      </a:cubicBezTo>
                      <a:cubicBezTo>
                        <a:pt x="141694" y="219729"/>
                        <a:pt x="123570" y="237853"/>
                        <a:pt x="101213" y="237853"/>
                      </a:cubicBezTo>
                      <a:close/>
                      <a:moveTo>
                        <a:pt x="232777" y="182191"/>
                      </a:moveTo>
                      <a:lnTo>
                        <a:pt x="222656" y="182191"/>
                      </a:lnTo>
                      <a:cubicBezTo>
                        <a:pt x="217067" y="182191"/>
                        <a:pt x="212536" y="186722"/>
                        <a:pt x="212536" y="192312"/>
                      </a:cubicBezTo>
                      <a:cubicBezTo>
                        <a:pt x="212536" y="197901"/>
                        <a:pt x="217067" y="202432"/>
                        <a:pt x="222656" y="202432"/>
                      </a:cubicBezTo>
                      <a:lnTo>
                        <a:pt x="232777" y="202432"/>
                      </a:lnTo>
                      <a:cubicBezTo>
                        <a:pt x="236083" y="202427"/>
                        <a:pt x="239384" y="202190"/>
                        <a:pt x="242657" y="201724"/>
                      </a:cubicBezTo>
                      <a:cubicBezTo>
                        <a:pt x="240314" y="223390"/>
                        <a:pt x="221240" y="239313"/>
                        <a:pt x="199504" y="237749"/>
                      </a:cubicBezTo>
                      <a:cubicBezTo>
                        <a:pt x="177768" y="236184"/>
                        <a:pt x="161171" y="217693"/>
                        <a:pt x="161955" y="195915"/>
                      </a:cubicBezTo>
                      <a:cubicBezTo>
                        <a:pt x="162739" y="174137"/>
                        <a:pt x="180623" y="156887"/>
                        <a:pt x="202416" y="156891"/>
                      </a:cubicBezTo>
                      <a:cubicBezTo>
                        <a:pt x="208005" y="156891"/>
                        <a:pt x="212536" y="152360"/>
                        <a:pt x="212536" y="146770"/>
                      </a:cubicBezTo>
                      <a:cubicBezTo>
                        <a:pt x="212536" y="141181"/>
                        <a:pt x="208005" y="136650"/>
                        <a:pt x="202416" y="136650"/>
                      </a:cubicBezTo>
                      <a:cubicBezTo>
                        <a:pt x="187469" y="136639"/>
                        <a:pt x="173048" y="142164"/>
                        <a:pt x="161934" y="152159"/>
                      </a:cubicBezTo>
                      <a:lnTo>
                        <a:pt x="161934" y="65808"/>
                      </a:lnTo>
                      <a:cubicBezTo>
                        <a:pt x="161934" y="43451"/>
                        <a:pt x="180059" y="25327"/>
                        <a:pt x="202416" y="25327"/>
                      </a:cubicBezTo>
                      <a:cubicBezTo>
                        <a:pt x="224773" y="25327"/>
                        <a:pt x="242897" y="43451"/>
                        <a:pt x="242897" y="65808"/>
                      </a:cubicBezTo>
                      <a:lnTo>
                        <a:pt x="242897" y="74322"/>
                      </a:lnTo>
                      <a:cubicBezTo>
                        <a:pt x="242898" y="78608"/>
                        <a:pt x="245599" y="82429"/>
                        <a:pt x="249640" y="83860"/>
                      </a:cubicBezTo>
                      <a:cubicBezTo>
                        <a:pt x="272908" y="92052"/>
                        <a:pt x="286879" y="115829"/>
                        <a:pt x="282709" y="140143"/>
                      </a:cubicBezTo>
                      <a:cubicBezTo>
                        <a:pt x="278540" y="164456"/>
                        <a:pt x="257445" y="182220"/>
                        <a:pt x="232777" y="182191"/>
                      </a:cubicBezTo>
                      <a:close/>
                      <a:moveTo>
                        <a:pt x="253017" y="116409"/>
                      </a:moveTo>
                      <a:cubicBezTo>
                        <a:pt x="253017" y="121999"/>
                        <a:pt x="248486" y="126530"/>
                        <a:pt x="242897" y="126530"/>
                      </a:cubicBezTo>
                      <a:lnTo>
                        <a:pt x="237837" y="126530"/>
                      </a:lnTo>
                      <a:cubicBezTo>
                        <a:pt x="212685" y="126530"/>
                        <a:pt x="192295" y="106140"/>
                        <a:pt x="192295" y="80988"/>
                      </a:cubicBezTo>
                      <a:lnTo>
                        <a:pt x="192295" y="75928"/>
                      </a:lnTo>
                      <a:cubicBezTo>
                        <a:pt x="192295" y="70339"/>
                        <a:pt x="196826" y="65808"/>
                        <a:pt x="202416" y="65808"/>
                      </a:cubicBezTo>
                      <a:cubicBezTo>
                        <a:pt x="208005" y="65808"/>
                        <a:pt x="212536" y="70339"/>
                        <a:pt x="212536" y="75928"/>
                      </a:cubicBezTo>
                      <a:lnTo>
                        <a:pt x="212536" y="80988"/>
                      </a:lnTo>
                      <a:cubicBezTo>
                        <a:pt x="212536" y="94961"/>
                        <a:pt x="223864" y="106289"/>
                        <a:pt x="237837" y="106289"/>
                      </a:cubicBezTo>
                      <a:lnTo>
                        <a:pt x="242897" y="106289"/>
                      </a:lnTo>
                      <a:cubicBezTo>
                        <a:pt x="248486" y="106289"/>
                        <a:pt x="253017" y="110820"/>
                        <a:pt x="253017" y="116409"/>
                      </a:cubicBezTo>
                      <a:close/>
                      <a:moveTo>
                        <a:pt x="65792" y="126530"/>
                      </a:moveTo>
                      <a:lnTo>
                        <a:pt x="60731" y="126530"/>
                      </a:lnTo>
                      <a:cubicBezTo>
                        <a:pt x="55142" y="126530"/>
                        <a:pt x="50611" y="121999"/>
                        <a:pt x="50611" y="116409"/>
                      </a:cubicBezTo>
                      <a:cubicBezTo>
                        <a:pt x="50611" y="110820"/>
                        <a:pt x="55142" y="106289"/>
                        <a:pt x="60731" y="106289"/>
                      </a:cubicBezTo>
                      <a:lnTo>
                        <a:pt x="65792" y="106289"/>
                      </a:lnTo>
                      <a:cubicBezTo>
                        <a:pt x="79765" y="106289"/>
                        <a:pt x="91092" y="94961"/>
                        <a:pt x="91092" y="80988"/>
                      </a:cubicBezTo>
                      <a:lnTo>
                        <a:pt x="91092" y="75928"/>
                      </a:lnTo>
                      <a:cubicBezTo>
                        <a:pt x="91092" y="70339"/>
                        <a:pt x="95623" y="65808"/>
                        <a:pt x="101213" y="65808"/>
                      </a:cubicBezTo>
                      <a:cubicBezTo>
                        <a:pt x="106802" y="65808"/>
                        <a:pt x="111333" y="70339"/>
                        <a:pt x="111333" y="75928"/>
                      </a:cubicBezTo>
                      <a:lnTo>
                        <a:pt x="111333" y="80988"/>
                      </a:lnTo>
                      <a:cubicBezTo>
                        <a:pt x="111333" y="106140"/>
                        <a:pt x="90943" y="126530"/>
                        <a:pt x="65792" y="126530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6894195" y="189833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懂业务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6421755" y="2349818"/>
                <a:ext cx="111442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双塔业务画像</a:t>
                </a:r>
              </a:p>
            </p:txBody>
          </p:sp>
        </p:grpSp>
      </p:grpSp>
      <p:grpSp>
        <p:nvGrpSpPr>
          <p:cNvPr id="46" name="Group 46"/>
          <p:cNvGrpSpPr/>
          <p:nvPr/>
        </p:nvGrpSpPr>
        <p:grpSpPr>
          <a:xfrm>
            <a:off x="8934450" y="1619250"/>
            <a:ext cx="2495550" cy="3333750"/>
            <a:chOff x="8934450" y="1619250"/>
            <a:chExt cx="2495550" cy="3333750"/>
          </a:xfrm>
        </p:grpSpPr>
        <p:grpSp>
          <p:nvGrpSpPr>
            <p:cNvPr id="45" name="Group 45"/>
            <p:cNvGrpSpPr/>
            <p:nvPr/>
          </p:nvGrpSpPr>
          <p:grpSpPr>
            <a:xfrm>
              <a:off x="8934450" y="1619250"/>
              <a:ext cx="2495550" cy="3333750"/>
              <a:chOff x="8934450" y="1619250"/>
              <a:chExt cx="2495550" cy="3333750"/>
            </a:xfrm>
          </p:grpSpPr>
          <p:sp>
            <p:nvSpPr>
              <p:cNvPr id="38" name="Rectangle 38"/>
              <p:cNvSpPr/>
              <p:nvPr/>
            </p:nvSpPr>
            <p:spPr>
              <a:xfrm>
                <a:off x="8934450" y="1619250"/>
                <a:ext cx="2495550" cy="3333750"/>
              </a:xfrm>
              <a:prstGeom prst="roundRect">
                <a:avLst>
                  <a:gd name="adj" fmla="val 687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9" name="Rectangle 39"/>
              <p:cNvSpPr/>
              <p:nvPr/>
            </p:nvSpPr>
            <p:spPr>
              <a:xfrm>
                <a:off x="893445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35D07F"/>
              </a:solidFill>
              <a:ln>
                <a:noFill/>
              </a:ln>
            </p:spPr>
          </p:sp>
          <p:grpSp>
            <p:nvGrpSpPr>
              <p:cNvPr id="42" name="Group 42"/>
              <p:cNvGrpSpPr/>
              <p:nvPr/>
            </p:nvGrpSpPr>
            <p:grpSpPr>
              <a:xfrm>
                <a:off x="9203531" y="1857970"/>
                <a:ext cx="242888" cy="283369"/>
                <a:chOff x="9203531" y="1857970"/>
                <a:chExt cx="242888" cy="283369"/>
              </a:xfrm>
            </p:grpSpPr>
            <p:sp>
              <p:nvSpPr>
                <p:cNvPr id="40" name="Freeform 40"/>
                <p:cNvSpPr/>
                <p:nvPr/>
              </p:nvSpPr>
              <p:spPr>
                <a:xfrm>
                  <a:off x="9213652" y="1908572"/>
                  <a:ext cx="222647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22647">
                      <a:moveTo>
                        <a:pt x="222647" y="111323"/>
                      </a:moveTo>
                      <a:cubicBezTo>
                        <a:pt x="222647" y="172806"/>
                        <a:pt x="172806" y="222647"/>
                        <a:pt x="111323" y="222647"/>
                      </a:cubicBezTo>
                      <a:cubicBezTo>
                        <a:pt x="49841" y="222647"/>
                        <a:pt x="0" y="172806"/>
                        <a:pt x="0" y="111323"/>
                      </a:cubicBezTo>
                      <a:cubicBezTo>
                        <a:pt x="0" y="49841"/>
                        <a:pt x="49841" y="0"/>
                        <a:pt x="111323" y="0"/>
                      </a:cubicBezTo>
                      <a:cubicBezTo>
                        <a:pt x="172806" y="0"/>
                        <a:pt x="222647" y="49841"/>
                        <a:pt x="222647" y="111323"/>
                      </a:cubicBezTo>
                      <a:close/>
                    </a:path>
                  </a:pathLst>
                </a:custGeom>
                <a:solidFill>
                  <a:srgbClr val="35D07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41" name="Freeform 41"/>
                <p:cNvSpPr/>
                <p:nvPr/>
              </p:nvSpPr>
              <p:spPr>
                <a:xfrm>
                  <a:off x="9203531" y="1857970"/>
                  <a:ext cx="242888" cy="283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83369">
                      <a:moveTo>
                        <a:pt x="121444" y="40481"/>
                      </a:moveTo>
                      <a:cubicBezTo>
                        <a:pt x="54372" y="40481"/>
                        <a:pt x="0" y="94853"/>
                        <a:pt x="0" y="161925"/>
                      </a:cubicBezTo>
                      <a:cubicBezTo>
                        <a:pt x="0" y="228997"/>
                        <a:pt x="54372" y="283369"/>
                        <a:pt x="121444" y="283369"/>
                      </a:cubicBezTo>
                      <a:cubicBezTo>
                        <a:pt x="188515" y="283369"/>
                        <a:pt x="242888" y="228997"/>
                        <a:pt x="242888" y="161925"/>
                      </a:cubicBezTo>
                      <a:cubicBezTo>
                        <a:pt x="242811" y="94885"/>
                        <a:pt x="188483" y="40558"/>
                        <a:pt x="121444" y="40481"/>
                      </a:cubicBezTo>
                      <a:close/>
                      <a:moveTo>
                        <a:pt x="121444" y="263128"/>
                      </a:moveTo>
                      <a:cubicBezTo>
                        <a:pt x="65551" y="263128"/>
                        <a:pt x="20241" y="217818"/>
                        <a:pt x="20241" y="161925"/>
                      </a:cubicBezTo>
                      <a:cubicBezTo>
                        <a:pt x="20241" y="106032"/>
                        <a:pt x="65551" y="60722"/>
                        <a:pt x="121444" y="60722"/>
                      </a:cubicBezTo>
                      <a:cubicBezTo>
                        <a:pt x="177337" y="60722"/>
                        <a:pt x="222647" y="106032"/>
                        <a:pt x="222647" y="161925"/>
                      </a:cubicBezTo>
                      <a:cubicBezTo>
                        <a:pt x="222584" y="217792"/>
                        <a:pt x="177311" y="263065"/>
                        <a:pt x="121444" y="263128"/>
                      </a:cubicBezTo>
                      <a:close/>
                      <a:moveTo>
                        <a:pt x="179205" y="104163"/>
                      </a:moveTo>
                      <a:cubicBezTo>
                        <a:pt x="181106" y="106062"/>
                        <a:pt x="182174" y="108637"/>
                        <a:pt x="182174" y="111323"/>
                      </a:cubicBezTo>
                      <a:cubicBezTo>
                        <a:pt x="182174" y="114009"/>
                        <a:pt x="181106" y="116585"/>
                        <a:pt x="179205" y="118484"/>
                      </a:cubicBezTo>
                      <a:lnTo>
                        <a:pt x="128604" y="169085"/>
                      </a:lnTo>
                      <a:cubicBezTo>
                        <a:pt x="124649" y="173040"/>
                        <a:pt x="118238" y="173040"/>
                        <a:pt x="114284" y="169085"/>
                      </a:cubicBezTo>
                      <a:cubicBezTo>
                        <a:pt x="110329" y="165131"/>
                        <a:pt x="110329" y="158719"/>
                        <a:pt x="114284" y="154765"/>
                      </a:cubicBezTo>
                      <a:lnTo>
                        <a:pt x="164885" y="104163"/>
                      </a:lnTo>
                      <a:cubicBezTo>
                        <a:pt x="166783" y="102263"/>
                        <a:pt x="169359" y="101195"/>
                        <a:pt x="172045" y="101195"/>
                      </a:cubicBezTo>
                      <a:cubicBezTo>
                        <a:pt x="174731" y="101195"/>
                        <a:pt x="177307" y="102263"/>
                        <a:pt x="179205" y="104163"/>
                      </a:cubicBezTo>
                      <a:close/>
                      <a:moveTo>
                        <a:pt x="80962" y="10120"/>
                      </a:moveTo>
                      <a:cubicBezTo>
                        <a:pt x="80962" y="4531"/>
                        <a:pt x="85494" y="0"/>
                        <a:pt x="91083" y="0"/>
                      </a:cubicBezTo>
                      <a:lnTo>
                        <a:pt x="151805" y="0"/>
                      </a:lnTo>
                      <a:cubicBezTo>
                        <a:pt x="157394" y="0"/>
                        <a:pt x="161925" y="4531"/>
                        <a:pt x="161925" y="10120"/>
                      </a:cubicBezTo>
                      <a:cubicBezTo>
                        <a:pt x="161925" y="15710"/>
                        <a:pt x="157394" y="20241"/>
                        <a:pt x="151805" y="20241"/>
                      </a:cubicBezTo>
                      <a:lnTo>
                        <a:pt x="91083" y="20241"/>
                      </a:lnTo>
                      <a:cubicBezTo>
                        <a:pt x="85494" y="20241"/>
                        <a:pt x="80962" y="15710"/>
                        <a:pt x="80962" y="10120"/>
                      </a:cubicBezTo>
                      <a:close/>
                    </a:path>
                  </a:pathLst>
                </a:custGeom>
                <a:solidFill>
                  <a:srgbClr val="35D07F"/>
                </a:solidFill>
                <a:ln>
                  <a:noFill/>
                </a:ln>
              </p:spPr>
            </p:sp>
          </p:grpSp>
          <p:sp>
            <p:nvSpPr>
              <p:cNvPr id="43" name="TextBox 43"/>
              <p:cNvSpPr txBox="1"/>
              <p:nvPr/>
            </p:nvSpPr>
            <p:spPr>
              <a:xfrm>
                <a:off x="9618345" y="189833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会规划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9145905" y="2349818"/>
                <a:ext cx="1294448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时序大模型预测</a:t>
                </a:r>
              </a:p>
            </p:txBody>
          </p:sp>
        </p:grpSp>
      </p:grpSp>
      <p:grpSp>
        <p:nvGrpSpPr>
          <p:cNvPr id="48" name="Group 48"/>
          <p:cNvGrpSpPr/>
          <p:nvPr/>
        </p:nvGrpSpPr>
        <p:grpSpPr>
          <a:xfrm>
            <a:off x="778192" y="5290661"/>
            <a:ext cx="3425238" cy="350520"/>
            <a:chOff x="778192" y="5290661"/>
            <a:chExt cx="3425238" cy="350520"/>
          </a:xfrm>
        </p:grpSpPr>
        <p:sp>
          <p:nvSpPr>
            <p:cNvPr id="47" name="TextBox 47"/>
            <p:cNvSpPr txBox="1"/>
            <p:nvPr/>
          </p:nvSpPr>
          <p:spPr>
            <a:xfrm>
              <a:off x="778192" y="5290661"/>
              <a:ext cx="3425238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调度升级让高密路线真正走通。</a:t>
              </a:r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9" name="Line 49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50" name="TextBox 50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16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6" grpId="0"/>
      <p:bldP spid="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921127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长跑的代价与礼物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399226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2017 → 2026，SA1 → SA9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61054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9 年长跑扛住质疑，最终换来 AI Agent 时代需要的算力形态。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17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545680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弯路①：独家创新者的不信任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4884325" cy="2857500"/>
            <a:chOff x="904875" y="1714500"/>
            <a:chExt cx="4884325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4884325" cy="2857500"/>
              <a:chOff x="904875" y="1714500"/>
              <a:chExt cx="4884325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4200430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全网只有你做时，用户不知道怎么相信你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623185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小红书两年拒绝后“真香”，但解释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成本至今仍在。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核心判断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623185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小红书两年拒绝后“真香”，但解释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成本至今仍在。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下一步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623185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小红书两年拒绝后“真香”，但解释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成本至今仍在。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5147648" cy="664844"/>
            <a:chOff x="969645" y="5188268"/>
            <a:chExt cx="5147648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5147648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小红书两年拒绝后“真香”，但解释成本至今仍在。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18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99226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副产品：小规格碎片资源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5938154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超过 90% 利用率留下别人没有的资源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412623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别人眼里的鸡肋，后来成为破圈起点。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19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420989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60 分钟只讲一个故事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6973583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low 产品 → 高密长跑 → 龙虾破圈 → 数字身体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634544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这不是项目复盘，而是一条产品长跑在 AI 时代兑现的故事线。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02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88487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帕鲁战役：pets 线第一次回扣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3143250" cy="2857500"/>
            <a:chOff x="904875" y="1714500"/>
            <a:chExt cx="3143250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3143250" cy="2857500"/>
              <a:chOff x="904875" y="1714500"/>
              <a:chExt cx="314325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一键开服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580323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帕鲁让团队第一次意识到：C 端也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可能是 pets 线的客户。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1162400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5 分钟拉起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580323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帕鲁让团队第一次意识到：C 端也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可能是 pets 线的客户。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价格亲民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580323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帕鲁让团队第一次意识到：C 端也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可能是 pets 线的客户。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5967801" cy="664844"/>
            <a:chOff x="969645" y="5188268"/>
            <a:chExt cx="5967801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5967801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帕鲁让团队第一次意识到：C 端也可能是 pets 线的客户。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20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99226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龙虾战役：云服务器破圈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52500" y="1714500"/>
            <a:ext cx="3048000" cy="2333625"/>
            <a:chOff x="952500" y="1714500"/>
            <a:chExt cx="3048000" cy="2333625"/>
          </a:xfrm>
        </p:grpSpPr>
        <p:sp>
          <p:nvSpPr>
            <p:cNvPr id="11" name="Rectangle 11"/>
            <p:cNvSpPr/>
            <p:nvPr/>
          </p:nvSpPr>
          <p:spPr>
            <a:xfrm>
              <a:off x="9525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FF6A3D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1744580" y="2277428"/>
              <a:ext cx="1463840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15 秒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332548" y="3087529"/>
              <a:ext cx="1804226" cy="3200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司内体验福利抢空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572000" y="1714500"/>
            <a:ext cx="3048000" cy="2333625"/>
            <a:chOff x="4572000" y="1714500"/>
            <a:chExt cx="3048000" cy="2333625"/>
          </a:xfrm>
        </p:grpSpPr>
        <p:sp>
          <p:nvSpPr>
            <p:cNvPr id="15" name="Rectangle 15"/>
            <p:cNvSpPr/>
            <p:nvPr/>
          </p:nvSpPr>
          <p:spPr>
            <a:xfrm>
              <a:off x="45720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2AD4FF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5364080" y="2277428"/>
              <a:ext cx="1463840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+50%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952048" y="3087529"/>
              <a:ext cx="1478685" cy="5905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2130"/>
                </a:lnSpc>
              </a:pPr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当日 OpenClaw</a:t>
              </a:r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规模环比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8191500" y="1714500"/>
            <a:ext cx="3048000" cy="2333625"/>
            <a:chOff x="8191500" y="1714500"/>
            <a:chExt cx="3048000" cy="2333625"/>
          </a:xfrm>
        </p:grpSpPr>
        <p:sp>
          <p:nvSpPr>
            <p:cNvPr id="19" name="Rectangle 19"/>
            <p:cNvSpPr/>
            <p:nvPr/>
          </p:nvSpPr>
          <p:spPr>
            <a:xfrm>
              <a:off x="8191500" y="1714500"/>
              <a:ext cx="3048000" cy="2333625"/>
            </a:xfrm>
            <a:prstGeom prst="roundRect">
              <a:avLst>
                <a:gd name="adj" fmla="val 9796"/>
              </a:avLst>
            </a:prstGeom>
            <a:solidFill>
              <a:srgbClr val="0E1B2D"/>
            </a:solidFill>
            <a:ln w="14288">
              <a:solidFill>
                <a:srgbClr val="1677FF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8700045" y="2277428"/>
              <a:ext cx="2030911" cy="8229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050" b="1" dirty="0">
                  <a:solidFill>
                    <a:srgbClr val="1677FF"/>
                  </a:solidFill>
                  <a:latin typeface="Arial"/>
                  <a:ea typeface="Microsoft YaHei"/>
                  <a:cs typeface="Arial"/>
                </a:rPr>
                <a:t>48 小时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8571548" y="3087529"/>
              <a:ext cx="2465808" cy="3200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7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百度、天翼、阿里等跟进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19188" y="4893469"/>
            <a:ext cx="6510933" cy="381000"/>
            <a:chOff x="1119188" y="4893469"/>
            <a:chExt cx="6510933" cy="381000"/>
          </a:xfrm>
        </p:grpSpPr>
        <p:sp>
          <p:nvSpPr>
            <p:cNvPr id="23" name="TextBox 23"/>
            <p:cNvSpPr txBox="1"/>
            <p:nvPr/>
          </p:nvSpPr>
          <p:spPr>
            <a:xfrm>
              <a:off x="1119188" y="4893469"/>
              <a:ext cx="6510933" cy="381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75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OpenClaw 装机摊让云服务器第一次真正破圈到普罗大众。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5" name="Line 25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21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2" grpId="0"/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27817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伏笔揭晓：三大底牌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62000" y="1619250"/>
            <a:ext cx="3403600" cy="3333750"/>
            <a:chOff x="762000" y="1619250"/>
            <a:chExt cx="3403600" cy="3333750"/>
          </a:xfrm>
        </p:grpSpPr>
        <p:grpSp>
          <p:nvGrpSpPr>
            <p:cNvPr id="18" name="Group 18"/>
            <p:cNvGrpSpPr/>
            <p:nvPr/>
          </p:nvGrpSpPr>
          <p:grpSpPr>
            <a:xfrm>
              <a:off x="762000" y="1619250"/>
              <a:ext cx="3403600" cy="3333750"/>
              <a:chOff x="762000" y="1619250"/>
              <a:chExt cx="3403600" cy="333375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7620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7620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040638" y="1857077"/>
                <a:ext cx="223705" cy="305396"/>
                <a:chOff x="1040638" y="1857077"/>
                <a:chExt cx="223705" cy="305396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051322" y="1868091"/>
                  <a:ext cx="202406" cy="283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406" h="283369">
                      <a:moveTo>
                        <a:pt x="60722" y="283369"/>
                      </a:moveTo>
                      <a:lnTo>
                        <a:pt x="80962" y="182166"/>
                      </a:lnTo>
                      <a:lnTo>
                        <a:pt x="0" y="151805"/>
                      </a:lnTo>
                      <a:lnTo>
                        <a:pt x="141684" y="0"/>
                      </a:lnTo>
                      <a:lnTo>
                        <a:pt x="121444" y="101203"/>
                      </a:lnTo>
                      <a:lnTo>
                        <a:pt x="202406" y="131564"/>
                      </a:ln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040638" y="1857077"/>
                  <a:ext cx="223705" cy="3053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3705" h="305396">
                      <a:moveTo>
                        <a:pt x="222945" y="140263"/>
                      </a:moveTo>
                      <a:cubicBezTo>
                        <a:pt x="222167" y="136969"/>
                        <a:pt x="219793" y="134281"/>
                        <a:pt x="216620" y="133103"/>
                      </a:cubicBezTo>
                      <a:lnTo>
                        <a:pt x="143741" y="105765"/>
                      </a:lnTo>
                      <a:lnTo>
                        <a:pt x="162287" y="13000"/>
                      </a:lnTo>
                      <a:cubicBezTo>
                        <a:pt x="163149" y="8572"/>
                        <a:pt x="160977" y="4108"/>
                        <a:pt x="156960" y="2054"/>
                      </a:cubicBezTo>
                      <a:cubicBezTo>
                        <a:pt x="152944" y="0"/>
                        <a:pt x="148053" y="853"/>
                        <a:pt x="144968" y="4145"/>
                      </a:cubicBezTo>
                      <a:lnTo>
                        <a:pt x="3284" y="155949"/>
                      </a:lnTo>
                      <a:cubicBezTo>
                        <a:pt x="947" y="158412"/>
                        <a:pt x="0" y="161883"/>
                        <a:pt x="763" y="165192"/>
                      </a:cubicBezTo>
                      <a:cubicBezTo>
                        <a:pt x="1527" y="168500"/>
                        <a:pt x="3899" y="171205"/>
                        <a:pt x="7079" y="172395"/>
                      </a:cubicBezTo>
                      <a:lnTo>
                        <a:pt x="79983" y="199732"/>
                      </a:lnTo>
                      <a:lnTo>
                        <a:pt x="61488" y="292396"/>
                      </a:lnTo>
                      <a:cubicBezTo>
                        <a:pt x="60626" y="296824"/>
                        <a:pt x="62798" y="301289"/>
                        <a:pt x="66814" y="303343"/>
                      </a:cubicBezTo>
                      <a:cubicBezTo>
                        <a:pt x="70831" y="305396"/>
                        <a:pt x="75722" y="304544"/>
                        <a:pt x="78807" y="301252"/>
                      </a:cubicBezTo>
                      <a:lnTo>
                        <a:pt x="220491" y="149447"/>
                      </a:lnTo>
                      <a:cubicBezTo>
                        <a:pt x="222786" y="146984"/>
                        <a:pt x="223705" y="143542"/>
                        <a:pt x="222945" y="140263"/>
                      </a:cubicBezTo>
                      <a:close/>
                      <a:moveTo>
                        <a:pt x="88320" y="261492"/>
                      </a:moveTo>
                      <a:lnTo>
                        <a:pt x="101565" y="195229"/>
                      </a:lnTo>
                      <a:cubicBezTo>
                        <a:pt x="102544" y="190375"/>
                        <a:pt x="99868" y="185526"/>
                        <a:pt x="95240" y="183768"/>
                      </a:cubicBezTo>
                      <a:lnTo>
                        <a:pt x="28395" y="158656"/>
                      </a:lnTo>
                      <a:lnTo>
                        <a:pt x="135443" y="43968"/>
                      </a:lnTo>
                      <a:lnTo>
                        <a:pt x="122210" y="110231"/>
                      </a:lnTo>
                      <a:cubicBezTo>
                        <a:pt x="121231" y="115084"/>
                        <a:pt x="123907" y="119933"/>
                        <a:pt x="128535" y="121692"/>
                      </a:cubicBezTo>
                      <a:lnTo>
                        <a:pt x="195329" y="146740"/>
                      </a:ln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445895" y="189833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秒级创建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973455" y="2349818"/>
                <a:ext cx="1645491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从 20 分钟到 1-3 秒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394200" y="1619250"/>
            <a:ext cx="3403600" cy="3333750"/>
            <a:chOff x="4394200" y="1619250"/>
            <a:chExt cx="3403600" cy="3333750"/>
          </a:xfrm>
        </p:grpSpPr>
        <p:grpSp>
          <p:nvGrpSpPr>
            <p:cNvPr id="27" name="Group 27"/>
            <p:cNvGrpSpPr/>
            <p:nvPr/>
          </p:nvGrpSpPr>
          <p:grpSpPr>
            <a:xfrm>
              <a:off x="4394200" y="1619250"/>
              <a:ext cx="3403600" cy="3333750"/>
              <a:chOff x="4394200" y="1619250"/>
              <a:chExt cx="3403600" cy="333375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3942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3942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653161" y="1867280"/>
                <a:ext cx="263128" cy="284965"/>
                <a:chOff x="4653161" y="1867280"/>
                <a:chExt cx="263128" cy="284965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663281" y="1945169"/>
                  <a:ext cx="121444" cy="1961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96170">
                      <a:moveTo>
                        <a:pt x="121444" y="65984"/>
                      </a:moveTo>
                      <a:lnTo>
                        <a:pt x="121444" y="196170"/>
                      </a:lnTo>
                      <a:cubicBezTo>
                        <a:pt x="119744" y="196163"/>
                        <a:pt x="118073" y="195728"/>
                        <a:pt x="116586" y="194905"/>
                      </a:cubicBezTo>
                      <a:lnTo>
                        <a:pt x="5263" y="133955"/>
                      </a:lnTo>
                      <a:cubicBezTo>
                        <a:pt x="2025" y="132184"/>
                        <a:pt x="8" y="128790"/>
                        <a:pt x="0" y="125100"/>
                      </a:cubicBezTo>
                      <a:lnTo>
                        <a:pt x="0" y="4111"/>
                      </a:lnTo>
                      <a:cubicBezTo>
                        <a:pt x="4" y="2694"/>
                        <a:pt x="306" y="1293"/>
                        <a:pt x="886" y="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653161" y="1867280"/>
                  <a:ext cx="263128" cy="2849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84965">
                      <a:moveTo>
                        <a:pt x="252603" y="64252"/>
                      </a:moveTo>
                      <a:lnTo>
                        <a:pt x="141280" y="3341"/>
                      </a:lnTo>
                      <a:cubicBezTo>
                        <a:pt x="135233" y="0"/>
                        <a:pt x="127895" y="0"/>
                        <a:pt x="121849" y="3341"/>
                      </a:cubicBezTo>
                      <a:lnTo>
                        <a:pt x="10525" y="64278"/>
                      </a:lnTo>
                      <a:cubicBezTo>
                        <a:pt x="4050" y="67821"/>
                        <a:pt x="17" y="74607"/>
                        <a:pt x="0" y="81988"/>
                      </a:cubicBezTo>
                      <a:lnTo>
                        <a:pt x="0" y="202977"/>
                      </a:lnTo>
                      <a:cubicBezTo>
                        <a:pt x="17" y="210358"/>
                        <a:pt x="4050" y="217144"/>
                        <a:pt x="10525" y="220687"/>
                      </a:cubicBezTo>
                      <a:lnTo>
                        <a:pt x="121849" y="281624"/>
                      </a:lnTo>
                      <a:cubicBezTo>
                        <a:pt x="127895" y="284965"/>
                        <a:pt x="135233" y="284965"/>
                        <a:pt x="141280" y="281624"/>
                      </a:cubicBezTo>
                      <a:lnTo>
                        <a:pt x="252603" y="220687"/>
                      </a:lnTo>
                      <a:cubicBezTo>
                        <a:pt x="259078" y="217144"/>
                        <a:pt x="263111" y="210358"/>
                        <a:pt x="263128" y="202977"/>
                      </a:cubicBezTo>
                      <a:lnTo>
                        <a:pt x="263128" y="82001"/>
                      </a:lnTo>
                      <a:cubicBezTo>
                        <a:pt x="263125" y="74606"/>
                        <a:pt x="259090" y="67802"/>
                        <a:pt x="252603" y="64252"/>
                      </a:cubicBezTo>
                      <a:close/>
                      <a:moveTo>
                        <a:pt x="131564" y="21051"/>
                      </a:moveTo>
                      <a:lnTo>
                        <a:pt x="233197" y="76713"/>
                      </a:lnTo>
                      <a:lnTo>
                        <a:pt x="195537" y="97333"/>
                      </a:lnTo>
                      <a:lnTo>
                        <a:pt x="93891" y="41671"/>
                      </a:lnTo>
                      <a:close/>
                      <a:moveTo>
                        <a:pt x="131564" y="132375"/>
                      </a:moveTo>
                      <a:lnTo>
                        <a:pt x="29931" y="76713"/>
                      </a:lnTo>
                      <a:lnTo>
                        <a:pt x="72816" y="53234"/>
                      </a:lnTo>
                      <a:lnTo>
                        <a:pt x="174449" y="108896"/>
                      </a:lnTo>
                      <a:close/>
                      <a:moveTo>
                        <a:pt x="20241" y="94424"/>
                      </a:moveTo>
                      <a:lnTo>
                        <a:pt x="121444" y="149807"/>
                      </a:lnTo>
                      <a:lnTo>
                        <a:pt x="121444" y="258335"/>
                      </a:lnTo>
                      <a:lnTo>
                        <a:pt x="20241" y="202989"/>
                      </a:lnTo>
                      <a:close/>
                      <a:moveTo>
                        <a:pt x="242887" y="202939"/>
                      </a:moveTo>
                      <a:lnTo>
                        <a:pt x="242887" y="202939"/>
                      </a:lnTo>
                      <a:lnTo>
                        <a:pt x="141684" y="258335"/>
                      </a:lnTo>
                      <a:lnTo>
                        <a:pt x="141684" y="149858"/>
                      </a:lnTo>
                      <a:lnTo>
                        <a:pt x="182166" y="127707"/>
                      </a:lnTo>
                      <a:lnTo>
                        <a:pt x="182166" y="172856"/>
                      </a:lnTo>
                      <a:cubicBezTo>
                        <a:pt x="182166" y="178445"/>
                        <a:pt x="186697" y="182976"/>
                        <a:pt x="192286" y="182976"/>
                      </a:cubicBezTo>
                      <a:cubicBezTo>
                        <a:pt x="197875" y="182976"/>
                        <a:pt x="202406" y="178445"/>
                        <a:pt x="202406" y="172856"/>
                      </a:cubicBezTo>
                      <a:lnTo>
                        <a:pt x="202406" y="116625"/>
                      </a:lnTo>
                      <a:lnTo>
                        <a:pt x="242887" y="94424"/>
                      </a:lnTo>
                      <a:lnTo>
                        <a:pt x="242887" y="202926"/>
                      </a:ln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078095" y="1898332"/>
                <a:ext cx="119705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小规格富余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05655" y="2349818"/>
                <a:ext cx="147447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高密留下碎片资源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26400" y="1619250"/>
            <a:ext cx="3403600" cy="3333750"/>
            <a:chOff x="8026400" y="1619250"/>
            <a:chExt cx="3403600" cy="3333750"/>
          </a:xfrm>
        </p:grpSpPr>
        <p:grpSp>
          <p:nvGrpSpPr>
            <p:cNvPr id="36" name="Group 36"/>
            <p:cNvGrpSpPr/>
            <p:nvPr/>
          </p:nvGrpSpPr>
          <p:grpSpPr>
            <a:xfrm>
              <a:off x="8026400" y="1619250"/>
              <a:ext cx="3403600" cy="3333750"/>
              <a:chOff x="8026400" y="1619250"/>
              <a:chExt cx="3403600" cy="333375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264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264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274355" y="1877801"/>
                <a:ext cx="285121" cy="263961"/>
                <a:chOff x="8274355" y="1877801"/>
                <a:chExt cx="285121" cy="263961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284576" y="1888331"/>
                  <a:ext cx="264680" cy="24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680" h="242888">
                      <a:moveTo>
                        <a:pt x="261509" y="97104"/>
                      </a:moveTo>
                      <a:lnTo>
                        <a:pt x="221218" y="74157"/>
                      </a:lnTo>
                      <a:cubicBezTo>
                        <a:pt x="220408" y="72689"/>
                        <a:pt x="219561" y="71260"/>
                        <a:pt x="218688" y="69843"/>
                      </a:cubicBezTo>
                      <a:lnTo>
                        <a:pt x="218536" y="24301"/>
                      </a:lnTo>
                      <a:cubicBezTo>
                        <a:pt x="205802" y="13555"/>
                        <a:pt x="191154" y="5310"/>
                        <a:pt x="175360" y="0"/>
                      </a:cubicBezTo>
                      <a:lnTo>
                        <a:pt x="134879" y="22632"/>
                      </a:lnTo>
                      <a:cubicBezTo>
                        <a:pt x="133184" y="22632"/>
                        <a:pt x="131476" y="22632"/>
                        <a:pt x="129819" y="22632"/>
                      </a:cubicBezTo>
                      <a:lnTo>
                        <a:pt x="89337" y="0"/>
                      </a:lnTo>
                      <a:cubicBezTo>
                        <a:pt x="73549" y="5327"/>
                        <a:pt x="58908" y="13590"/>
                        <a:pt x="46187" y="24352"/>
                      </a:cubicBezTo>
                      <a:lnTo>
                        <a:pt x="45984" y="69893"/>
                      </a:lnTo>
                      <a:cubicBezTo>
                        <a:pt x="45099" y="71310"/>
                        <a:pt x="44251" y="72752"/>
                        <a:pt x="43454" y="74207"/>
                      </a:cubicBezTo>
                      <a:lnTo>
                        <a:pt x="3176" y="97104"/>
                      </a:lnTo>
                      <a:cubicBezTo>
                        <a:pt x="0" y="113167"/>
                        <a:pt x="0" y="129695"/>
                        <a:pt x="3176" y="145758"/>
                      </a:cubicBezTo>
                      <a:lnTo>
                        <a:pt x="43467" y="168706"/>
                      </a:lnTo>
                      <a:cubicBezTo>
                        <a:pt x="44277" y="170173"/>
                        <a:pt x="45124" y="171603"/>
                        <a:pt x="45997" y="173019"/>
                      </a:cubicBezTo>
                      <a:lnTo>
                        <a:pt x="46149" y="218561"/>
                      </a:lnTo>
                      <a:cubicBezTo>
                        <a:pt x="58884" y="229318"/>
                        <a:pt x="73538" y="237571"/>
                        <a:pt x="89337" y="242888"/>
                      </a:cubicBezTo>
                      <a:lnTo>
                        <a:pt x="129819" y="220281"/>
                      </a:lnTo>
                      <a:cubicBezTo>
                        <a:pt x="131514" y="220281"/>
                        <a:pt x="133222" y="220281"/>
                        <a:pt x="134879" y="220281"/>
                      </a:cubicBezTo>
                      <a:lnTo>
                        <a:pt x="175360" y="242888"/>
                      </a:lnTo>
                      <a:cubicBezTo>
                        <a:pt x="191135" y="237556"/>
                        <a:pt x="205762" y="229294"/>
                        <a:pt x="218473" y="218535"/>
                      </a:cubicBezTo>
                      <a:lnTo>
                        <a:pt x="218675" y="172994"/>
                      </a:lnTo>
                      <a:cubicBezTo>
                        <a:pt x="219561" y="171577"/>
                        <a:pt x="220408" y="170135"/>
                        <a:pt x="221205" y="168680"/>
                      </a:cubicBezTo>
                      <a:lnTo>
                        <a:pt x="261484" y="145783"/>
                      </a:lnTo>
                      <a:cubicBezTo>
                        <a:pt x="264671" y="129714"/>
                        <a:pt x="264680" y="113177"/>
                        <a:pt x="261509" y="97104"/>
                      </a:cubicBezTo>
                      <a:close/>
                      <a:moveTo>
                        <a:pt x="132349" y="172045"/>
                      </a:moveTo>
                      <a:cubicBezTo>
                        <a:pt x="104402" y="172045"/>
                        <a:pt x="81747" y="149390"/>
                        <a:pt x="81747" y="121444"/>
                      </a:cubicBezTo>
                      <a:cubicBezTo>
                        <a:pt x="81747" y="93497"/>
                        <a:pt x="104402" y="70842"/>
                        <a:pt x="132349" y="70842"/>
                      </a:cubicBezTo>
                      <a:cubicBezTo>
                        <a:pt x="160295" y="70842"/>
                        <a:pt x="182950" y="93497"/>
                        <a:pt x="182950" y="121444"/>
                      </a:cubicBezTo>
                      <a:cubicBezTo>
                        <a:pt x="182950" y="149390"/>
                        <a:pt x="160295" y="172045"/>
                        <a:pt x="132349" y="172045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274355" y="1877801"/>
                  <a:ext cx="285121" cy="263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21" h="263961">
                      <a:moveTo>
                        <a:pt x="142570" y="71252"/>
                      </a:moveTo>
                      <a:cubicBezTo>
                        <a:pt x="109034" y="71252"/>
                        <a:pt x="81848" y="98439"/>
                        <a:pt x="81848" y="131974"/>
                      </a:cubicBezTo>
                      <a:cubicBezTo>
                        <a:pt x="81848" y="165510"/>
                        <a:pt x="109034" y="192696"/>
                        <a:pt x="142570" y="192696"/>
                      </a:cubicBezTo>
                      <a:cubicBezTo>
                        <a:pt x="176106" y="192696"/>
                        <a:pt x="203292" y="165510"/>
                        <a:pt x="203292" y="131974"/>
                      </a:cubicBezTo>
                      <a:cubicBezTo>
                        <a:pt x="203257" y="98453"/>
                        <a:pt x="176091" y="71287"/>
                        <a:pt x="142570" y="71252"/>
                      </a:cubicBezTo>
                      <a:close/>
                      <a:moveTo>
                        <a:pt x="142570" y="172456"/>
                      </a:moveTo>
                      <a:cubicBezTo>
                        <a:pt x="120213" y="172456"/>
                        <a:pt x="102089" y="154331"/>
                        <a:pt x="102089" y="131974"/>
                      </a:cubicBezTo>
                      <a:cubicBezTo>
                        <a:pt x="102089" y="109617"/>
                        <a:pt x="120213" y="91493"/>
                        <a:pt x="142570" y="91493"/>
                      </a:cubicBezTo>
                      <a:cubicBezTo>
                        <a:pt x="164927" y="91493"/>
                        <a:pt x="183051" y="109617"/>
                        <a:pt x="183051" y="131974"/>
                      </a:cubicBezTo>
                      <a:cubicBezTo>
                        <a:pt x="183051" y="154331"/>
                        <a:pt x="164927" y="172456"/>
                        <a:pt x="142570" y="172456"/>
                      </a:cubicBezTo>
                      <a:close/>
                      <a:moveTo>
                        <a:pt x="281648" y="105674"/>
                      </a:moveTo>
                      <a:cubicBezTo>
                        <a:pt x="281078" y="102790"/>
                        <a:pt x="279282" y="100297"/>
                        <a:pt x="276727" y="98843"/>
                      </a:cubicBezTo>
                      <a:lnTo>
                        <a:pt x="238991" y="77337"/>
                      </a:lnTo>
                      <a:lnTo>
                        <a:pt x="238839" y="34807"/>
                      </a:lnTo>
                      <a:cubicBezTo>
                        <a:pt x="238830" y="31842"/>
                        <a:pt x="237522" y="29031"/>
                        <a:pt x="235259" y="27115"/>
                      </a:cubicBezTo>
                      <a:cubicBezTo>
                        <a:pt x="221571" y="15536"/>
                        <a:pt x="205807" y="6663"/>
                        <a:pt x="188807" y="967"/>
                      </a:cubicBezTo>
                      <a:cubicBezTo>
                        <a:pt x="186100" y="51"/>
                        <a:pt x="183131" y="322"/>
                        <a:pt x="180635" y="1713"/>
                      </a:cubicBezTo>
                      <a:lnTo>
                        <a:pt x="142570" y="22991"/>
                      </a:lnTo>
                      <a:lnTo>
                        <a:pt x="104467" y="1675"/>
                      </a:lnTo>
                      <a:cubicBezTo>
                        <a:pt x="101969" y="276"/>
                        <a:pt x="98995" y="0"/>
                        <a:pt x="96282" y="916"/>
                      </a:cubicBezTo>
                      <a:cubicBezTo>
                        <a:pt x="79292" y="6649"/>
                        <a:pt x="63546" y="15557"/>
                        <a:pt x="49881" y="27166"/>
                      </a:cubicBezTo>
                      <a:cubicBezTo>
                        <a:pt x="47622" y="29079"/>
                        <a:pt x="46313" y="31885"/>
                        <a:pt x="46300" y="34845"/>
                      </a:cubicBezTo>
                      <a:lnTo>
                        <a:pt x="46111" y="77413"/>
                      </a:lnTo>
                      <a:lnTo>
                        <a:pt x="8375" y="98919"/>
                      </a:lnTo>
                      <a:cubicBezTo>
                        <a:pt x="5820" y="100373"/>
                        <a:pt x="4024" y="102866"/>
                        <a:pt x="3454" y="105750"/>
                      </a:cubicBezTo>
                      <a:cubicBezTo>
                        <a:pt x="0" y="123105"/>
                        <a:pt x="0" y="140970"/>
                        <a:pt x="3454" y="158325"/>
                      </a:cubicBezTo>
                      <a:cubicBezTo>
                        <a:pt x="4024" y="161209"/>
                        <a:pt x="5820" y="163702"/>
                        <a:pt x="8375" y="165156"/>
                      </a:cubicBezTo>
                      <a:lnTo>
                        <a:pt x="46111" y="186662"/>
                      </a:lnTo>
                      <a:lnTo>
                        <a:pt x="46263" y="229205"/>
                      </a:lnTo>
                      <a:cubicBezTo>
                        <a:pt x="46272" y="232170"/>
                        <a:pt x="47580" y="234981"/>
                        <a:pt x="49843" y="236897"/>
                      </a:cubicBezTo>
                      <a:cubicBezTo>
                        <a:pt x="63531" y="248476"/>
                        <a:pt x="79295" y="257349"/>
                        <a:pt x="96295" y="263045"/>
                      </a:cubicBezTo>
                      <a:cubicBezTo>
                        <a:pt x="99002" y="263961"/>
                        <a:pt x="101971" y="263690"/>
                        <a:pt x="104467" y="262299"/>
                      </a:cubicBezTo>
                      <a:lnTo>
                        <a:pt x="142570" y="240957"/>
                      </a:lnTo>
                      <a:lnTo>
                        <a:pt x="180673" y="262273"/>
                      </a:lnTo>
                      <a:cubicBezTo>
                        <a:pt x="182181" y="263113"/>
                        <a:pt x="183880" y="263549"/>
                        <a:pt x="185607" y="263538"/>
                      </a:cubicBezTo>
                      <a:cubicBezTo>
                        <a:pt x="186712" y="263538"/>
                        <a:pt x="187810" y="263359"/>
                        <a:pt x="188858" y="263007"/>
                      </a:cubicBezTo>
                      <a:cubicBezTo>
                        <a:pt x="205843" y="257277"/>
                        <a:pt x="221589" y="248378"/>
                        <a:pt x="235259" y="236783"/>
                      </a:cubicBezTo>
                      <a:cubicBezTo>
                        <a:pt x="237518" y="234870"/>
                        <a:pt x="238826" y="232064"/>
                        <a:pt x="238839" y="229104"/>
                      </a:cubicBezTo>
                      <a:lnTo>
                        <a:pt x="239029" y="186535"/>
                      </a:lnTo>
                      <a:lnTo>
                        <a:pt x="276765" y="165030"/>
                      </a:lnTo>
                      <a:cubicBezTo>
                        <a:pt x="279320" y="163575"/>
                        <a:pt x="281116" y="161082"/>
                        <a:pt x="281686" y="158199"/>
                      </a:cubicBezTo>
                      <a:cubicBezTo>
                        <a:pt x="285121" y="140858"/>
                        <a:pt x="285108" y="123010"/>
                        <a:pt x="281648" y="105674"/>
                      </a:cubicBezTo>
                      <a:close/>
                      <a:moveTo>
                        <a:pt x="262673" y="149837"/>
                      </a:moveTo>
                      <a:lnTo>
                        <a:pt x="226531" y="170394"/>
                      </a:lnTo>
                      <a:cubicBezTo>
                        <a:pt x="224947" y="171294"/>
                        <a:pt x="223636" y="172605"/>
                        <a:pt x="222735" y="174189"/>
                      </a:cubicBezTo>
                      <a:cubicBezTo>
                        <a:pt x="222002" y="175454"/>
                        <a:pt x="221230" y="176795"/>
                        <a:pt x="220446" y="178060"/>
                      </a:cubicBezTo>
                      <a:cubicBezTo>
                        <a:pt x="219442" y="179655"/>
                        <a:pt x="218907" y="181501"/>
                        <a:pt x="218902" y="183385"/>
                      </a:cubicBezTo>
                      <a:lnTo>
                        <a:pt x="218713" y="224183"/>
                      </a:lnTo>
                      <a:cubicBezTo>
                        <a:pt x="208998" y="231812"/>
                        <a:pt x="198175" y="237912"/>
                        <a:pt x="186619" y="242273"/>
                      </a:cubicBezTo>
                      <a:lnTo>
                        <a:pt x="150160" y="221957"/>
                      </a:lnTo>
                      <a:cubicBezTo>
                        <a:pt x="148647" y="221119"/>
                        <a:pt x="146944" y="220684"/>
                        <a:pt x="145214" y="220691"/>
                      </a:cubicBezTo>
                      <a:lnTo>
                        <a:pt x="144974" y="220691"/>
                      </a:lnTo>
                      <a:cubicBezTo>
                        <a:pt x="143443" y="220691"/>
                        <a:pt x="141899" y="220691"/>
                        <a:pt x="140369" y="220691"/>
                      </a:cubicBezTo>
                      <a:cubicBezTo>
                        <a:pt x="138558" y="220647"/>
                        <a:pt x="136769" y="221084"/>
                        <a:pt x="135182" y="221957"/>
                      </a:cubicBezTo>
                      <a:lnTo>
                        <a:pt x="98698" y="242324"/>
                      </a:lnTo>
                      <a:cubicBezTo>
                        <a:pt x="87117" y="237996"/>
                        <a:pt x="76264" y="231926"/>
                        <a:pt x="66516" y="224322"/>
                      </a:cubicBezTo>
                      <a:lnTo>
                        <a:pt x="66377" y="183588"/>
                      </a:lnTo>
                      <a:cubicBezTo>
                        <a:pt x="66370" y="181699"/>
                        <a:pt x="65836" y="179850"/>
                        <a:pt x="64833" y="178249"/>
                      </a:cubicBezTo>
                      <a:cubicBezTo>
                        <a:pt x="64049" y="176984"/>
                        <a:pt x="63277" y="175719"/>
                        <a:pt x="62556" y="174378"/>
                      </a:cubicBezTo>
                      <a:cubicBezTo>
                        <a:pt x="61662" y="172770"/>
                        <a:pt x="60351" y="171433"/>
                        <a:pt x="58761" y="170507"/>
                      </a:cubicBezTo>
                      <a:lnTo>
                        <a:pt x="22581" y="149900"/>
                      </a:lnTo>
                      <a:cubicBezTo>
                        <a:pt x="20709" y="138057"/>
                        <a:pt x="20709" y="125993"/>
                        <a:pt x="22581" y="114150"/>
                      </a:cubicBezTo>
                      <a:lnTo>
                        <a:pt x="58660" y="93555"/>
                      </a:lnTo>
                      <a:cubicBezTo>
                        <a:pt x="60243" y="92655"/>
                        <a:pt x="61555" y="91343"/>
                        <a:pt x="62455" y="89760"/>
                      </a:cubicBezTo>
                      <a:cubicBezTo>
                        <a:pt x="63189" y="88495"/>
                        <a:pt x="63960" y="87154"/>
                        <a:pt x="64745" y="85889"/>
                      </a:cubicBezTo>
                      <a:cubicBezTo>
                        <a:pt x="65749" y="84294"/>
                        <a:pt x="66284" y="82448"/>
                        <a:pt x="66288" y="80563"/>
                      </a:cubicBezTo>
                      <a:lnTo>
                        <a:pt x="66478" y="39766"/>
                      </a:lnTo>
                      <a:cubicBezTo>
                        <a:pt x="76192" y="32137"/>
                        <a:pt x="87015" y="26036"/>
                        <a:pt x="98572" y="21676"/>
                      </a:cubicBezTo>
                      <a:lnTo>
                        <a:pt x="134980" y="41992"/>
                      </a:lnTo>
                      <a:cubicBezTo>
                        <a:pt x="136564" y="42870"/>
                        <a:pt x="138355" y="43307"/>
                        <a:pt x="140166" y="43257"/>
                      </a:cubicBezTo>
                      <a:cubicBezTo>
                        <a:pt x="141697" y="43257"/>
                        <a:pt x="143240" y="43257"/>
                        <a:pt x="144771" y="43257"/>
                      </a:cubicBezTo>
                      <a:cubicBezTo>
                        <a:pt x="146582" y="43307"/>
                        <a:pt x="148373" y="42870"/>
                        <a:pt x="149958" y="41992"/>
                      </a:cubicBezTo>
                      <a:lnTo>
                        <a:pt x="186442" y="21625"/>
                      </a:lnTo>
                      <a:cubicBezTo>
                        <a:pt x="198023" y="25952"/>
                        <a:pt x="208875" y="32023"/>
                        <a:pt x="218624" y="39626"/>
                      </a:cubicBezTo>
                      <a:lnTo>
                        <a:pt x="218763" y="80361"/>
                      </a:lnTo>
                      <a:cubicBezTo>
                        <a:pt x="218769" y="82249"/>
                        <a:pt x="219304" y="84099"/>
                        <a:pt x="220307" y="85699"/>
                      </a:cubicBezTo>
                      <a:cubicBezTo>
                        <a:pt x="221091" y="86964"/>
                        <a:pt x="221863" y="88229"/>
                        <a:pt x="222584" y="89570"/>
                      </a:cubicBezTo>
                      <a:cubicBezTo>
                        <a:pt x="223478" y="91178"/>
                        <a:pt x="224789" y="92515"/>
                        <a:pt x="226379" y="93441"/>
                      </a:cubicBezTo>
                      <a:lnTo>
                        <a:pt x="262559" y="114049"/>
                      </a:lnTo>
                      <a:cubicBezTo>
                        <a:pt x="264456" y="125901"/>
                        <a:pt x="264477" y="137978"/>
                        <a:pt x="262622" y="149837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10295" y="189833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极致调度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37855" y="2349818"/>
                <a:ext cx="183451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每个实例放在合适位置</a:t>
                </a:r>
              </a:p>
            </p:txBody>
          </p:sp>
        </p:grpSp>
      </p:grpSp>
      <p:grpSp>
        <p:nvGrpSpPr>
          <p:cNvPr id="39" name="Group 39"/>
          <p:cNvGrpSpPr/>
          <p:nvPr/>
        </p:nvGrpSpPr>
        <p:grpSpPr>
          <a:xfrm>
            <a:off x="778192" y="5290661"/>
            <a:ext cx="5224638" cy="350520"/>
            <a:chOff x="778192" y="5290661"/>
            <a:chExt cx="5224638" cy="350520"/>
          </a:xfrm>
        </p:grpSpPr>
        <p:sp>
          <p:nvSpPr>
            <p:cNvPr id="38" name="TextBox 38"/>
            <p:cNvSpPr txBox="1"/>
            <p:nvPr/>
          </p:nvSpPr>
          <p:spPr>
            <a:xfrm>
              <a:off x="778192" y="5290661"/>
              <a:ext cx="5224638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没有 9 年高密长跑，就没有 3 月 6 日的龙虾摊。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0" name="Line 40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22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99226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业界对龙虾热的两种错估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4884325" cy="2857500"/>
            <a:chOff x="904875" y="1714500"/>
            <a:chExt cx="4884325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4884325" cy="2857500"/>
              <a:chOff x="904875" y="1714500"/>
              <a:chExt cx="4884325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4200430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乐观派看见装机热，悲观派看见流量回落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两种判断都错了，因为都只看到了流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量，没有看到焦虑。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核心判断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两种判断都错了，因为都只看到了流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量，没有看到焦虑。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下一步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两种判断都错了，因为都只看到了流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量，没有看到焦虑。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5817632" cy="664844"/>
            <a:chOff x="969645" y="5188268"/>
            <a:chExt cx="5817632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5817632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两种判断都错了，因为都只看到了流量，没有看到焦虑。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23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813464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真相：AI 焦虑 + 普惠算力渴求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7009288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他们装的不是产品，而是一张 AI 时代入场券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3754184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流量会回落，但 AI 焦虑不会回落。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24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672365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Moltbot 启示：大脑/身体解耦，通用必死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5600514" cy="2857500"/>
            <a:chOff x="904875" y="1714500"/>
            <a:chExt cx="5600514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5600514" cy="2857500"/>
              <a:chOff x="904875" y="1714500"/>
              <a:chExt cx="5600514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4916619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方向正确，但“什么都能干”的承诺会把产品带死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真正能落地的是确定性场景、真实工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作流和真实数据。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核心判断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真正能落地的是确定性场景、真实工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作流和真实数据。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下一步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真正能落地的是确定性场景、真实工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作流和真实数据。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5586603" cy="664844"/>
            <a:chOff x="969645" y="5188268"/>
            <a:chExt cx="5586603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5586603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真正能落地的是确定性场景、真实工作流和真实数据。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25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367433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ClawPro 要做 / 不做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2000" y="1524000"/>
            <a:ext cx="5143500" cy="3714750"/>
            <a:chOff x="762000" y="1524000"/>
            <a:chExt cx="5143500" cy="3714750"/>
          </a:xfrm>
        </p:grpSpPr>
        <p:sp>
          <p:nvSpPr>
            <p:cNvPr id="11" name="Rectangle 11"/>
            <p:cNvSpPr/>
            <p:nvPr/>
          </p:nvSpPr>
          <p:spPr>
            <a:xfrm>
              <a:off x="762000" y="1524000"/>
              <a:ext cx="5143500" cy="3714750"/>
            </a:xfrm>
            <a:prstGeom prst="roundRect">
              <a:avLst>
                <a:gd name="adj" fmla="val 5641"/>
              </a:avLst>
            </a:prstGeom>
            <a:solidFill>
              <a:srgbClr val="0E1B2D"/>
            </a:solidFill>
            <a:ln w="13335">
              <a:solidFill>
                <a:srgbClr val="35D07F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1072515" y="1772602"/>
              <a:ext cx="778859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35D07F"/>
                  </a:solidFill>
                  <a:latin typeface="Arial"/>
                  <a:ea typeface="Microsoft YaHei"/>
                  <a:cs typeface="Arial"/>
                </a:rPr>
                <a:t>要做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082040" y="2425065"/>
              <a:ext cx="4389120" cy="10744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2790"/>
                </a:lnSpc>
              </a:pPr>
              <a:r>
                <a:rPr lang="zh-CN" sz="1800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真实工作流和真实数据；标准化交付；统一</a:t>
              </a:r>
              <a:r>
                <a:rPr lang="zh-CN" sz="1800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 xml:space="preserve">管控；SkillHub 沉淀 know </a:t>
              </a:r>
              <a:r>
                <a:rPr lang="zh-CN" sz="1800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-how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6286500" y="1524000"/>
            <a:ext cx="5143500" cy="3714750"/>
            <a:chOff x="6286500" y="1524000"/>
            <a:chExt cx="5143500" cy="3714750"/>
          </a:xfrm>
        </p:grpSpPr>
        <p:sp>
          <p:nvSpPr>
            <p:cNvPr id="15" name="Rectangle 15"/>
            <p:cNvSpPr/>
            <p:nvPr/>
          </p:nvSpPr>
          <p:spPr>
            <a:xfrm>
              <a:off x="6286500" y="1524000"/>
              <a:ext cx="5143500" cy="3714750"/>
            </a:xfrm>
            <a:prstGeom prst="roundRect">
              <a:avLst>
                <a:gd name="adj" fmla="val 5641"/>
              </a:avLst>
            </a:prstGeom>
            <a:solidFill>
              <a:srgbClr val="0E1B2D"/>
            </a:solidFill>
            <a:ln w="13335">
              <a:solidFill>
                <a:srgbClr val="FF6A3D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6597015" y="1772602"/>
              <a:ext cx="778859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不做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6606540" y="2425065"/>
              <a:ext cx="3406140" cy="7200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2790"/>
                </a:lnSpc>
              </a:pPr>
              <a:r>
                <a:rPr lang="zh-CN" sz="1800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全权 Agent；Shell 风险敞口；</a:t>
              </a:r>
              <a:r>
                <a:rPr lang="zh-CN" sz="1800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无法衡量的炫技 Demo；通用妥协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835342" y="5433536"/>
            <a:ext cx="7174706" cy="350520"/>
            <a:chOff x="835342" y="5433536"/>
            <a:chExt cx="7174706" cy="350520"/>
          </a:xfrm>
        </p:grpSpPr>
        <p:sp>
          <p:nvSpPr>
            <p:cNvPr id="19" name="TextBox 19"/>
            <p:cNvSpPr txBox="1"/>
            <p:nvPr/>
          </p:nvSpPr>
          <p:spPr>
            <a:xfrm>
              <a:off x="835342" y="5433536"/>
              <a:ext cx="7174706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它做工作流、数据、管控和 SkillHub，不做全权 Agent 与炫技 Demo。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1" name="Line 2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26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79561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ClawPro 回答两个 B 端真问题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38200" y="1600200"/>
            <a:ext cx="4953000" cy="3429000"/>
            <a:chOff x="838200" y="1600200"/>
            <a:chExt cx="4953000" cy="3429000"/>
          </a:xfrm>
        </p:grpSpPr>
        <p:sp>
          <p:nvSpPr>
            <p:cNvPr id="11" name="Rectangle 11"/>
            <p:cNvSpPr/>
            <p:nvPr/>
          </p:nvSpPr>
          <p:spPr>
            <a:xfrm>
              <a:off x="838200" y="1600200"/>
              <a:ext cx="4953000" cy="3429000"/>
            </a:xfrm>
            <a:prstGeom prst="roundRect">
              <a:avLst>
                <a:gd name="adj" fmla="val 5000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sp>
          <p:nvSpPr>
            <p:cNvPr id="12" name="Rectangle 12"/>
            <p:cNvSpPr/>
            <p:nvPr/>
          </p:nvSpPr>
          <p:spPr>
            <a:xfrm>
              <a:off x="838200" y="1600200"/>
              <a:ext cx="66675" cy="3429000"/>
            </a:xfrm>
            <a:prstGeom prst="roundRect">
              <a:avLst>
                <a:gd name="adj" fmla="val 50000"/>
              </a:avLst>
            </a:prstGeom>
            <a:solidFill>
              <a:srgbClr val="2AD4FF"/>
            </a:solidFill>
            <a:ln>
              <a:noFill/>
            </a:ln>
          </p:spPr>
        </p:sp>
        <p:grpSp>
          <p:nvGrpSpPr>
            <p:cNvPr id="15" name="Group 15"/>
            <p:cNvGrpSpPr/>
            <p:nvPr/>
          </p:nvGrpSpPr>
          <p:grpSpPr>
            <a:xfrm>
              <a:off x="1072084" y="1879402"/>
              <a:ext cx="308446" cy="222647"/>
              <a:chOff x="1072084" y="1879402"/>
              <a:chExt cx="308446" cy="222647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1082194" y="1882166"/>
                <a:ext cx="288216" cy="209762"/>
              </a:xfrm>
              <a:custGeom>
                <a:avLst/>
                <a:gdLst/>
                <a:ahLst/>
                <a:cxnLst/>
                <a:rect l="l" t="t" r="r" b="b"/>
                <a:pathLst>
                  <a:path w="288216" h="209762">
                    <a:moveTo>
                      <a:pt x="288216" y="108559"/>
                    </a:moveTo>
                    <a:cubicBezTo>
                      <a:pt x="288216" y="164452"/>
                      <a:pt x="242906" y="209762"/>
                      <a:pt x="187013" y="209762"/>
                    </a:cubicBezTo>
                    <a:lnTo>
                      <a:pt x="75689" y="209762"/>
                    </a:lnTo>
                    <a:cubicBezTo>
                      <a:pt x="48270" y="209728"/>
                      <a:pt x="23332" y="193874"/>
                      <a:pt x="11666" y="169060"/>
                    </a:cubicBezTo>
                    <a:cubicBezTo>
                      <a:pt x="0" y="144246"/>
                      <a:pt x="3701" y="114928"/>
                      <a:pt x="21168" y="93791"/>
                    </a:cubicBezTo>
                    <a:cubicBezTo>
                      <a:pt x="38635" y="72655"/>
                      <a:pt x="66731" y="63497"/>
                      <a:pt x="93298" y="70278"/>
                    </a:cubicBezTo>
                    <a:lnTo>
                      <a:pt x="93298" y="70405"/>
                    </a:lnTo>
                    <a:cubicBezTo>
                      <a:pt x="111562" y="25607"/>
                      <a:pt x="158977" y="0"/>
                      <a:pt x="206453" y="9293"/>
                    </a:cubicBezTo>
                    <a:cubicBezTo>
                      <a:pt x="253930" y="18586"/>
                      <a:pt x="288190" y="60181"/>
                      <a:pt x="288216" y="108559"/>
                    </a:cubicBezTo>
                    <a:close/>
                  </a:path>
                </a:pathLst>
              </a:custGeom>
              <a:solidFill>
                <a:srgbClr val="2AD4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4" name="Freeform 14"/>
              <p:cNvSpPr/>
              <p:nvPr/>
            </p:nvSpPr>
            <p:spPr>
              <a:xfrm>
                <a:off x="1072084" y="1879402"/>
                <a:ext cx="308446" cy="222647"/>
              </a:xfrm>
              <a:custGeom>
                <a:avLst/>
                <a:gdLst/>
                <a:ahLst/>
                <a:cxnLst/>
                <a:rect l="l" t="t" r="r" b="b"/>
                <a:pathLst>
                  <a:path w="308446" h="222647">
                    <a:moveTo>
                      <a:pt x="197123" y="0"/>
                    </a:moveTo>
                    <a:cubicBezTo>
                      <a:pt x="154957" y="32"/>
                      <a:pt x="116421" y="23861"/>
                      <a:pt x="97551" y="61569"/>
                    </a:cubicBezTo>
                    <a:cubicBezTo>
                      <a:pt x="67551" y="57194"/>
                      <a:pt x="37620" y="69947"/>
                      <a:pt x="19994" y="94614"/>
                    </a:cubicBezTo>
                    <a:cubicBezTo>
                      <a:pt x="2367" y="119282"/>
                      <a:pt x="0" y="151730"/>
                      <a:pt x="13859" y="178695"/>
                    </a:cubicBezTo>
                    <a:cubicBezTo>
                      <a:pt x="27718" y="205659"/>
                      <a:pt x="55481" y="222621"/>
                      <a:pt x="85799" y="222647"/>
                    </a:cubicBezTo>
                    <a:lnTo>
                      <a:pt x="197123" y="222647"/>
                    </a:lnTo>
                    <a:cubicBezTo>
                      <a:pt x="258605" y="222647"/>
                      <a:pt x="308446" y="172806"/>
                      <a:pt x="308446" y="111323"/>
                    </a:cubicBezTo>
                    <a:cubicBezTo>
                      <a:pt x="308446" y="49841"/>
                      <a:pt x="258605" y="0"/>
                      <a:pt x="197123" y="0"/>
                    </a:cubicBezTo>
                    <a:close/>
                    <a:moveTo>
                      <a:pt x="197123" y="202406"/>
                    </a:moveTo>
                    <a:lnTo>
                      <a:pt x="85799" y="202406"/>
                    </a:lnTo>
                    <a:cubicBezTo>
                      <a:pt x="52263" y="202406"/>
                      <a:pt x="25077" y="175220"/>
                      <a:pt x="25077" y="141684"/>
                    </a:cubicBezTo>
                    <a:cubicBezTo>
                      <a:pt x="25077" y="108149"/>
                      <a:pt x="52263" y="80962"/>
                      <a:pt x="85799" y="80962"/>
                    </a:cubicBezTo>
                    <a:cubicBezTo>
                      <a:pt x="87191" y="80962"/>
                      <a:pt x="88582" y="80962"/>
                      <a:pt x="89961" y="81102"/>
                    </a:cubicBezTo>
                    <a:cubicBezTo>
                      <a:pt x="87194" y="90937"/>
                      <a:pt x="85793" y="101106"/>
                      <a:pt x="85799" y="111323"/>
                    </a:cubicBezTo>
                    <a:cubicBezTo>
                      <a:pt x="85799" y="116913"/>
                      <a:pt x="90330" y="121444"/>
                      <a:pt x="95920" y="121444"/>
                    </a:cubicBezTo>
                    <a:cubicBezTo>
                      <a:pt x="101509" y="121444"/>
                      <a:pt x="106040" y="116913"/>
                      <a:pt x="106040" y="111323"/>
                    </a:cubicBezTo>
                    <a:cubicBezTo>
                      <a:pt x="106040" y="61020"/>
                      <a:pt x="146819" y="20241"/>
                      <a:pt x="197123" y="20241"/>
                    </a:cubicBezTo>
                    <a:cubicBezTo>
                      <a:pt x="247426" y="20241"/>
                      <a:pt x="288206" y="61020"/>
                      <a:pt x="288206" y="111323"/>
                    </a:cubicBezTo>
                    <a:cubicBezTo>
                      <a:pt x="288206" y="161627"/>
                      <a:pt x="247426" y="202406"/>
                      <a:pt x="197123" y="202406"/>
                    </a:cubicBezTo>
                    <a:close/>
                  </a:path>
                </a:pathLst>
              </a:custGeom>
              <a:solidFill>
                <a:srgbClr val="2AD4FF"/>
              </a:solidFill>
              <a:ln>
                <a:noFill/>
              </a:ln>
            </p:spPr>
          </p:sp>
        </p:grpSp>
        <p:sp>
          <p:nvSpPr>
            <p:cNvPr id="16" name="TextBox 16"/>
            <p:cNvSpPr txBox="1"/>
            <p:nvPr/>
          </p:nvSpPr>
          <p:spPr>
            <a:xfrm>
              <a:off x="1522095" y="1879282"/>
              <a:ext cx="3079940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问题一：AI 与云是什么关系？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049655" y="2330768"/>
              <a:ext cx="4037648" cy="5229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1958"/>
                </a:lnSpc>
              </a:pPr>
              <a:r>
                <a:rPr lang="zh-CN" sz="135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云是 Agent 的数字身体：算力是肌肉，存储是记忆，</a:t>
              </a:r>
              <a:r>
                <a:rPr lang="zh-CN" sz="135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网络是神经，调度是呼吸。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400800" y="1600200"/>
            <a:ext cx="4953000" cy="3429000"/>
            <a:chOff x="6400800" y="1600200"/>
            <a:chExt cx="4953000" cy="3429000"/>
          </a:xfrm>
        </p:grpSpPr>
        <p:sp>
          <p:nvSpPr>
            <p:cNvPr id="19" name="Rectangle 19"/>
            <p:cNvSpPr/>
            <p:nvPr/>
          </p:nvSpPr>
          <p:spPr>
            <a:xfrm>
              <a:off x="6400800" y="1600200"/>
              <a:ext cx="4953000" cy="3429000"/>
            </a:xfrm>
            <a:prstGeom prst="roundRect">
              <a:avLst>
                <a:gd name="adj" fmla="val 5000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sp>
          <p:nvSpPr>
            <p:cNvPr id="20" name="Rectangle 20"/>
            <p:cNvSpPr/>
            <p:nvPr/>
          </p:nvSpPr>
          <p:spPr>
            <a:xfrm>
              <a:off x="6400800" y="1600200"/>
              <a:ext cx="66675" cy="3429000"/>
            </a:xfrm>
            <a:prstGeom prst="roundRect">
              <a:avLst>
                <a:gd name="adj" fmla="val 50000"/>
              </a:avLst>
            </a:prstGeom>
            <a:solidFill>
              <a:srgbClr val="1677FF"/>
            </a:solidFill>
            <a:ln>
              <a:noFill/>
            </a:ln>
          </p:spPr>
        </p:sp>
        <p:grpSp>
          <p:nvGrpSpPr>
            <p:cNvPr id="23" name="Group 23"/>
            <p:cNvGrpSpPr/>
            <p:nvPr/>
          </p:nvGrpSpPr>
          <p:grpSpPr>
            <a:xfrm>
              <a:off x="6669881" y="1879402"/>
              <a:ext cx="242888" cy="253353"/>
              <a:chOff x="6669881" y="1879402"/>
              <a:chExt cx="242888" cy="253353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6680002" y="1889522"/>
                <a:ext cx="222647" cy="232919"/>
              </a:xfrm>
              <a:custGeom>
                <a:avLst/>
                <a:gdLst/>
                <a:ahLst/>
                <a:cxnLst/>
                <a:rect l="l" t="t" r="r" b="b"/>
                <a:pathLst>
                  <a:path w="222647" h="232919">
                    <a:moveTo>
                      <a:pt x="222647" y="10120"/>
                    </a:moveTo>
                    <a:lnTo>
                      <a:pt x="222647" y="84467"/>
                    </a:lnTo>
                    <a:cubicBezTo>
                      <a:pt x="222647" y="190958"/>
                      <a:pt x="132437" y="226240"/>
                      <a:pt x="114435" y="232223"/>
                    </a:cubicBezTo>
                    <a:cubicBezTo>
                      <a:pt x="112419" y="232919"/>
                      <a:pt x="110228" y="232919"/>
                      <a:pt x="108211" y="232223"/>
                    </a:cubicBezTo>
                    <a:cubicBezTo>
                      <a:pt x="90210" y="226265"/>
                      <a:pt x="0" y="191021"/>
                      <a:pt x="0" y="84492"/>
                    </a:cubicBezTo>
                    <a:lnTo>
                      <a:pt x="0" y="10120"/>
                    </a:lnTo>
                    <a:cubicBezTo>
                      <a:pt x="0" y="4531"/>
                      <a:pt x="4531" y="0"/>
                      <a:pt x="10120" y="0"/>
                    </a:cubicBezTo>
                    <a:lnTo>
                      <a:pt x="212527" y="0"/>
                    </a:lnTo>
                    <a:cubicBezTo>
                      <a:pt x="218116" y="0"/>
                      <a:pt x="222647" y="4531"/>
                      <a:pt x="222647" y="10120"/>
                    </a:cubicBezTo>
                    <a:close/>
                  </a:path>
                </a:pathLst>
              </a:custGeom>
              <a:solidFill>
                <a:srgbClr val="1677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22" name="Freeform 22"/>
              <p:cNvSpPr/>
              <p:nvPr/>
            </p:nvSpPr>
            <p:spPr>
              <a:xfrm>
                <a:off x="6669881" y="1879402"/>
                <a:ext cx="242888" cy="253353"/>
              </a:xfrm>
              <a:custGeom>
                <a:avLst/>
                <a:gdLst/>
                <a:ahLst/>
                <a:cxnLst/>
                <a:rect l="l" t="t" r="r" b="b"/>
                <a:pathLst>
                  <a:path w="242888" h="253353">
                    <a:moveTo>
                      <a:pt x="222647" y="0"/>
                    </a:moveTo>
                    <a:lnTo>
                      <a:pt x="20241" y="0"/>
                    </a:lnTo>
                    <a:cubicBezTo>
                      <a:pt x="9062" y="0"/>
                      <a:pt x="0" y="9062"/>
                      <a:pt x="0" y="20241"/>
                    </a:cubicBezTo>
                    <a:lnTo>
                      <a:pt x="0" y="94600"/>
                    </a:lnTo>
                    <a:cubicBezTo>
                      <a:pt x="0" y="207960"/>
                      <a:pt x="95915" y="245569"/>
                      <a:pt x="115119" y="251958"/>
                    </a:cubicBezTo>
                    <a:cubicBezTo>
                      <a:pt x="119220" y="253353"/>
                      <a:pt x="123667" y="253353"/>
                      <a:pt x="127769" y="251958"/>
                    </a:cubicBezTo>
                    <a:cubicBezTo>
                      <a:pt x="146998" y="245569"/>
                      <a:pt x="242888" y="207960"/>
                      <a:pt x="242888" y="94600"/>
                    </a:cubicBezTo>
                    <a:lnTo>
                      <a:pt x="242888" y="20241"/>
                    </a:lnTo>
                    <a:cubicBezTo>
                      <a:pt x="242888" y="9062"/>
                      <a:pt x="233825" y="0"/>
                      <a:pt x="222647" y="0"/>
                    </a:cubicBezTo>
                    <a:close/>
                    <a:moveTo>
                      <a:pt x="222647" y="94612"/>
                    </a:moveTo>
                    <a:cubicBezTo>
                      <a:pt x="222647" y="193817"/>
                      <a:pt x="138712" y="226961"/>
                      <a:pt x="121444" y="232729"/>
                    </a:cubicBezTo>
                    <a:cubicBezTo>
                      <a:pt x="104328" y="227024"/>
                      <a:pt x="20241" y="193905"/>
                      <a:pt x="20241" y="94612"/>
                    </a:cubicBezTo>
                    <a:lnTo>
                      <a:pt x="20241" y="20241"/>
                    </a:lnTo>
                    <a:lnTo>
                      <a:pt x="222647" y="20241"/>
                    </a:lnTo>
                    <a:close/>
                    <a:moveTo>
                      <a:pt x="63682" y="128604"/>
                    </a:moveTo>
                    <a:cubicBezTo>
                      <a:pt x="59728" y="124649"/>
                      <a:pt x="59728" y="118238"/>
                      <a:pt x="63682" y="114284"/>
                    </a:cubicBezTo>
                    <a:cubicBezTo>
                      <a:pt x="67636" y="110329"/>
                      <a:pt x="74048" y="110329"/>
                      <a:pt x="78002" y="114284"/>
                    </a:cubicBezTo>
                    <a:lnTo>
                      <a:pt x="101203" y="137484"/>
                    </a:lnTo>
                    <a:lnTo>
                      <a:pt x="164885" y="73802"/>
                    </a:lnTo>
                    <a:cubicBezTo>
                      <a:pt x="168840" y="69848"/>
                      <a:pt x="175251" y="69848"/>
                      <a:pt x="179205" y="73802"/>
                    </a:cubicBezTo>
                    <a:cubicBezTo>
                      <a:pt x="183160" y="77757"/>
                      <a:pt x="183160" y="84168"/>
                      <a:pt x="179205" y="88123"/>
                    </a:cubicBezTo>
                    <a:lnTo>
                      <a:pt x="108363" y="158965"/>
                    </a:lnTo>
                    <a:cubicBezTo>
                      <a:pt x="106465" y="160865"/>
                      <a:pt x="103889" y="161933"/>
                      <a:pt x="101203" y="161933"/>
                    </a:cubicBezTo>
                    <a:cubicBezTo>
                      <a:pt x="98517" y="161933"/>
                      <a:pt x="95941" y="160865"/>
                      <a:pt x="94043" y="158965"/>
                    </a:cubicBezTo>
                    <a:close/>
                  </a:path>
                </a:pathLst>
              </a:custGeom>
              <a:solidFill>
                <a:srgbClr val="1677FF"/>
              </a:solidFill>
              <a:ln>
                <a:noFill/>
              </a:ln>
            </p:spPr>
          </p:sp>
        </p:grpSp>
        <p:sp>
          <p:nvSpPr>
            <p:cNvPr id="24" name="TextBox 24"/>
            <p:cNvSpPr txBox="1"/>
            <p:nvPr/>
          </p:nvSpPr>
          <p:spPr>
            <a:xfrm>
              <a:off x="7084695" y="1879282"/>
              <a:ext cx="3149248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问题二：企业 AI 下一步去哪？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612255" y="2330768"/>
              <a:ext cx="4423410" cy="5229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1958"/>
                </a:lnSpc>
              </a:pPr>
              <a:r>
                <a:rPr lang="zh-CN" sz="135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 xml:space="preserve">不是再买几个工具，而是把工作流和数据治理做好，让 RO </a:t>
              </a:r>
              <a:r>
                <a:rPr lang="zh-CN" sz="135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I 可沉淀。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835342" y="5433536"/>
            <a:ext cx="5679519" cy="350520"/>
            <a:chOff x="835342" y="5433536"/>
            <a:chExt cx="5679519" cy="350520"/>
          </a:xfrm>
        </p:grpSpPr>
        <p:sp>
          <p:nvSpPr>
            <p:cNvPr id="27" name="TextBox 27"/>
            <p:cNvSpPr txBox="1"/>
            <p:nvPr/>
          </p:nvSpPr>
          <p:spPr>
            <a:xfrm>
              <a:off x="835342" y="5433536"/>
              <a:ext cx="5679519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云是 Agent 的数字身体，下一步是工作流 + 数据治理。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9" name="Line 29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27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  <p:bldP spid="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7776934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大 callback：三方向 × Cattle vs Pets 全部强化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sp>
        <p:nvSpPr>
          <p:cNvPr id="11" name="Rectangle 11"/>
          <p:cNvSpPr/>
          <p:nvPr/>
        </p:nvSpPr>
        <p:spPr>
          <a:xfrm>
            <a:off x="685800" y="1381125"/>
            <a:ext cx="1714500" cy="476250"/>
          </a:xfrm>
          <a:prstGeom prst="rect">
            <a:avLst/>
          </a:prstGeom>
          <a:solidFill>
            <a:srgbClr val="10243C"/>
          </a:solidFill>
          <a:ln w="9525">
            <a:solidFill>
              <a:srgbClr val="28415F"/>
            </a:solidFill>
          </a:ln>
        </p:spPr>
      </p:sp>
      <p:sp>
        <p:nvSpPr>
          <p:cNvPr id="12" name="TextBox 12"/>
          <p:cNvSpPr txBox="1"/>
          <p:nvPr/>
        </p:nvSpPr>
        <p:spPr>
          <a:xfrm>
            <a:off x="840105" y="1549718"/>
            <a:ext cx="41233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2AD4FF"/>
                </a:solidFill>
                <a:latin typeface="Arial"/>
                <a:ea typeface="Microsoft YaHei"/>
                <a:cs typeface="Arial"/>
              </a:rPr>
              <a:t>方向</a:t>
            </a:r>
          </a:p>
        </p:txBody>
      </p:sp>
      <p:sp>
        <p:nvSpPr>
          <p:cNvPr id="13" name="Rectangle 13"/>
          <p:cNvSpPr/>
          <p:nvPr/>
        </p:nvSpPr>
        <p:spPr>
          <a:xfrm>
            <a:off x="2400300" y="1381125"/>
            <a:ext cx="2571750" cy="476250"/>
          </a:xfrm>
          <a:prstGeom prst="rect">
            <a:avLst/>
          </a:prstGeom>
          <a:solidFill>
            <a:srgbClr val="10243C"/>
          </a:solidFill>
          <a:ln w="9525">
            <a:solidFill>
              <a:srgbClr val="28415F"/>
            </a:solidFill>
          </a:ln>
        </p:spPr>
      </p:sp>
      <p:sp>
        <p:nvSpPr>
          <p:cNvPr id="14" name="TextBox 14"/>
          <p:cNvSpPr txBox="1"/>
          <p:nvPr/>
        </p:nvSpPr>
        <p:spPr>
          <a:xfrm>
            <a:off x="2554605" y="1549718"/>
            <a:ext cx="69587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2AD4FF"/>
                </a:solidFill>
                <a:latin typeface="Arial"/>
                <a:ea typeface="Microsoft YaHei"/>
                <a:cs typeface="Arial"/>
              </a:rPr>
              <a:t>2020 年</a:t>
            </a:r>
          </a:p>
        </p:txBody>
      </p:sp>
      <p:sp>
        <p:nvSpPr>
          <p:cNvPr id="15" name="Rectangle 15"/>
          <p:cNvSpPr/>
          <p:nvPr/>
        </p:nvSpPr>
        <p:spPr>
          <a:xfrm>
            <a:off x="4972050" y="1381125"/>
            <a:ext cx="3714750" cy="476250"/>
          </a:xfrm>
          <a:prstGeom prst="rect">
            <a:avLst/>
          </a:prstGeom>
          <a:solidFill>
            <a:srgbClr val="10243C"/>
          </a:solidFill>
          <a:ln w="9525">
            <a:solidFill>
              <a:srgbClr val="28415F"/>
            </a:solidFill>
          </a:ln>
        </p:spPr>
      </p:sp>
      <p:sp>
        <p:nvSpPr>
          <p:cNvPr id="16" name="TextBox 16"/>
          <p:cNvSpPr txBox="1"/>
          <p:nvPr/>
        </p:nvSpPr>
        <p:spPr>
          <a:xfrm>
            <a:off x="5126355" y="1549718"/>
            <a:ext cx="134800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2AD4FF"/>
                </a:solidFill>
                <a:latin typeface="Arial"/>
                <a:ea typeface="Microsoft YaHei"/>
                <a:cs typeface="Arial"/>
              </a:rPr>
              <a:t>2026 年 AI 时代</a:t>
            </a:r>
          </a:p>
        </p:txBody>
      </p:sp>
      <p:sp>
        <p:nvSpPr>
          <p:cNvPr id="17" name="Rectangle 17"/>
          <p:cNvSpPr/>
          <p:nvPr/>
        </p:nvSpPr>
        <p:spPr>
          <a:xfrm>
            <a:off x="8686800" y="1381125"/>
            <a:ext cx="2190750" cy="476250"/>
          </a:xfrm>
          <a:prstGeom prst="rect">
            <a:avLst/>
          </a:prstGeom>
          <a:solidFill>
            <a:srgbClr val="10243C"/>
          </a:solidFill>
          <a:ln w="9525">
            <a:solidFill>
              <a:srgbClr val="28415F"/>
            </a:solidFill>
          </a:ln>
        </p:spPr>
      </p:sp>
      <p:sp>
        <p:nvSpPr>
          <p:cNvPr id="18" name="TextBox 18"/>
          <p:cNvSpPr txBox="1"/>
          <p:nvPr/>
        </p:nvSpPr>
        <p:spPr>
          <a:xfrm>
            <a:off x="8841105" y="1549718"/>
            <a:ext cx="41233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2AD4FF"/>
                </a:solidFill>
                <a:latin typeface="Arial"/>
                <a:ea typeface="Microsoft YaHei"/>
                <a:cs typeface="Arial"/>
              </a:rPr>
              <a:t>结论</a:t>
            </a:r>
          </a:p>
        </p:txBody>
      </p:sp>
      <p:sp>
        <p:nvSpPr>
          <p:cNvPr id="19" name="Rectangle 19"/>
          <p:cNvSpPr/>
          <p:nvPr/>
        </p:nvSpPr>
        <p:spPr>
          <a:xfrm>
            <a:off x="685800" y="1857375"/>
            <a:ext cx="171450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20" name="TextBox 20"/>
          <p:cNvSpPr txBox="1"/>
          <p:nvPr/>
        </p:nvSpPr>
        <p:spPr>
          <a:xfrm>
            <a:off x="840105" y="2140268"/>
            <a:ext cx="61081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Cattle</a:t>
            </a:r>
          </a:p>
        </p:txBody>
      </p:sp>
      <p:sp>
        <p:nvSpPr>
          <p:cNvPr id="21" name="Rectangle 21"/>
          <p:cNvSpPr/>
          <p:nvPr/>
        </p:nvSpPr>
        <p:spPr>
          <a:xfrm>
            <a:off x="2400300" y="1857375"/>
            <a:ext cx="2571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22" name="TextBox 22"/>
          <p:cNvSpPr txBox="1"/>
          <p:nvPr/>
        </p:nvSpPr>
        <p:spPr>
          <a:xfrm>
            <a:off x="2554605" y="2140268"/>
            <a:ext cx="129444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大客户业务集群</a:t>
            </a:r>
          </a:p>
        </p:txBody>
      </p:sp>
      <p:sp>
        <p:nvSpPr>
          <p:cNvPr id="23" name="Rectangle 23"/>
          <p:cNvSpPr/>
          <p:nvPr/>
        </p:nvSpPr>
        <p:spPr>
          <a:xfrm>
            <a:off x="4972050" y="1857375"/>
            <a:ext cx="3714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24" name="TextBox 24"/>
          <p:cNvSpPr txBox="1"/>
          <p:nvPr/>
        </p:nvSpPr>
        <p:spPr>
          <a:xfrm>
            <a:off x="5126355" y="2140268"/>
            <a:ext cx="180751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Agent 集群 7×24 在线</a:t>
            </a:r>
          </a:p>
        </p:txBody>
      </p:sp>
      <p:sp>
        <p:nvSpPr>
          <p:cNvPr id="25" name="Rectangle 25"/>
          <p:cNvSpPr/>
          <p:nvPr/>
        </p:nvSpPr>
        <p:spPr>
          <a:xfrm>
            <a:off x="8686800" y="1857375"/>
            <a:ext cx="2190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26" name="TextBox 26"/>
          <p:cNvSpPr txBox="1"/>
          <p:nvPr/>
        </p:nvSpPr>
        <p:spPr>
          <a:xfrm>
            <a:off x="8841105" y="2140268"/>
            <a:ext cx="79038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F6A3D"/>
                </a:solidFill>
                <a:latin typeface="Arial"/>
                <a:ea typeface="Microsoft YaHei"/>
                <a:cs typeface="Arial"/>
              </a:rPr>
              <a:t>大幅强化</a:t>
            </a:r>
          </a:p>
        </p:txBody>
      </p:sp>
      <p:sp>
        <p:nvSpPr>
          <p:cNvPr id="27" name="Rectangle 27"/>
          <p:cNvSpPr/>
          <p:nvPr/>
        </p:nvSpPr>
        <p:spPr>
          <a:xfrm>
            <a:off x="685800" y="2600325"/>
            <a:ext cx="171450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28" name="TextBox 28"/>
          <p:cNvSpPr txBox="1"/>
          <p:nvPr/>
        </p:nvSpPr>
        <p:spPr>
          <a:xfrm>
            <a:off x="840105" y="2883218"/>
            <a:ext cx="4501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Pets</a:t>
            </a:r>
          </a:p>
        </p:txBody>
      </p:sp>
      <p:sp>
        <p:nvSpPr>
          <p:cNvPr id="29" name="Rectangle 29"/>
          <p:cNvSpPr/>
          <p:nvPr/>
        </p:nvSpPr>
        <p:spPr>
          <a:xfrm>
            <a:off x="2400300" y="2600325"/>
            <a:ext cx="2571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30" name="TextBox 30"/>
          <p:cNvSpPr txBox="1"/>
          <p:nvPr/>
        </p:nvSpPr>
        <p:spPr>
          <a:xfrm>
            <a:off x="2554605" y="2883218"/>
            <a:ext cx="93440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个人开发者</a:t>
            </a:r>
          </a:p>
        </p:txBody>
      </p:sp>
      <p:sp>
        <p:nvSpPr>
          <p:cNvPr id="31" name="Rectangle 31"/>
          <p:cNvSpPr/>
          <p:nvPr/>
        </p:nvSpPr>
        <p:spPr>
          <a:xfrm>
            <a:off x="4972050" y="2600325"/>
            <a:ext cx="3714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32" name="TextBox 32"/>
          <p:cNvSpPr txBox="1"/>
          <p:nvPr/>
        </p:nvSpPr>
        <p:spPr>
          <a:xfrm>
            <a:off x="5126355" y="2883218"/>
            <a:ext cx="20505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个人 Agent + 企业试验场</a:t>
            </a:r>
          </a:p>
        </p:txBody>
      </p:sp>
      <p:sp>
        <p:nvSpPr>
          <p:cNvPr id="33" name="Rectangle 33"/>
          <p:cNvSpPr/>
          <p:nvPr/>
        </p:nvSpPr>
        <p:spPr>
          <a:xfrm>
            <a:off x="8686800" y="2600325"/>
            <a:ext cx="2190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34" name="TextBox 34"/>
          <p:cNvSpPr txBox="1"/>
          <p:nvPr/>
        </p:nvSpPr>
        <p:spPr>
          <a:xfrm>
            <a:off x="8841105" y="2883218"/>
            <a:ext cx="79038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F6A3D"/>
                </a:solidFill>
                <a:latin typeface="Arial"/>
                <a:ea typeface="Microsoft YaHei"/>
                <a:cs typeface="Arial"/>
              </a:rPr>
              <a:t>大幅强化</a:t>
            </a:r>
          </a:p>
        </p:txBody>
      </p:sp>
      <p:sp>
        <p:nvSpPr>
          <p:cNvPr id="35" name="Rectangle 35"/>
          <p:cNvSpPr/>
          <p:nvPr/>
        </p:nvSpPr>
        <p:spPr>
          <a:xfrm>
            <a:off x="685800" y="3343275"/>
            <a:ext cx="171450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36" name="TextBox 36"/>
          <p:cNvSpPr txBox="1"/>
          <p:nvPr/>
        </p:nvSpPr>
        <p:spPr>
          <a:xfrm>
            <a:off x="840105" y="3626168"/>
            <a:ext cx="96050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Computing</a:t>
            </a:r>
          </a:p>
        </p:txBody>
      </p:sp>
      <p:sp>
        <p:nvSpPr>
          <p:cNvPr id="37" name="Rectangle 37"/>
          <p:cNvSpPr/>
          <p:nvPr/>
        </p:nvSpPr>
        <p:spPr>
          <a:xfrm>
            <a:off x="2400300" y="3343275"/>
            <a:ext cx="2571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38" name="TextBox 38"/>
          <p:cNvSpPr txBox="1"/>
          <p:nvPr/>
        </p:nvSpPr>
        <p:spPr>
          <a:xfrm>
            <a:off x="2554605" y="3626168"/>
            <a:ext cx="75438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异构计算</a:t>
            </a:r>
          </a:p>
        </p:txBody>
      </p:sp>
      <p:sp>
        <p:nvSpPr>
          <p:cNvPr id="39" name="Rectangle 39"/>
          <p:cNvSpPr/>
          <p:nvPr/>
        </p:nvSpPr>
        <p:spPr>
          <a:xfrm>
            <a:off x="4972050" y="3343275"/>
            <a:ext cx="3714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40" name="TextBox 40"/>
          <p:cNvSpPr txBox="1"/>
          <p:nvPr/>
        </p:nvSpPr>
        <p:spPr>
          <a:xfrm>
            <a:off x="5126355" y="3626168"/>
            <a:ext cx="110542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GPU 算力机型</a:t>
            </a:r>
          </a:p>
        </p:txBody>
      </p:sp>
      <p:sp>
        <p:nvSpPr>
          <p:cNvPr id="41" name="Rectangle 41"/>
          <p:cNvSpPr/>
          <p:nvPr/>
        </p:nvSpPr>
        <p:spPr>
          <a:xfrm>
            <a:off x="8686800" y="3343275"/>
            <a:ext cx="2190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42" name="TextBox 42"/>
          <p:cNvSpPr txBox="1"/>
          <p:nvPr/>
        </p:nvSpPr>
        <p:spPr>
          <a:xfrm>
            <a:off x="8841105" y="3626168"/>
            <a:ext cx="41233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F6A3D"/>
                </a:solidFill>
                <a:latin typeface="Arial"/>
                <a:ea typeface="Microsoft YaHei"/>
                <a:cs typeface="Arial"/>
              </a:rPr>
              <a:t>强化</a:t>
            </a:r>
          </a:p>
        </p:txBody>
      </p:sp>
      <p:sp>
        <p:nvSpPr>
          <p:cNvPr id="43" name="Rectangle 43"/>
          <p:cNvSpPr/>
          <p:nvPr/>
        </p:nvSpPr>
        <p:spPr>
          <a:xfrm>
            <a:off x="685800" y="4086225"/>
            <a:ext cx="171450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44" name="TextBox 44"/>
          <p:cNvSpPr txBox="1"/>
          <p:nvPr/>
        </p:nvSpPr>
        <p:spPr>
          <a:xfrm>
            <a:off x="840105" y="4369118"/>
            <a:ext cx="71477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Hosting</a:t>
            </a:r>
          </a:p>
        </p:txBody>
      </p:sp>
      <p:sp>
        <p:nvSpPr>
          <p:cNvPr id="45" name="Rectangle 45"/>
          <p:cNvSpPr/>
          <p:nvPr/>
        </p:nvSpPr>
        <p:spPr>
          <a:xfrm>
            <a:off x="2400300" y="4086225"/>
            <a:ext cx="2571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46" name="TextBox 46"/>
          <p:cNvSpPr txBox="1"/>
          <p:nvPr/>
        </p:nvSpPr>
        <p:spPr>
          <a:xfrm>
            <a:off x="2554605" y="4369118"/>
            <a:ext cx="75438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分布式云</a:t>
            </a:r>
          </a:p>
        </p:txBody>
      </p:sp>
      <p:sp>
        <p:nvSpPr>
          <p:cNvPr id="47" name="Rectangle 47"/>
          <p:cNvSpPr/>
          <p:nvPr/>
        </p:nvSpPr>
        <p:spPr>
          <a:xfrm>
            <a:off x="4972050" y="4086225"/>
            <a:ext cx="3714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48" name="TextBox 48"/>
          <p:cNvSpPr txBox="1"/>
          <p:nvPr/>
        </p:nvSpPr>
        <p:spPr>
          <a:xfrm>
            <a:off x="5126355" y="4369118"/>
            <a:ext cx="1321451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高密 + 数字身体</a:t>
            </a:r>
          </a:p>
        </p:txBody>
      </p:sp>
      <p:sp>
        <p:nvSpPr>
          <p:cNvPr id="49" name="Rectangle 49"/>
          <p:cNvSpPr/>
          <p:nvPr/>
        </p:nvSpPr>
        <p:spPr>
          <a:xfrm>
            <a:off x="8686800" y="4086225"/>
            <a:ext cx="2190750" cy="742950"/>
          </a:xfrm>
          <a:prstGeom prst="rect">
            <a:avLst/>
          </a:prstGeom>
          <a:solidFill>
            <a:srgbClr val="07111F"/>
          </a:solidFill>
          <a:ln w="9525">
            <a:solidFill>
              <a:srgbClr val="28415F"/>
            </a:solidFill>
          </a:ln>
        </p:spPr>
      </p:sp>
      <p:sp>
        <p:nvSpPr>
          <p:cNvPr id="50" name="TextBox 50"/>
          <p:cNvSpPr txBox="1"/>
          <p:nvPr/>
        </p:nvSpPr>
        <p:spPr>
          <a:xfrm>
            <a:off x="8841105" y="4369118"/>
            <a:ext cx="79038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F6A3D"/>
                </a:solidFill>
                <a:latin typeface="Arial"/>
                <a:ea typeface="Microsoft YaHei"/>
                <a:cs typeface="Arial"/>
              </a:rPr>
              <a:t>大幅强化</a:t>
            </a:r>
          </a:p>
        </p:txBody>
      </p:sp>
      <p:sp>
        <p:nvSpPr>
          <p:cNvPr id="51" name="Rectangle 51"/>
          <p:cNvSpPr/>
          <p:nvPr/>
        </p:nvSpPr>
        <p:spPr>
          <a:xfrm>
            <a:off x="685800" y="4829175"/>
            <a:ext cx="171450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52" name="TextBox 52"/>
          <p:cNvSpPr txBox="1"/>
          <p:nvPr/>
        </p:nvSpPr>
        <p:spPr>
          <a:xfrm>
            <a:off x="840105" y="5112068"/>
            <a:ext cx="97940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Developing</a:t>
            </a:r>
          </a:p>
        </p:txBody>
      </p:sp>
      <p:sp>
        <p:nvSpPr>
          <p:cNvPr id="53" name="Rectangle 53"/>
          <p:cNvSpPr/>
          <p:nvPr/>
        </p:nvSpPr>
        <p:spPr>
          <a:xfrm>
            <a:off x="2400300" y="4829175"/>
            <a:ext cx="2571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54" name="TextBox 54"/>
          <p:cNvSpPr txBox="1"/>
          <p:nvPr/>
        </p:nvSpPr>
        <p:spPr>
          <a:xfrm>
            <a:off x="2554605" y="5112068"/>
            <a:ext cx="97940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Lighthouse</a:t>
            </a:r>
          </a:p>
        </p:txBody>
      </p:sp>
      <p:sp>
        <p:nvSpPr>
          <p:cNvPr id="55" name="Rectangle 55"/>
          <p:cNvSpPr/>
          <p:nvPr/>
        </p:nvSpPr>
        <p:spPr>
          <a:xfrm>
            <a:off x="4972050" y="4829175"/>
            <a:ext cx="3714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56" name="TextBox 56"/>
          <p:cNvSpPr txBox="1"/>
          <p:nvPr/>
        </p:nvSpPr>
        <p:spPr>
          <a:xfrm>
            <a:off x="5126355" y="5112068"/>
            <a:ext cx="260861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F4F8FF"/>
                </a:solidFill>
                <a:latin typeface="Arial"/>
                <a:ea typeface="Microsoft YaHei"/>
                <a:cs typeface="Arial"/>
              </a:rPr>
              <a:t>OpenClaw → ClawPro → SkillHub</a:t>
            </a:r>
          </a:p>
        </p:txBody>
      </p:sp>
      <p:sp>
        <p:nvSpPr>
          <p:cNvPr id="57" name="Rectangle 57"/>
          <p:cNvSpPr/>
          <p:nvPr/>
        </p:nvSpPr>
        <p:spPr>
          <a:xfrm>
            <a:off x="8686800" y="4829175"/>
            <a:ext cx="2190750" cy="742950"/>
          </a:xfrm>
          <a:prstGeom prst="rect">
            <a:avLst/>
          </a:prstGeom>
          <a:solidFill>
            <a:srgbClr val="0E1B2D"/>
          </a:solidFill>
          <a:ln w="9525">
            <a:solidFill>
              <a:srgbClr val="28415F"/>
            </a:solidFill>
          </a:ln>
        </p:spPr>
      </p:sp>
      <p:sp>
        <p:nvSpPr>
          <p:cNvPr id="58" name="TextBox 58"/>
          <p:cNvSpPr txBox="1"/>
          <p:nvPr/>
        </p:nvSpPr>
        <p:spPr>
          <a:xfrm>
            <a:off x="8841105" y="5112068"/>
            <a:ext cx="79038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F6A3D"/>
                </a:solidFill>
                <a:latin typeface="Arial"/>
                <a:ea typeface="Microsoft YaHei"/>
                <a:cs typeface="Arial"/>
              </a:rPr>
              <a:t>大幅强化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2408572" y="5964555"/>
            <a:ext cx="7374855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2AD4FF"/>
                </a:solidFill>
                <a:latin typeface="Arial"/>
                <a:ea typeface="Microsoft YaHei"/>
                <a:cs typeface="Arial"/>
              </a:rPr>
              <a:t>云计算不是 AI 时代的旧基建。云计算是 AI 时代的本体。</a:t>
            </a:r>
          </a:p>
        </p:txBody>
      </p:sp>
      <p:grpSp>
        <p:nvGrpSpPr>
          <p:cNvPr id="63" name="Group 63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60" name="Line 60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28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688773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业界浮躁 = 差异化机会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6916626" cy="9458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3368"/>
                </a:lnSpc>
              </a:pPr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当所有人压到 GPU 单线，hosting 主战场被让</a:t>
              </a:r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出来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322504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默默把另一条赛道的 9 年功课做扎实，会在某个时刻兑现。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29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921127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同一个故事的两面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5116951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龙虾摊的爆火 × 高密技术突破奖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80256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表层是装机活动，底层是高密、调度、小规格资源与 9 年复利。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03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72475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团队三件 AI 实践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62000" y="1619250"/>
            <a:ext cx="3403600" cy="3333750"/>
            <a:chOff x="762000" y="1619250"/>
            <a:chExt cx="3403600" cy="3333750"/>
          </a:xfrm>
        </p:grpSpPr>
        <p:grpSp>
          <p:nvGrpSpPr>
            <p:cNvPr id="18" name="Group 18"/>
            <p:cNvGrpSpPr/>
            <p:nvPr/>
          </p:nvGrpSpPr>
          <p:grpSpPr>
            <a:xfrm>
              <a:off x="762000" y="1619250"/>
              <a:ext cx="3403600" cy="3333750"/>
              <a:chOff x="762000" y="1619250"/>
              <a:chExt cx="3403600" cy="333375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7620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7620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000711" y="1873125"/>
                <a:ext cx="303619" cy="263180"/>
                <a:chOff x="1000711" y="1873125"/>
                <a:chExt cx="303619" cy="263180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010786" y="1888331"/>
                  <a:ext cx="283431" cy="2327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431" h="232767">
                      <a:moveTo>
                        <a:pt x="283423" y="116384"/>
                      </a:moveTo>
                      <a:cubicBezTo>
                        <a:pt x="283431" y="142124"/>
                        <a:pt x="267210" y="165072"/>
                        <a:pt x="242942" y="173652"/>
                      </a:cubicBezTo>
                      <a:lnTo>
                        <a:pt x="242942" y="173652"/>
                      </a:lnTo>
                      <a:lnTo>
                        <a:pt x="242942" y="182166"/>
                      </a:lnTo>
                      <a:cubicBezTo>
                        <a:pt x="242942" y="210112"/>
                        <a:pt x="220287" y="232767"/>
                        <a:pt x="192340" y="232767"/>
                      </a:cubicBezTo>
                      <a:cubicBezTo>
                        <a:pt x="164394" y="232767"/>
                        <a:pt x="141739" y="210112"/>
                        <a:pt x="141739" y="182166"/>
                      </a:cubicBezTo>
                      <a:cubicBezTo>
                        <a:pt x="141739" y="210112"/>
                        <a:pt x="119084" y="232767"/>
                        <a:pt x="91137" y="232767"/>
                      </a:cubicBezTo>
                      <a:cubicBezTo>
                        <a:pt x="63191" y="232767"/>
                        <a:pt x="40536" y="210112"/>
                        <a:pt x="40536" y="182166"/>
                      </a:cubicBezTo>
                      <a:lnTo>
                        <a:pt x="40536" y="173652"/>
                      </a:lnTo>
                      <a:lnTo>
                        <a:pt x="40536" y="173652"/>
                      </a:lnTo>
                      <a:cubicBezTo>
                        <a:pt x="16246" y="165090"/>
                        <a:pt x="0" y="142138"/>
                        <a:pt x="0" y="116384"/>
                      </a:cubicBezTo>
                      <a:cubicBezTo>
                        <a:pt x="0" y="90630"/>
                        <a:pt x="16246" y="67677"/>
                        <a:pt x="40536" y="59115"/>
                      </a:cubicBezTo>
                      <a:lnTo>
                        <a:pt x="40536" y="50602"/>
                      </a:lnTo>
                      <a:cubicBezTo>
                        <a:pt x="40536" y="22655"/>
                        <a:pt x="63191" y="0"/>
                        <a:pt x="91137" y="0"/>
                      </a:cubicBezTo>
                      <a:cubicBezTo>
                        <a:pt x="119084" y="0"/>
                        <a:pt x="141739" y="22655"/>
                        <a:pt x="141739" y="50602"/>
                      </a:cubicBezTo>
                      <a:cubicBezTo>
                        <a:pt x="141739" y="22655"/>
                        <a:pt x="164394" y="0"/>
                        <a:pt x="192340" y="0"/>
                      </a:cubicBezTo>
                      <a:cubicBezTo>
                        <a:pt x="220287" y="0"/>
                        <a:pt x="242942" y="22655"/>
                        <a:pt x="242942" y="50602"/>
                      </a:cubicBezTo>
                      <a:lnTo>
                        <a:pt x="242942" y="59115"/>
                      </a:lnTo>
                      <a:cubicBezTo>
                        <a:pt x="267210" y="67695"/>
                        <a:pt x="283431" y="90644"/>
                        <a:pt x="283423" y="116384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000711" y="1873125"/>
                  <a:ext cx="303619" cy="2631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619" h="263180">
                      <a:moveTo>
                        <a:pt x="303619" y="131590"/>
                      </a:moveTo>
                      <a:cubicBezTo>
                        <a:pt x="303592" y="104230"/>
                        <a:pt x="287842" y="79322"/>
                        <a:pt x="263138" y="67566"/>
                      </a:cubicBezTo>
                      <a:lnTo>
                        <a:pt x="263138" y="65808"/>
                      </a:lnTo>
                      <a:cubicBezTo>
                        <a:pt x="263114" y="39034"/>
                        <a:pt x="245556" y="15435"/>
                        <a:pt x="219919" y="7718"/>
                      </a:cubicBezTo>
                      <a:cubicBezTo>
                        <a:pt x="194281" y="0"/>
                        <a:pt x="166614" y="9985"/>
                        <a:pt x="151814" y="32297"/>
                      </a:cubicBezTo>
                      <a:cubicBezTo>
                        <a:pt x="137014" y="9985"/>
                        <a:pt x="109347" y="0"/>
                        <a:pt x="83710" y="7718"/>
                      </a:cubicBezTo>
                      <a:cubicBezTo>
                        <a:pt x="58072" y="15435"/>
                        <a:pt x="40515" y="39034"/>
                        <a:pt x="40491" y="65808"/>
                      </a:cubicBezTo>
                      <a:lnTo>
                        <a:pt x="40491" y="67566"/>
                      </a:lnTo>
                      <a:cubicBezTo>
                        <a:pt x="15763" y="79291"/>
                        <a:pt x="0" y="104210"/>
                        <a:pt x="0" y="131577"/>
                      </a:cubicBezTo>
                      <a:cubicBezTo>
                        <a:pt x="0" y="158944"/>
                        <a:pt x="15763" y="183863"/>
                        <a:pt x="40491" y="195588"/>
                      </a:cubicBezTo>
                      <a:lnTo>
                        <a:pt x="40491" y="197372"/>
                      </a:lnTo>
                      <a:cubicBezTo>
                        <a:pt x="40515" y="224146"/>
                        <a:pt x="58072" y="247745"/>
                        <a:pt x="83710" y="255462"/>
                      </a:cubicBezTo>
                      <a:cubicBezTo>
                        <a:pt x="109347" y="263180"/>
                        <a:pt x="137014" y="253195"/>
                        <a:pt x="151814" y="230883"/>
                      </a:cubicBezTo>
                      <a:cubicBezTo>
                        <a:pt x="166614" y="253195"/>
                        <a:pt x="194281" y="263180"/>
                        <a:pt x="219919" y="255462"/>
                      </a:cubicBezTo>
                      <a:cubicBezTo>
                        <a:pt x="245556" y="247745"/>
                        <a:pt x="263114" y="224146"/>
                        <a:pt x="263138" y="197372"/>
                      </a:cubicBezTo>
                      <a:lnTo>
                        <a:pt x="263138" y="195588"/>
                      </a:lnTo>
                      <a:cubicBezTo>
                        <a:pt x="287838" y="183841"/>
                        <a:pt x="303588" y="158942"/>
                        <a:pt x="303619" y="131590"/>
                      </a:cubicBezTo>
                      <a:close/>
                      <a:moveTo>
                        <a:pt x="101213" y="237853"/>
                      </a:moveTo>
                      <a:cubicBezTo>
                        <a:pt x="80542" y="237850"/>
                        <a:pt x="63194" y="222274"/>
                        <a:pt x="60972" y="201724"/>
                      </a:cubicBezTo>
                      <a:cubicBezTo>
                        <a:pt x="64244" y="202190"/>
                        <a:pt x="67546" y="202427"/>
                        <a:pt x="70852" y="202432"/>
                      </a:cubicBezTo>
                      <a:lnTo>
                        <a:pt x="80972" y="202432"/>
                      </a:lnTo>
                      <a:cubicBezTo>
                        <a:pt x="86561" y="202432"/>
                        <a:pt x="91092" y="197901"/>
                        <a:pt x="91092" y="192312"/>
                      </a:cubicBezTo>
                      <a:cubicBezTo>
                        <a:pt x="91092" y="186722"/>
                        <a:pt x="86561" y="182191"/>
                        <a:pt x="80972" y="182191"/>
                      </a:cubicBezTo>
                      <a:lnTo>
                        <a:pt x="70852" y="182191"/>
                      </a:lnTo>
                      <a:cubicBezTo>
                        <a:pt x="46183" y="182220"/>
                        <a:pt x="25089" y="164456"/>
                        <a:pt x="20919" y="140143"/>
                      </a:cubicBezTo>
                      <a:cubicBezTo>
                        <a:pt x="16749" y="115829"/>
                        <a:pt x="30720" y="92052"/>
                        <a:pt x="53989" y="83860"/>
                      </a:cubicBezTo>
                      <a:cubicBezTo>
                        <a:pt x="58029" y="82429"/>
                        <a:pt x="60731" y="78608"/>
                        <a:pt x="60731" y="74322"/>
                      </a:cubicBezTo>
                      <a:lnTo>
                        <a:pt x="60731" y="65808"/>
                      </a:lnTo>
                      <a:cubicBezTo>
                        <a:pt x="60731" y="43451"/>
                        <a:pt x="78855" y="25327"/>
                        <a:pt x="101213" y="25327"/>
                      </a:cubicBezTo>
                      <a:cubicBezTo>
                        <a:pt x="123570" y="25327"/>
                        <a:pt x="141694" y="43451"/>
                        <a:pt x="141694" y="65808"/>
                      </a:cubicBezTo>
                      <a:lnTo>
                        <a:pt x="141694" y="152159"/>
                      </a:lnTo>
                      <a:cubicBezTo>
                        <a:pt x="130581" y="142164"/>
                        <a:pt x="116159" y="136639"/>
                        <a:pt x="101213" y="136650"/>
                      </a:cubicBezTo>
                      <a:cubicBezTo>
                        <a:pt x="95623" y="136650"/>
                        <a:pt x="91092" y="141181"/>
                        <a:pt x="91092" y="146770"/>
                      </a:cubicBezTo>
                      <a:cubicBezTo>
                        <a:pt x="91092" y="152360"/>
                        <a:pt x="95623" y="156891"/>
                        <a:pt x="101213" y="156891"/>
                      </a:cubicBezTo>
                      <a:cubicBezTo>
                        <a:pt x="123570" y="156891"/>
                        <a:pt x="141694" y="175015"/>
                        <a:pt x="141694" y="197372"/>
                      </a:cubicBezTo>
                      <a:cubicBezTo>
                        <a:pt x="141694" y="219729"/>
                        <a:pt x="123570" y="237853"/>
                        <a:pt x="101213" y="237853"/>
                      </a:cubicBezTo>
                      <a:close/>
                      <a:moveTo>
                        <a:pt x="232777" y="182191"/>
                      </a:moveTo>
                      <a:lnTo>
                        <a:pt x="222656" y="182191"/>
                      </a:lnTo>
                      <a:cubicBezTo>
                        <a:pt x="217067" y="182191"/>
                        <a:pt x="212536" y="186722"/>
                        <a:pt x="212536" y="192312"/>
                      </a:cubicBezTo>
                      <a:cubicBezTo>
                        <a:pt x="212536" y="197901"/>
                        <a:pt x="217067" y="202432"/>
                        <a:pt x="222656" y="202432"/>
                      </a:cubicBezTo>
                      <a:lnTo>
                        <a:pt x="232777" y="202432"/>
                      </a:lnTo>
                      <a:cubicBezTo>
                        <a:pt x="236083" y="202427"/>
                        <a:pt x="239384" y="202190"/>
                        <a:pt x="242657" y="201724"/>
                      </a:cubicBezTo>
                      <a:cubicBezTo>
                        <a:pt x="240314" y="223390"/>
                        <a:pt x="221240" y="239313"/>
                        <a:pt x="199504" y="237749"/>
                      </a:cubicBezTo>
                      <a:cubicBezTo>
                        <a:pt x="177768" y="236184"/>
                        <a:pt x="161171" y="217693"/>
                        <a:pt x="161955" y="195915"/>
                      </a:cubicBezTo>
                      <a:cubicBezTo>
                        <a:pt x="162739" y="174137"/>
                        <a:pt x="180623" y="156887"/>
                        <a:pt x="202416" y="156891"/>
                      </a:cubicBezTo>
                      <a:cubicBezTo>
                        <a:pt x="208005" y="156891"/>
                        <a:pt x="212536" y="152360"/>
                        <a:pt x="212536" y="146770"/>
                      </a:cubicBezTo>
                      <a:cubicBezTo>
                        <a:pt x="212536" y="141181"/>
                        <a:pt x="208005" y="136650"/>
                        <a:pt x="202416" y="136650"/>
                      </a:cubicBezTo>
                      <a:cubicBezTo>
                        <a:pt x="187469" y="136639"/>
                        <a:pt x="173048" y="142164"/>
                        <a:pt x="161934" y="152159"/>
                      </a:cubicBezTo>
                      <a:lnTo>
                        <a:pt x="161934" y="65808"/>
                      </a:lnTo>
                      <a:cubicBezTo>
                        <a:pt x="161934" y="43451"/>
                        <a:pt x="180059" y="25327"/>
                        <a:pt x="202416" y="25327"/>
                      </a:cubicBezTo>
                      <a:cubicBezTo>
                        <a:pt x="224773" y="25327"/>
                        <a:pt x="242897" y="43451"/>
                        <a:pt x="242897" y="65808"/>
                      </a:cubicBezTo>
                      <a:lnTo>
                        <a:pt x="242897" y="74322"/>
                      </a:lnTo>
                      <a:cubicBezTo>
                        <a:pt x="242898" y="78608"/>
                        <a:pt x="245599" y="82429"/>
                        <a:pt x="249640" y="83860"/>
                      </a:cubicBezTo>
                      <a:cubicBezTo>
                        <a:pt x="272908" y="92052"/>
                        <a:pt x="286879" y="115829"/>
                        <a:pt x="282709" y="140143"/>
                      </a:cubicBezTo>
                      <a:cubicBezTo>
                        <a:pt x="278540" y="164456"/>
                        <a:pt x="257445" y="182220"/>
                        <a:pt x="232777" y="182191"/>
                      </a:cubicBezTo>
                      <a:close/>
                      <a:moveTo>
                        <a:pt x="253017" y="116409"/>
                      </a:moveTo>
                      <a:cubicBezTo>
                        <a:pt x="253017" y="121999"/>
                        <a:pt x="248486" y="126530"/>
                        <a:pt x="242897" y="126530"/>
                      </a:cubicBezTo>
                      <a:lnTo>
                        <a:pt x="237837" y="126530"/>
                      </a:lnTo>
                      <a:cubicBezTo>
                        <a:pt x="212685" y="126530"/>
                        <a:pt x="192295" y="106140"/>
                        <a:pt x="192295" y="80988"/>
                      </a:cubicBezTo>
                      <a:lnTo>
                        <a:pt x="192295" y="75928"/>
                      </a:lnTo>
                      <a:cubicBezTo>
                        <a:pt x="192295" y="70339"/>
                        <a:pt x="196826" y="65808"/>
                        <a:pt x="202416" y="65808"/>
                      </a:cubicBezTo>
                      <a:cubicBezTo>
                        <a:pt x="208005" y="65808"/>
                        <a:pt x="212536" y="70339"/>
                        <a:pt x="212536" y="75928"/>
                      </a:cubicBezTo>
                      <a:lnTo>
                        <a:pt x="212536" y="80988"/>
                      </a:lnTo>
                      <a:cubicBezTo>
                        <a:pt x="212536" y="94961"/>
                        <a:pt x="223864" y="106289"/>
                        <a:pt x="237837" y="106289"/>
                      </a:cubicBezTo>
                      <a:lnTo>
                        <a:pt x="242897" y="106289"/>
                      </a:lnTo>
                      <a:cubicBezTo>
                        <a:pt x="248486" y="106289"/>
                        <a:pt x="253017" y="110820"/>
                        <a:pt x="253017" y="116409"/>
                      </a:cubicBezTo>
                      <a:close/>
                      <a:moveTo>
                        <a:pt x="65792" y="126530"/>
                      </a:moveTo>
                      <a:lnTo>
                        <a:pt x="60731" y="126530"/>
                      </a:lnTo>
                      <a:cubicBezTo>
                        <a:pt x="55142" y="126530"/>
                        <a:pt x="50611" y="121999"/>
                        <a:pt x="50611" y="116409"/>
                      </a:cubicBezTo>
                      <a:cubicBezTo>
                        <a:pt x="50611" y="110820"/>
                        <a:pt x="55142" y="106289"/>
                        <a:pt x="60731" y="106289"/>
                      </a:cubicBezTo>
                      <a:lnTo>
                        <a:pt x="65792" y="106289"/>
                      </a:lnTo>
                      <a:cubicBezTo>
                        <a:pt x="79765" y="106289"/>
                        <a:pt x="91092" y="94961"/>
                        <a:pt x="91092" y="80988"/>
                      </a:cubicBezTo>
                      <a:lnTo>
                        <a:pt x="91092" y="75928"/>
                      </a:lnTo>
                      <a:cubicBezTo>
                        <a:pt x="91092" y="70339"/>
                        <a:pt x="95623" y="65808"/>
                        <a:pt x="101213" y="65808"/>
                      </a:cubicBezTo>
                      <a:cubicBezTo>
                        <a:pt x="106802" y="65808"/>
                        <a:pt x="111333" y="70339"/>
                        <a:pt x="111333" y="75928"/>
                      </a:cubicBezTo>
                      <a:lnTo>
                        <a:pt x="111333" y="80988"/>
                      </a:lnTo>
                      <a:cubicBezTo>
                        <a:pt x="111333" y="106140"/>
                        <a:pt x="90943" y="126530"/>
                        <a:pt x="65792" y="126530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445895" y="1898332"/>
                <a:ext cx="1069988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产品 AI 化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973455" y="2349818"/>
                <a:ext cx="147447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调度、诊断、预测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394200" y="1619250"/>
            <a:ext cx="3403600" cy="3333750"/>
            <a:chOff x="4394200" y="1619250"/>
            <a:chExt cx="3403600" cy="3333750"/>
          </a:xfrm>
        </p:grpSpPr>
        <p:grpSp>
          <p:nvGrpSpPr>
            <p:cNvPr id="27" name="Group 27"/>
            <p:cNvGrpSpPr/>
            <p:nvPr/>
          </p:nvGrpSpPr>
          <p:grpSpPr>
            <a:xfrm>
              <a:off x="4394200" y="1619250"/>
              <a:ext cx="3403600" cy="3333750"/>
              <a:chOff x="4394200" y="1619250"/>
              <a:chExt cx="3403600" cy="333375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3942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3942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631587" y="1907044"/>
                <a:ext cx="305254" cy="224593"/>
                <a:chOff x="4631587" y="1907044"/>
                <a:chExt cx="305254" cy="224593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663281" y="1918692"/>
                  <a:ext cx="242887" cy="161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7" h="161925">
                      <a:moveTo>
                        <a:pt x="172045" y="111323"/>
                      </a:moveTo>
                      <a:cubicBezTo>
                        <a:pt x="172045" y="139270"/>
                        <a:pt x="149390" y="161925"/>
                        <a:pt x="121444" y="161925"/>
                      </a:cubicBezTo>
                      <a:cubicBezTo>
                        <a:pt x="93497" y="161925"/>
                        <a:pt x="70842" y="139270"/>
                        <a:pt x="70842" y="111323"/>
                      </a:cubicBezTo>
                      <a:cubicBezTo>
                        <a:pt x="70842" y="83377"/>
                        <a:pt x="93497" y="60722"/>
                        <a:pt x="121444" y="60722"/>
                      </a:cubicBezTo>
                      <a:cubicBezTo>
                        <a:pt x="149390" y="60722"/>
                        <a:pt x="172045" y="83377"/>
                        <a:pt x="172045" y="111323"/>
                      </a:cubicBezTo>
                      <a:close/>
                      <a:moveTo>
                        <a:pt x="40481" y="0"/>
                      </a:moveTo>
                      <a:cubicBezTo>
                        <a:pt x="18124" y="0"/>
                        <a:pt x="0" y="18124"/>
                        <a:pt x="0" y="40481"/>
                      </a:cubicBezTo>
                      <a:cubicBezTo>
                        <a:pt x="0" y="62838"/>
                        <a:pt x="18124" y="80962"/>
                        <a:pt x="40481" y="80962"/>
                      </a:cubicBezTo>
                      <a:cubicBezTo>
                        <a:pt x="62838" y="80962"/>
                        <a:pt x="80962" y="62838"/>
                        <a:pt x="80962" y="40481"/>
                      </a:cubicBezTo>
                      <a:cubicBezTo>
                        <a:pt x="80962" y="18124"/>
                        <a:pt x="62838" y="0"/>
                        <a:pt x="40481" y="0"/>
                      </a:cubicBezTo>
                      <a:close/>
                      <a:moveTo>
                        <a:pt x="202406" y="0"/>
                      </a:moveTo>
                      <a:cubicBezTo>
                        <a:pt x="180049" y="0"/>
                        <a:pt x="161925" y="18124"/>
                        <a:pt x="161925" y="40481"/>
                      </a:cubicBezTo>
                      <a:cubicBezTo>
                        <a:pt x="161925" y="62838"/>
                        <a:pt x="180049" y="80962"/>
                        <a:pt x="202406" y="80962"/>
                      </a:cubicBezTo>
                      <a:cubicBezTo>
                        <a:pt x="224763" y="80962"/>
                        <a:pt x="242887" y="62838"/>
                        <a:pt x="242887" y="40481"/>
                      </a:cubicBezTo>
                      <a:cubicBezTo>
                        <a:pt x="242887" y="18124"/>
                        <a:pt x="224763" y="0"/>
                        <a:pt x="202406" y="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631587" y="1907044"/>
                  <a:ext cx="305254" cy="2245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254" h="224593">
                      <a:moveTo>
                        <a:pt x="300894" y="131068"/>
                      </a:moveTo>
                      <a:cubicBezTo>
                        <a:pt x="296423" y="134421"/>
                        <a:pt x="290079" y="133515"/>
                        <a:pt x="286726" y="129044"/>
                      </a:cubicBezTo>
                      <a:cubicBezTo>
                        <a:pt x="274356" y="112416"/>
                        <a:pt x="254824" y="102650"/>
                        <a:pt x="234100" y="102731"/>
                      </a:cubicBezTo>
                      <a:cubicBezTo>
                        <a:pt x="228511" y="102731"/>
                        <a:pt x="223980" y="98200"/>
                        <a:pt x="223980" y="92610"/>
                      </a:cubicBezTo>
                      <a:cubicBezTo>
                        <a:pt x="223980" y="87021"/>
                        <a:pt x="228511" y="82490"/>
                        <a:pt x="234100" y="82490"/>
                      </a:cubicBezTo>
                      <a:cubicBezTo>
                        <a:pt x="249878" y="82489"/>
                        <a:pt x="263025" y="70403"/>
                        <a:pt x="264351" y="54682"/>
                      </a:cubicBezTo>
                      <a:cubicBezTo>
                        <a:pt x="265677" y="38960"/>
                        <a:pt x="254741" y="24843"/>
                        <a:pt x="239187" y="22198"/>
                      </a:cubicBezTo>
                      <a:cubicBezTo>
                        <a:pt x="223633" y="19553"/>
                        <a:pt x="208645" y="29263"/>
                        <a:pt x="204701" y="44539"/>
                      </a:cubicBezTo>
                      <a:cubicBezTo>
                        <a:pt x="203303" y="49954"/>
                        <a:pt x="197781" y="53210"/>
                        <a:pt x="192367" y="51813"/>
                      </a:cubicBezTo>
                      <a:cubicBezTo>
                        <a:pt x="186952" y="50416"/>
                        <a:pt x="183695" y="44893"/>
                        <a:pt x="185093" y="39479"/>
                      </a:cubicBezTo>
                      <a:cubicBezTo>
                        <a:pt x="190497" y="18566"/>
                        <a:pt x="208581" y="3389"/>
                        <a:pt x="230115" y="1694"/>
                      </a:cubicBezTo>
                      <a:cubicBezTo>
                        <a:pt x="251649" y="0"/>
                        <a:pt x="271884" y="12161"/>
                        <a:pt x="280493" y="31972"/>
                      </a:cubicBezTo>
                      <a:cubicBezTo>
                        <a:pt x="289102" y="51782"/>
                        <a:pt x="284187" y="74874"/>
                        <a:pt x="268256" y="89460"/>
                      </a:cubicBezTo>
                      <a:cubicBezTo>
                        <a:pt x="282017" y="95419"/>
                        <a:pt x="293980" y="104874"/>
                        <a:pt x="302956" y="116886"/>
                      </a:cubicBezTo>
                      <a:cubicBezTo>
                        <a:pt x="304567" y="119039"/>
                        <a:pt x="305254" y="121744"/>
                        <a:pt x="304867" y="124405"/>
                      </a:cubicBezTo>
                      <a:cubicBezTo>
                        <a:pt x="304481" y="127065"/>
                        <a:pt x="303051" y="129463"/>
                        <a:pt x="300894" y="131068"/>
                      </a:cubicBezTo>
                      <a:close/>
                      <a:moveTo>
                        <a:pt x="232734" y="208994"/>
                      </a:moveTo>
                      <a:cubicBezTo>
                        <a:pt x="234657" y="212130"/>
                        <a:pt x="234727" y="216064"/>
                        <a:pt x="232916" y="219266"/>
                      </a:cubicBezTo>
                      <a:cubicBezTo>
                        <a:pt x="231105" y="222469"/>
                        <a:pt x="227699" y="224436"/>
                        <a:pt x="224020" y="224405"/>
                      </a:cubicBezTo>
                      <a:cubicBezTo>
                        <a:pt x="220341" y="224373"/>
                        <a:pt x="216969" y="222348"/>
                        <a:pt x="215213" y="219114"/>
                      </a:cubicBezTo>
                      <a:cubicBezTo>
                        <a:pt x="202241" y="197157"/>
                        <a:pt x="178634" y="183685"/>
                        <a:pt x="153131" y="183685"/>
                      </a:cubicBezTo>
                      <a:cubicBezTo>
                        <a:pt x="127628" y="183685"/>
                        <a:pt x="104022" y="197157"/>
                        <a:pt x="91050" y="219114"/>
                      </a:cubicBezTo>
                      <a:cubicBezTo>
                        <a:pt x="89326" y="222408"/>
                        <a:pt x="85936" y="224492"/>
                        <a:pt x="82219" y="224543"/>
                      </a:cubicBezTo>
                      <a:cubicBezTo>
                        <a:pt x="78502" y="224593"/>
                        <a:pt x="75057" y="222601"/>
                        <a:pt x="73245" y="219355"/>
                      </a:cubicBezTo>
                      <a:cubicBezTo>
                        <a:pt x="71433" y="216109"/>
                        <a:pt x="71547" y="212131"/>
                        <a:pt x="73541" y="208994"/>
                      </a:cubicBezTo>
                      <a:cubicBezTo>
                        <a:pt x="83353" y="192136"/>
                        <a:pt x="98313" y="178869"/>
                        <a:pt x="116224" y="171144"/>
                      </a:cubicBezTo>
                      <a:cubicBezTo>
                        <a:pt x="95560" y="155323"/>
                        <a:pt x="87275" y="128092"/>
                        <a:pt x="95628" y="103443"/>
                      </a:cubicBezTo>
                      <a:cubicBezTo>
                        <a:pt x="103980" y="78794"/>
                        <a:pt x="127112" y="62209"/>
                        <a:pt x="153138" y="62209"/>
                      </a:cubicBezTo>
                      <a:cubicBezTo>
                        <a:pt x="179163" y="62209"/>
                        <a:pt x="202295" y="78794"/>
                        <a:pt x="210647" y="103443"/>
                      </a:cubicBezTo>
                      <a:cubicBezTo>
                        <a:pt x="219000" y="128092"/>
                        <a:pt x="210716" y="155323"/>
                        <a:pt x="190052" y="171144"/>
                      </a:cubicBezTo>
                      <a:cubicBezTo>
                        <a:pt x="207962" y="178869"/>
                        <a:pt x="222922" y="192136"/>
                        <a:pt x="232734" y="208994"/>
                      </a:cubicBezTo>
                      <a:close/>
                      <a:moveTo>
                        <a:pt x="153138" y="163453"/>
                      </a:moveTo>
                      <a:cubicBezTo>
                        <a:pt x="175495" y="163453"/>
                        <a:pt x="193619" y="145329"/>
                        <a:pt x="193619" y="122971"/>
                      </a:cubicBezTo>
                      <a:cubicBezTo>
                        <a:pt x="193619" y="100614"/>
                        <a:pt x="175495" y="82490"/>
                        <a:pt x="153138" y="82490"/>
                      </a:cubicBezTo>
                      <a:cubicBezTo>
                        <a:pt x="130781" y="82490"/>
                        <a:pt x="112656" y="100614"/>
                        <a:pt x="112656" y="122971"/>
                      </a:cubicBezTo>
                      <a:cubicBezTo>
                        <a:pt x="112656" y="145329"/>
                        <a:pt x="130781" y="163453"/>
                        <a:pt x="153138" y="163453"/>
                      </a:cubicBezTo>
                      <a:close/>
                      <a:moveTo>
                        <a:pt x="82296" y="92610"/>
                      </a:moveTo>
                      <a:cubicBezTo>
                        <a:pt x="82296" y="87021"/>
                        <a:pt x="77764" y="82490"/>
                        <a:pt x="72175" y="82490"/>
                      </a:cubicBezTo>
                      <a:cubicBezTo>
                        <a:pt x="56398" y="82489"/>
                        <a:pt x="43251" y="70403"/>
                        <a:pt x="41924" y="54682"/>
                      </a:cubicBezTo>
                      <a:cubicBezTo>
                        <a:pt x="40598" y="38960"/>
                        <a:pt x="51534" y="24843"/>
                        <a:pt x="67088" y="22198"/>
                      </a:cubicBezTo>
                      <a:cubicBezTo>
                        <a:pt x="82643" y="19553"/>
                        <a:pt x="97630" y="29263"/>
                        <a:pt x="101575" y="44539"/>
                      </a:cubicBezTo>
                      <a:cubicBezTo>
                        <a:pt x="102972" y="49954"/>
                        <a:pt x="108494" y="53210"/>
                        <a:pt x="113909" y="51813"/>
                      </a:cubicBezTo>
                      <a:cubicBezTo>
                        <a:pt x="119323" y="50416"/>
                        <a:pt x="122580" y="44893"/>
                        <a:pt x="121183" y="39479"/>
                      </a:cubicBezTo>
                      <a:cubicBezTo>
                        <a:pt x="115778" y="18566"/>
                        <a:pt x="97694" y="3389"/>
                        <a:pt x="76160" y="1694"/>
                      </a:cubicBezTo>
                      <a:cubicBezTo>
                        <a:pt x="54627" y="0"/>
                        <a:pt x="34391" y="12161"/>
                        <a:pt x="25782" y="31972"/>
                      </a:cubicBezTo>
                      <a:cubicBezTo>
                        <a:pt x="17173" y="51782"/>
                        <a:pt x="22088" y="74874"/>
                        <a:pt x="38019" y="89460"/>
                      </a:cubicBezTo>
                      <a:cubicBezTo>
                        <a:pt x="24272" y="95424"/>
                        <a:pt x="12323" y="104879"/>
                        <a:pt x="3357" y="116886"/>
                      </a:cubicBezTo>
                      <a:cubicBezTo>
                        <a:pt x="0" y="121358"/>
                        <a:pt x="903" y="127704"/>
                        <a:pt x="5375" y="131061"/>
                      </a:cubicBezTo>
                      <a:cubicBezTo>
                        <a:pt x="9846" y="134418"/>
                        <a:pt x="16192" y="133515"/>
                        <a:pt x="19550" y="129044"/>
                      </a:cubicBezTo>
                      <a:cubicBezTo>
                        <a:pt x="31920" y="112416"/>
                        <a:pt x="51451" y="102650"/>
                        <a:pt x="72175" y="102731"/>
                      </a:cubicBezTo>
                      <a:cubicBezTo>
                        <a:pt x="77764" y="102731"/>
                        <a:pt x="82296" y="98200"/>
                        <a:pt x="82296" y="92610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078095" y="1898332"/>
                <a:ext cx="1543598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组织 AI native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05655" y="2349818"/>
                <a:ext cx="1321451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SOP 变成指令集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26400" y="1619250"/>
            <a:ext cx="3403600" cy="3333750"/>
            <a:chOff x="8026400" y="1619250"/>
            <a:chExt cx="3403600" cy="3333750"/>
          </a:xfrm>
        </p:grpSpPr>
        <p:grpSp>
          <p:nvGrpSpPr>
            <p:cNvPr id="36" name="Group 36"/>
            <p:cNvGrpSpPr/>
            <p:nvPr/>
          </p:nvGrpSpPr>
          <p:grpSpPr>
            <a:xfrm>
              <a:off x="8026400" y="1619250"/>
              <a:ext cx="3403600" cy="3333750"/>
              <a:chOff x="8026400" y="1619250"/>
              <a:chExt cx="3403600" cy="333375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264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264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265120" y="1918692"/>
                <a:ext cx="303609" cy="182166"/>
                <a:chOff x="8265120" y="1918692"/>
                <a:chExt cx="303609" cy="182166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275241" y="1928812"/>
                  <a:ext cx="283369" cy="161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369" h="161925">
                      <a:moveTo>
                        <a:pt x="182166" y="80962"/>
                      </a:moveTo>
                      <a:cubicBezTo>
                        <a:pt x="182166" y="103320"/>
                        <a:pt x="164042" y="121444"/>
                        <a:pt x="141684" y="121444"/>
                      </a:cubicBezTo>
                      <a:cubicBezTo>
                        <a:pt x="119327" y="121444"/>
                        <a:pt x="101203" y="103320"/>
                        <a:pt x="101203" y="80962"/>
                      </a:cubicBezTo>
                      <a:cubicBezTo>
                        <a:pt x="101203" y="58605"/>
                        <a:pt x="119327" y="40481"/>
                        <a:pt x="141684" y="40481"/>
                      </a:cubicBezTo>
                      <a:cubicBezTo>
                        <a:pt x="164042" y="40481"/>
                        <a:pt x="182166" y="58605"/>
                        <a:pt x="182166" y="80962"/>
                      </a:cubicBezTo>
                      <a:close/>
                      <a:moveTo>
                        <a:pt x="232767" y="0"/>
                      </a:moveTo>
                      <a:cubicBezTo>
                        <a:pt x="237159" y="25911"/>
                        <a:pt x="257458" y="46210"/>
                        <a:pt x="283369" y="50602"/>
                      </a:cubicBezTo>
                      <a:lnTo>
                        <a:pt x="283369" y="0"/>
                      </a:lnTo>
                      <a:close/>
                      <a:moveTo>
                        <a:pt x="232767" y="161925"/>
                      </a:moveTo>
                      <a:lnTo>
                        <a:pt x="283369" y="161925"/>
                      </a:lnTo>
                      <a:lnTo>
                        <a:pt x="283369" y="111323"/>
                      </a:lnTo>
                      <a:cubicBezTo>
                        <a:pt x="257458" y="115715"/>
                        <a:pt x="237159" y="136014"/>
                        <a:pt x="232767" y="161925"/>
                      </a:cubicBezTo>
                      <a:close/>
                      <a:moveTo>
                        <a:pt x="0" y="111323"/>
                      </a:moveTo>
                      <a:lnTo>
                        <a:pt x="0" y="161925"/>
                      </a:lnTo>
                      <a:lnTo>
                        <a:pt x="50602" y="161925"/>
                      </a:lnTo>
                      <a:cubicBezTo>
                        <a:pt x="46210" y="136014"/>
                        <a:pt x="25911" y="115715"/>
                        <a:pt x="0" y="111323"/>
                      </a:cubicBezTo>
                      <a:close/>
                      <a:moveTo>
                        <a:pt x="0" y="50602"/>
                      </a:moveTo>
                      <a:cubicBezTo>
                        <a:pt x="25911" y="46210"/>
                        <a:pt x="46210" y="25911"/>
                        <a:pt x="50602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265120" y="1918692"/>
                  <a:ext cx="303609" cy="1821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609" h="182166">
                      <a:moveTo>
                        <a:pt x="151805" y="40481"/>
                      </a:moveTo>
                      <a:cubicBezTo>
                        <a:pt x="123858" y="40481"/>
                        <a:pt x="101203" y="63136"/>
                        <a:pt x="101203" y="91083"/>
                      </a:cubicBezTo>
                      <a:cubicBezTo>
                        <a:pt x="101203" y="119029"/>
                        <a:pt x="123858" y="141684"/>
                        <a:pt x="151805" y="141684"/>
                      </a:cubicBezTo>
                      <a:cubicBezTo>
                        <a:pt x="179751" y="141684"/>
                        <a:pt x="202406" y="119029"/>
                        <a:pt x="202406" y="91083"/>
                      </a:cubicBezTo>
                      <a:cubicBezTo>
                        <a:pt x="202406" y="63136"/>
                        <a:pt x="179751" y="40481"/>
                        <a:pt x="151805" y="40481"/>
                      </a:cubicBezTo>
                      <a:close/>
                      <a:moveTo>
                        <a:pt x="151805" y="121444"/>
                      </a:moveTo>
                      <a:cubicBezTo>
                        <a:pt x="135037" y="121444"/>
                        <a:pt x="121444" y="107851"/>
                        <a:pt x="121444" y="91083"/>
                      </a:cubicBezTo>
                      <a:cubicBezTo>
                        <a:pt x="121444" y="74315"/>
                        <a:pt x="135037" y="60722"/>
                        <a:pt x="151805" y="60722"/>
                      </a:cubicBezTo>
                      <a:cubicBezTo>
                        <a:pt x="168573" y="60722"/>
                        <a:pt x="182166" y="74315"/>
                        <a:pt x="182166" y="91083"/>
                      </a:cubicBezTo>
                      <a:cubicBezTo>
                        <a:pt x="182166" y="107851"/>
                        <a:pt x="168573" y="121444"/>
                        <a:pt x="151805" y="121444"/>
                      </a:cubicBezTo>
                      <a:close/>
                      <a:moveTo>
                        <a:pt x="293489" y="0"/>
                      </a:moveTo>
                      <a:lnTo>
                        <a:pt x="10120" y="0"/>
                      </a:lnTo>
                      <a:cubicBezTo>
                        <a:pt x="4531" y="0"/>
                        <a:pt x="0" y="4531"/>
                        <a:pt x="0" y="10120"/>
                      </a:cubicBezTo>
                      <a:lnTo>
                        <a:pt x="0" y="172045"/>
                      </a:lnTo>
                      <a:cubicBezTo>
                        <a:pt x="0" y="177635"/>
                        <a:pt x="4531" y="182166"/>
                        <a:pt x="10120" y="182166"/>
                      </a:cubicBezTo>
                      <a:lnTo>
                        <a:pt x="293489" y="182166"/>
                      </a:lnTo>
                      <a:cubicBezTo>
                        <a:pt x="299078" y="182166"/>
                        <a:pt x="303609" y="177635"/>
                        <a:pt x="303609" y="172045"/>
                      </a:cubicBezTo>
                      <a:lnTo>
                        <a:pt x="303609" y="10120"/>
                      </a:lnTo>
                      <a:cubicBezTo>
                        <a:pt x="303609" y="4531"/>
                        <a:pt x="299078" y="0"/>
                        <a:pt x="293489" y="0"/>
                      </a:cubicBezTo>
                      <a:close/>
                      <a:moveTo>
                        <a:pt x="20241" y="20241"/>
                      </a:moveTo>
                      <a:lnTo>
                        <a:pt x="47275" y="20241"/>
                      </a:lnTo>
                      <a:cubicBezTo>
                        <a:pt x="42055" y="32379"/>
                        <a:pt x="32379" y="42055"/>
                        <a:pt x="20241" y="47275"/>
                      </a:cubicBezTo>
                      <a:close/>
                      <a:moveTo>
                        <a:pt x="20241" y="161925"/>
                      </a:moveTo>
                      <a:lnTo>
                        <a:pt x="20241" y="134891"/>
                      </a:lnTo>
                      <a:cubicBezTo>
                        <a:pt x="32379" y="140111"/>
                        <a:pt x="42055" y="149786"/>
                        <a:pt x="47275" y="161925"/>
                      </a:cubicBezTo>
                      <a:close/>
                      <a:moveTo>
                        <a:pt x="283369" y="161925"/>
                      </a:moveTo>
                      <a:lnTo>
                        <a:pt x="256335" y="161925"/>
                      </a:lnTo>
                      <a:cubicBezTo>
                        <a:pt x="261555" y="149786"/>
                        <a:pt x="271230" y="140111"/>
                        <a:pt x="283369" y="134891"/>
                      </a:cubicBezTo>
                      <a:close/>
                      <a:moveTo>
                        <a:pt x="283369" y="113411"/>
                      </a:moveTo>
                      <a:cubicBezTo>
                        <a:pt x="260020" y="120314"/>
                        <a:pt x="241758" y="138576"/>
                        <a:pt x="234855" y="161925"/>
                      </a:cubicBezTo>
                      <a:lnTo>
                        <a:pt x="68755" y="161925"/>
                      </a:lnTo>
                      <a:cubicBezTo>
                        <a:pt x="61851" y="138576"/>
                        <a:pt x="43589" y="120314"/>
                        <a:pt x="20241" y="113411"/>
                      </a:cubicBezTo>
                      <a:lnTo>
                        <a:pt x="20241" y="68755"/>
                      </a:lnTo>
                      <a:cubicBezTo>
                        <a:pt x="43589" y="61851"/>
                        <a:pt x="61851" y="43589"/>
                        <a:pt x="68755" y="20241"/>
                      </a:cubicBezTo>
                      <a:lnTo>
                        <a:pt x="234855" y="20241"/>
                      </a:lnTo>
                      <a:cubicBezTo>
                        <a:pt x="241758" y="43589"/>
                        <a:pt x="260020" y="61851"/>
                        <a:pt x="283369" y="68755"/>
                      </a:cubicBezTo>
                      <a:close/>
                      <a:moveTo>
                        <a:pt x="283369" y="47275"/>
                      </a:moveTo>
                      <a:cubicBezTo>
                        <a:pt x="271230" y="42055"/>
                        <a:pt x="261555" y="32379"/>
                        <a:pt x="256335" y="20241"/>
                      </a:cubicBezTo>
                      <a:lnTo>
                        <a:pt x="283369" y="20241"/>
                      </a:ln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10295" y="1898332"/>
                <a:ext cx="167066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Token 帮助体系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37855" y="2349818"/>
                <a:ext cx="183451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不是管控，是发动机器</a:t>
                </a:r>
              </a:p>
            </p:txBody>
          </p:sp>
        </p:grpSp>
      </p:grpSp>
      <p:grpSp>
        <p:nvGrpSpPr>
          <p:cNvPr id="39" name="Group 39"/>
          <p:cNvGrpSpPr/>
          <p:nvPr/>
        </p:nvGrpSpPr>
        <p:grpSpPr>
          <a:xfrm>
            <a:off x="778192" y="5290661"/>
            <a:ext cx="6782507" cy="350520"/>
            <a:chOff x="778192" y="5290661"/>
            <a:chExt cx="6782507" cy="350520"/>
          </a:xfrm>
        </p:grpSpPr>
        <p:sp>
          <p:nvSpPr>
            <p:cNvPr id="38" name="TextBox 38"/>
            <p:cNvSpPr txBox="1"/>
            <p:nvPr/>
          </p:nvSpPr>
          <p:spPr>
            <a:xfrm>
              <a:off x="778192" y="5290661"/>
              <a:ext cx="6782507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团队 AI 实践的核心不是工具采购，而是把 AI 纳入产品与组织。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0" name="Line 40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30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3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759907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没想清楚的问题 + 三句大白话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4687950" cy="2857500"/>
            <a:chOff x="904875" y="1714500"/>
            <a:chExt cx="4687950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4687950" cy="2857500"/>
              <a:chOff x="904875" y="1714500"/>
              <a:chExt cx="468795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4004055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AI 提效如何衡量？有效实践如何复制？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这既是留给自己的功课，也是留给管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理干部的开放问题。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核心判断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这既是留给自己的功课，也是留给管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理干部的开放问题。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下一步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这既是留给自己的功课，也是留给管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理干部的开放问题。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5817632" cy="664844"/>
            <a:chOff x="969645" y="5188268"/>
            <a:chExt cx="5817632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5817632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这既是留给自己的功课，也是留给管理干部的开放问题。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31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24" name="Group 24"/>
          <p:cNvGrpSpPr/>
          <p:nvPr/>
        </p:nvGrpSpPr>
        <p:grpSpPr>
          <a:xfrm>
            <a:off x="641985" y="762000"/>
            <a:ext cx="10121265" cy="4326731"/>
            <a:chOff x="641985" y="762000"/>
            <a:chExt cx="10121265" cy="4326731"/>
          </a:xfrm>
        </p:grpSpPr>
        <p:sp>
          <p:nvSpPr>
            <p:cNvPr id="7" name="Ellipse 7"/>
            <p:cNvSpPr/>
            <p:nvPr/>
          </p:nvSpPr>
          <p:spPr>
            <a:xfrm>
              <a:off x="7524750" y="762000"/>
              <a:ext cx="3238500" cy="3238500"/>
            </a:xfrm>
            <a:prstGeom prst="ellipse">
              <a:avLst/>
            </a:prstGeom>
            <a:solidFill>
              <a:srgbClr val="1677FF">
                <a:alpha val="10000"/>
              </a:srgbClr>
            </a:solidFill>
            <a:ln>
              <a:noFill/>
            </a:ln>
          </p:spPr>
        </p:sp>
        <p:sp>
          <p:nvSpPr>
            <p:cNvPr id="8" name="Ellipse 8"/>
            <p:cNvSpPr/>
            <p:nvPr/>
          </p:nvSpPr>
          <p:spPr>
            <a:xfrm>
              <a:off x="8639175" y="1543050"/>
              <a:ext cx="1676400" cy="1676400"/>
            </a:xfrm>
            <a:prstGeom prst="ellipse">
              <a:avLst/>
            </a:prstGeom>
            <a:solidFill>
              <a:srgbClr val="2AD4FF">
                <a:alpha val="13000"/>
              </a:srgbClr>
            </a:solidFill>
            <a:ln>
              <a:noFill/>
            </a:ln>
          </p:spPr>
        </p:sp>
        <p:grpSp>
          <p:nvGrpSpPr>
            <p:cNvPr id="11" name="Group 11"/>
            <p:cNvGrpSpPr/>
            <p:nvPr/>
          </p:nvGrpSpPr>
          <p:grpSpPr>
            <a:xfrm>
              <a:off x="8875344" y="2163961"/>
              <a:ext cx="997914" cy="720328"/>
              <a:chOff x="8875344" y="2163961"/>
              <a:chExt cx="997914" cy="720328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8908053" y="2172906"/>
                <a:ext cx="932463" cy="678641"/>
              </a:xfrm>
              <a:custGeom>
                <a:avLst/>
                <a:gdLst/>
                <a:ahLst/>
                <a:cxnLst/>
                <a:rect l="l" t="t" r="r" b="b"/>
                <a:pathLst>
                  <a:path w="932463" h="678641">
                    <a:moveTo>
                      <a:pt x="932463" y="351219"/>
                    </a:moveTo>
                    <a:cubicBezTo>
                      <a:pt x="932463" y="532049"/>
                      <a:pt x="785871" y="678641"/>
                      <a:pt x="605041" y="678641"/>
                    </a:cubicBezTo>
                    <a:lnTo>
                      <a:pt x="244877" y="678641"/>
                    </a:lnTo>
                    <a:cubicBezTo>
                      <a:pt x="156166" y="678531"/>
                      <a:pt x="75485" y="627239"/>
                      <a:pt x="37742" y="546958"/>
                    </a:cubicBezTo>
                    <a:cubicBezTo>
                      <a:pt x="0" y="466677"/>
                      <a:pt x="11975" y="371825"/>
                      <a:pt x="68486" y="303443"/>
                    </a:cubicBezTo>
                    <a:cubicBezTo>
                      <a:pt x="124996" y="235061"/>
                      <a:pt x="215894" y="205430"/>
                      <a:pt x="301848" y="227372"/>
                    </a:cubicBezTo>
                    <a:lnTo>
                      <a:pt x="301848" y="227781"/>
                    </a:lnTo>
                    <a:cubicBezTo>
                      <a:pt x="360936" y="82847"/>
                      <a:pt x="514337" y="0"/>
                      <a:pt x="667938" y="30066"/>
                    </a:cubicBezTo>
                    <a:cubicBezTo>
                      <a:pt x="821538" y="60132"/>
                      <a:pt x="932381" y="194703"/>
                      <a:pt x="932463" y="351219"/>
                    </a:cubicBezTo>
                    <a:close/>
                  </a:path>
                </a:pathLst>
              </a:custGeom>
              <a:solidFill>
                <a:srgbClr val="2AD4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8875344" y="2163961"/>
                <a:ext cx="997914" cy="720328"/>
              </a:xfrm>
              <a:custGeom>
                <a:avLst/>
                <a:gdLst/>
                <a:ahLst/>
                <a:cxnLst/>
                <a:rect l="l" t="t" r="r" b="b"/>
                <a:pathLst>
                  <a:path w="997914" h="720328">
                    <a:moveTo>
                      <a:pt x="637750" y="0"/>
                    </a:moveTo>
                    <a:cubicBezTo>
                      <a:pt x="501331" y="105"/>
                      <a:pt x="376655" y="77198"/>
                      <a:pt x="315608" y="199195"/>
                    </a:cubicBezTo>
                    <a:cubicBezTo>
                      <a:pt x="218547" y="185040"/>
                      <a:pt x="121712" y="226298"/>
                      <a:pt x="64686" y="306105"/>
                    </a:cubicBezTo>
                    <a:cubicBezTo>
                      <a:pt x="7659" y="385912"/>
                      <a:pt x="0" y="490891"/>
                      <a:pt x="44839" y="578130"/>
                    </a:cubicBezTo>
                    <a:cubicBezTo>
                      <a:pt x="89677" y="665369"/>
                      <a:pt x="179499" y="720246"/>
                      <a:pt x="277586" y="720328"/>
                    </a:cubicBezTo>
                    <a:lnTo>
                      <a:pt x="637750" y="720328"/>
                    </a:lnTo>
                    <a:cubicBezTo>
                      <a:pt x="836663" y="720328"/>
                      <a:pt x="997914" y="559077"/>
                      <a:pt x="997914" y="360164"/>
                    </a:cubicBezTo>
                    <a:cubicBezTo>
                      <a:pt x="997914" y="161251"/>
                      <a:pt x="836663" y="0"/>
                      <a:pt x="637750" y="0"/>
                    </a:cubicBezTo>
                    <a:close/>
                    <a:moveTo>
                      <a:pt x="637750" y="654844"/>
                    </a:moveTo>
                    <a:lnTo>
                      <a:pt x="277586" y="654844"/>
                    </a:lnTo>
                    <a:cubicBezTo>
                      <a:pt x="169088" y="654844"/>
                      <a:pt x="81133" y="566889"/>
                      <a:pt x="81133" y="458391"/>
                    </a:cubicBezTo>
                    <a:cubicBezTo>
                      <a:pt x="81133" y="349893"/>
                      <a:pt x="169088" y="261938"/>
                      <a:pt x="277586" y="261938"/>
                    </a:cubicBezTo>
                    <a:cubicBezTo>
                      <a:pt x="282088" y="261938"/>
                      <a:pt x="286590" y="261938"/>
                      <a:pt x="291051" y="262388"/>
                    </a:cubicBezTo>
                    <a:cubicBezTo>
                      <a:pt x="282097" y="294207"/>
                      <a:pt x="277566" y="327108"/>
                      <a:pt x="277586" y="360164"/>
                    </a:cubicBezTo>
                    <a:cubicBezTo>
                      <a:pt x="277586" y="378247"/>
                      <a:pt x="292245" y="392906"/>
                      <a:pt x="310328" y="392906"/>
                    </a:cubicBezTo>
                    <a:cubicBezTo>
                      <a:pt x="328411" y="392906"/>
                      <a:pt x="343070" y="378247"/>
                      <a:pt x="343070" y="360164"/>
                    </a:cubicBezTo>
                    <a:cubicBezTo>
                      <a:pt x="343070" y="197417"/>
                      <a:pt x="475003" y="65484"/>
                      <a:pt x="637750" y="65484"/>
                    </a:cubicBezTo>
                    <a:cubicBezTo>
                      <a:pt x="800497" y="65484"/>
                      <a:pt x="932430" y="197417"/>
                      <a:pt x="932430" y="360164"/>
                    </a:cubicBezTo>
                    <a:cubicBezTo>
                      <a:pt x="932430" y="522911"/>
                      <a:pt x="800497" y="654844"/>
                      <a:pt x="637750" y="654844"/>
                    </a:cubicBezTo>
                    <a:close/>
                  </a:path>
                </a:pathLst>
              </a:custGeom>
              <a:solidFill>
                <a:srgbClr val="2AD4FF"/>
              </a:solidFill>
              <a:ln>
                <a:noFill/>
              </a:ln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641985" y="1513522"/>
              <a:ext cx="5081299" cy="1005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49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压轴金句 / 谢谢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16280" y="2487930"/>
              <a:ext cx="574295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2AD4FF"/>
                  </a:solidFill>
                  <a:latin typeface="Arial"/>
                  <a:ea typeface="Microsoft YaHei"/>
                  <a:cs typeface="Arial"/>
                </a:rPr>
                <a:t>云服务器不是 low，它是 AI 时代的数字身体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39140" y="3444240"/>
              <a:ext cx="580644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如果创新成本足够低，创新的可能性就会变得非常大。</a:t>
              </a:r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762000" y="4762500"/>
              <a:ext cx="2324100" cy="326231"/>
              <a:chOff x="762000" y="4762500"/>
              <a:chExt cx="2324100" cy="326231"/>
            </a:xfrm>
          </p:grpSpPr>
          <p:sp>
            <p:nvSpPr>
              <p:cNvPr id="15" name="Rectangle 15"/>
              <p:cNvSpPr/>
              <p:nvPr/>
            </p:nvSpPr>
            <p:spPr>
              <a:xfrm>
                <a:off x="762000" y="4762500"/>
                <a:ext cx="2324100" cy="323850"/>
              </a:xfrm>
              <a:prstGeom prst="roundRect">
                <a:avLst>
                  <a:gd name="adj" fmla="val 50000"/>
                </a:avLst>
              </a:prstGeom>
              <a:solidFill>
                <a:srgbClr val="1677FF">
                  <a:alpha val="14000"/>
                </a:srgbClr>
              </a:solidFill>
              <a:ln w="9525">
                <a:solidFill>
                  <a:srgbClr val="1677FF"/>
                </a:solidFill>
              </a:ln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909638" y="4860131"/>
                <a:ext cx="1123337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1677FF"/>
                    </a:solidFill>
                    <a:latin typeface="Arial"/>
                    <a:ea typeface="Microsoft YaHei"/>
                    <a:cs typeface="Arial"/>
                  </a:rPr>
                  <a:t>Cattle vs Pets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2714625" y="4762500"/>
              <a:ext cx="895350" cy="326231"/>
              <a:chOff x="2714625" y="4762500"/>
              <a:chExt cx="895350" cy="326231"/>
            </a:xfrm>
          </p:grpSpPr>
          <p:sp>
            <p:nvSpPr>
              <p:cNvPr id="18" name="Rectangle 18"/>
              <p:cNvSpPr/>
              <p:nvPr/>
            </p:nvSpPr>
            <p:spPr>
              <a:xfrm>
                <a:off x="2714625" y="4762500"/>
                <a:ext cx="895350" cy="323850"/>
              </a:xfrm>
              <a:prstGeom prst="roundRect">
                <a:avLst>
                  <a:gd name="adj" fmla="val 50000"/>
                </a:avLst>
              </a:prstGeom>
              <a:solidFill>
                <a:srgbClr val="2AD4FF">
                  <a:alpha val="14000"/>
                </a:srgbClr>
              </a:solidFill>
              <a:ln w="9525">
                <a:solidFill>
                  <a:srgbClr val="2AD4FF"/>
                </a:solidFill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2862262" y="4860131"/>
                <a:ext cx="658654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2AD4FF"/>
                    </a:solidFill>
                    <a:latin typeface="Arial"/>
                    <a:ea typeface="Microsoft YaHei"/>
                    <a:cs typeface="Arial"/>
                  </a:rPr>
                  <a:t>高密长跑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4333875" y="4762500"/>
              <a:ext cx="1323975" cy="326231"/>
              <a:chOff x="4333875" y="4762500"/>
              <a:chExt cx="1323975" cy="326231"/>
            </a:xfrm>
          </p:grpSpPr>
          <p:sp>
            <p:nvSpPr>
              <p:cNvPr id="21" name="Rectangle 21"/>
              <p:cNvSpPr/>
              <p:nvPr/>
            </p:nvSpPr>
            <p:spPr>
              <a:xfrm>
                <a:off x="4333875" y="4762500"/>
                <a:ext cx="1323975" cy="323850"/>
              </a:xfrm>
              <a:prstGeom prst="roundRect">
                <a:avLst>
                  <a:gd name="adj" fmla="val 50000"/>
                </a:avLst>
              </a:prstGeom>
              <a:solidFill>
                <a:srgbClr val="FF6A3D">
                  <a:alpha val="14000"/>
                </a:srgbClr>
              </a:solidFill>
              <a:ln w="9525">
                <a:solidFill>
                  <a:srgbClr val="FF6A3D"/>
                </a:solidFill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4481512" y="4860131"/>
                <a:ext cx="839801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FF6A3D"/>
                    </a:solidFill>
                    <a:latin typeface="Arial"/>
                    <a:ea typeface="Microsoft YaHei"/>
                    <a:cs typeface="Arial"/>
                  </a:rPr>
                  <a:t>AI 数字身体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5" name="Line 25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32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5473996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CVM 的悖论：最大、最早、却最远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3143250" cy="2857500"/>
            <a:chOff x="904875" y="1714500"/>
            <a:chExt cx="3143250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3143250" cy="2857500"/>
              <a:chOff x="904875" y="1714500"/>
              <a:chExt cx="314325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1659112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用户第一个产品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460308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CVM 的价值藏在上层业务背后，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因此最重要也最不被看见。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119705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大盘贡献者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460308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CVM 的价值藏在上层业务背后，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因此最重要也最不被看见。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119705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离用户最远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460308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CVM 的价值藏在上层业务背后，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因此最重要也最不被看见。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6083315" cy="664844"/>
            <a:chOff x="969645" y="5188268"/>
            <a:chExt cx="6083315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6083315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CVM 的价值藏在上层业务背后，因此最重要也最不被看见。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04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3635216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经营压力不是单点问题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3143250" cy="2857500"/>
            <a:chOff x="904875" y="1714500"/>
            <a:chExt cx="3143250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3143250" cy="2857500"/>
              <a:chOff x="904875" y="1714500"/>
              <a:chExt cx="314325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客户群体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毛利率承压不能靠卷价格解决，必须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重新回答：云服务器到底服务谁。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计费模式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毛利率承压不能靠卷价格解决，必须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重新回答：云服务器到底服务谁。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267123" cy="2857500"/>
            <a:chOff x="8048625" y="1714500"/>
            <a:chExt cx="3267123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267123" cy="2857500"/>
              <a:chOff x="8048625" y="1714500"/>
              <a:chExt cx="3267123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2583228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规格使用三类结构性矛盾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777490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毛利率承压不能靠卷价格解决，必须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重新回答：云服务器到底服务谁。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7203805" cy="664844"/>
            <a:chOff x="969645" y="5188268"/>
            <a:chExt cx="7203805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7203805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毛利率承压不能靠卷价格解决，必须重新回答：云服务器到底服务谁。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05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5402587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Cattle vs Pets：云行业的老规律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4045818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宠物服务器 → 牛群服务器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32250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成熟云厂商必须同时做好规模化 cattle 与创新入口 pets。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06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2921127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两个被忽略的细节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81050" y="1524000"/>
            <a:ext cx="10629900" cy="2952750"/>
            <a:chOff x="781050" y="1524000"/>
            <a:chExt cx="10629900" cy="2952750"/>
          </a:xfrm>
        </p:grpSpPr>
        <p:sp>
          <p:nvSpPr>
            <p:cNvPr id="11" name="Rectangle 11"/>
            <p:cNvSpPr/>
            <p:nvPr/>
          </p:nvSpPr>
          <p:spPr>
            <a:xfrm>
              <a:off x="781050" y="1524000"/>
              <a:ext cx="10629900" cy="2952750"/>
            </a:xfrm>
            <a:prstGeom prst="roundRect">
              <a:avLst>
                <a:gd name="adj" fmla="val 9032"/>
              </a:avLst>
            </a:prstGeom>
            <a:solidFill>
              <a:srgbClr val="0E1B2D"/>
            </a:solidFill>
            <a:ln w="11430">
              <a:solidFill>
                <a:srgbClr val="28415F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1095970" y="1857970"/>
              <a:ext cx="417909" cy="417909"/>
              <a:chOff x="1095970" y="1857970"/>
              <a:chExt cx="417909" cy="41790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112044" y="1874044"/>
                <a:ext cx="385762" cy="385762"/>
              </a:xfrm>
              <a:custGeom>
                <a:avLst/>
                <a:gdLst/>
                <a:ahLst/>
                <a:cxnLst/>
                <a:rect l="l" t="t" r="r" b="b"/>
                <a:pathLst>
                  <a:path w="385762" h="385762">
                    <a:moveTo>
                      <a:pt x="385762" y="192881"/>
                    </a:moveTo>
                    <a:cubicBezTo>
                      <a:pt x="385762" y="299407"/>
                      <a:pt x="299407" y="385762"/>
                      <a:pt x="192881" y="385762"/>
                    </a:cubicBezTo>
                    <a:cubicBezTo>
                      <a:pt x="86356" y="385762"/>
                      <a:pt x="0" y="299407"/>
                      <a:pt x="0" y="192881"/>
                    </a:cubicBezTo>
                    <a:cubicBezTo>
                      <a:pt x="0" y="86356"/>
                      <a:pt x="86356" y="0"/>
                      <a:pt x="192881" y="0"/>
                    </a:cubicBezTo>
                    <a:cubicBezTo>
                      <a:pt x="299407" y="0"/>
                      <a:pt x="385762" y="86356"/>
                      <a:pt x="385762" y="192881"/>
                    </a:cubicBezTo>
                    <a:close/>
                  </a:path>
                </a:pathLst>
              </a:custGeom>
              <a:solidFill>
                <a:srgbClr val="FF6A3D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5970" y="1857970"/>
                <a:ext cx="417909" cy="417909"/>
              </a:xfrm>
              <a:custGeom>
                <a:avLst/>
                <a:gdLst/>
                <a:ahLst/>
                <a:cxnLst/>
                <a:rect l="l" t="t" r="r" b="b"/>
                <a:pathLst>
                  <a:path w="417909" h="417909">
                    <a:moveTo>
                      <a:pt x="233065" y="313432"/>
                    </a:moveTo>
                    <a:cubicBezTo>
                      <a:pt x="233065" y="326748"/>
                      <a:pt x="222270" y="337542"/>
                      <a:pt x="208955" y="337542"/>
                    </a:cubicBezTo>
                    <a:cubicBezTo>
                      <a:pt x="195639" y="337542"/>
                      <a:pt x="184845" y="326748"/>
                      <a:pt x="184845" y="313432"/>
                    </a:cubicBezTo>
                    <a:cubicBezTo>
                      <a:pt x="184845" y="300116"/>
                      <a:pt x="195639" y="289322"/>
                      <a:pt x="208955" y="289322"/>
                    </a:cubicBezTo>
                    <a:cubicBezTo>
                      <a:pt x="222270" y="289322"/>
                      <a:pt x="233065" y="300116"/>
                      <a:pt x="233065" y="313432"/>
                    </a:cubicBezTo>
                    <a:close/>
                    <a:moveTo>
                      <a:pt x="208955" y="96441"/>
                    </a:moveTo>
                    <a:cubicBezTo>
                      <a:pt x="164632" y="96441"/>
                      <a:pt x="128588" y="128889"/>
                      <a:pt x="128588" y="168771"/>
                    </a:cubicBezTo>
                    <a:lnTo>
                      <a:pt x="128588" y="176808"/>
                    </a:lnTo>
                    <a:cubicBezTo>
                      <a:pt x="128588" y="185685"/>
                      <a:pt x="135784" y="192881"/>
                      <a:pt x="144661" y="192881"/>
                    </a:cubicBezTo>
                    <a:cubicBezTo>
                      <a:pt x="153538" y="192881"/>
                      <a:pt x="160734" y="185685"/>
                      <a:pt x="160734" y="176808"/>
                    </a:cubicBezTo>
                    <a:lnTo>
                      <a:pt x="160734" y="168771"/>
                    </a:lnTo>
                    <a:cubicBezTo>
                      <a:pt x="160734" y="146670"/>
                      <a:pt x="182373" y="128588"/>
                      <a:pt x="208955" y="128588"/>
                    </a:cubicBezTo>
                    <a:cubicBezTo>
                      <a:pt x="235536" y="128588"/>
                      <a:pt x="257175" y="146670"/>
                      <a:pt x="257175" y="168771"/>
                    </a:cubicBezTo>
                    <a:cubicBezTo>
                      <a:pt x="257175" y="190872"/>
                      <a:pt x="235536" y="208955"/>
                      <a:pt x="208955" y="208955"/>
                    </a:cubicBezTo>
                    <a:cubicBezTo>
                      <a:pt x="200078" y="208955"/>
                      <a:pt x="192881" y="216151"/>
                      <a:pt x="192881" y="225028"/>
                    </a:cubicBezTo>
                    <a:lnTo>
                      <a:pt x="192881" y="241102"/>
                    </a:lnTo>
                    <a:cubicBezTo>
                      <a:pt x="192881" y="249979"/>
                      <a:pt x="200078" y="257175"/>
                      <a:pt x="208955" y="257175"/>
                    </a:cubicBezTo>
                    <a:cubicBezTo>
                      <a:pt x="217832" y="257175"/>
                      <a:pt x="225028" y="249979"/>
                      <a:pt x="225028" y="241102"/>
                    </a:cubicBezTo>
                    <a:lnTo>
                      <a:pt x="225028" y="239655"/>
                    </a:lnTo>
                    <a:cubicBezTo>
                      <a:pt x="261676" y="232924"/>
                      <a:pt x="289322" y="203691"/>
                      <a:pt x="289322" y="168771"/>
                    </a:cubicBezTo>
                    <a:cubicBezTo>
                      <a:pt x="289322" y="128889"/>
                      <a:pt x="253277" y="96441"/>
                      <a:pt x="208955" y="96441"/>
                    </a:cubicBezTo>
                    <a:close/>
                    <a:moveTo>
                      <a:pt x="417909" y="208955"/>
                    </a:moveTo>
                    <a:cubicBezTo>
                      <a:pt x="417909" y="324357"/>
                      <a:pt x="324357" y="417909"/>
                      <a:pt x="208955" y="417909"/>
                    </a:cubicBezTo>
                    <a:cubicBezTo>
                      <a:pt x="93552" y="417909"/>
                      <a:pt x="0" y="324357"/>
                      <a:pt x="0" y="208955"/>
                    </a:cubicBezTo>
                    <a:cubicBezTo>
                      <a:pt x="0" y="93552"/>
                      <a:pt x="93552" y="0"/>
                      <a:pt x="208955" y="0"/>
                    </a:cubicBezTo>
                    <a:cubicBezTo>
                      <a:pt x="324307" y="122"/>
                      <a:pt x="417788" y="93603"/>
                      <a:pt x="417909" y="208955"/>
                    </a:cubicBezTo>
                    <a:close/>
                    <a:moveTo>
                      <a:pt x="385762" y="208955"/>
                    </a:moveTo>
                    <a:cubicBezTo>
                      <a:pt x="385762" y="111306"/>
                      <a:pt x="306603" y="32147"/>
                      <a:pt x="208955" y="32147"/>
                    </a:cubicBezTo>
                    <a:cubicBezTo>
                      <a:pt x="111306" y="32147"/>
                      <a:pt x="32147" y="111306"/>
                      <a:pt x="32147" y="208955"/>
                    </a:cubicBezTo>
                    <a:cubicBezTo>
                      <a:pt x="32147" y="306603"/>
                      <a:pt x="111306" y="385762"/>
                      <a:pt x="208955" y="385762"/>
                    </a:cubicBezTo>
                    <a:cubicBezTo>
                      <a:pt x="306557" y="385652"/>
                      <a:pt x="385652" y="306557"/>
                      <a:pt x="385762" y="208955"/>
                    </a:cubicBezTo>
                    <a:close/>
                  </a:path>
                </a:pathLst>
              </a:custGeom>
              <a:solidFill>
                <a:srgbClr val="FF6A3D"/>
              </a:solidFill>
              <a:ln>
                <a:noFill/>
              </a:ln>
            </p:spPr>
          </p:sp>
        </p:grpSp>
        <p:sp>
          <p:nvSpPr>
            <p:cNvPr id="15" name="TextBox 15"/>
            <p:cNvSpPr txBox="1"/>
            <p:nvPr/>
          </p:nvSpPr>
          <p:spPr>
            <a:xfrm>
              <a:off x="1777365" y="1801178"/>
              <a:ext cx="4349306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所有牛群都曾经是一只宠物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86890" y="2996565"/>
              <a:ext cx="6206490" cy="6972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l">
                <a:lnSpc>
                  <a:spcPts val="2610"/>
                </a:lnSpc>
              </a:pPr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创新从 pets 开始，规模化回归 cattle，但 pets 永远不会消</a:t>
              </a:r>
              <a:r>
                <a:rPr lang="zh-CN" sz="1800" dirty="0">
                  <a:solidFill>
                    <a:srgbClr val="A8B7C9"/>
                  </a:solidFill>
                  <a:latin typeface="Arial"/>
                  <a:ea typeface="Microsoft YaHei"/>
                  <a:cs typeface="Arial"/>
                </a:rPr>
                <a:t>失。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1809750" y="3886200"/>
              <a:ext cx="6953250" cy="9525"/>
            </a:xfrm>
            <a:custGeom>
              <a:avLst/>
              <a:gdLst/>
              <a:ahLst/>
              <a:cxnLst/>
              <a:rect l="l" t="t" r="r" b="b"/>
              <a:pathLst>
                <a:path w="6953250" h="9525">
                  <a:moveTo>
                    <a:pt x="0" y="0"/>
                  </a:moveTo>
                  <a:lnTo>
                    <a:pt x="6953250" y="0"/>
                  </a:lnTo>
                </a:path>
              </a:pathLst>
            </a:custGeom>
            <a:noFill/>
            <a:ln w="28575">
              <a:solidFill>
                <a:srgbClr val="1677FF">
                  <a:alpha val="75000"/>
                </a:srgbClr>
              </a:solidFill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9620250" y="4381500"/>
            <a:ext cx="1390650" cy="1200150"/>
            <a:chOff x="9620250" y="4381500"/>
            <a:chExt cx="1390650" cy="1200150"/>
          </a:xfrm>
        </p:grpSpPr>
        <p:sp>
          <p:nvSpPr>
            <p:cNvPr id="19" name="Ellipse 19"/>
            <p:cNvSpPr/>
            <p:nvPr/>
          </p:nvSpPr>
          <p:spPr>
            <a:xfrm>
              <a:off x="9639300" y="4381500"/>
              <a:ext cx="1104900" cy="1104900"/>
            </a:xfrm>
            <a:prstGeom prst="ellipse">
              <a:avLst/>
            </a:prstGeom>
            <a:solidFill>
              <a:srgbClr val="1677FF">
                <a:alpha val="16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10477500" y="4953000"/>
              <a:ext cx="533400" cy="533400"/>
            </a:xfrm>
            <a:prstGeom prst="ellipse">
              <a:avLst/>
            </a:prstGeom>
            <a:solidFill>
              <a:srgbClr val="2AD4FF">
                <a:alpha val="2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9620250" y="5238750"/>
              <a:ext cx="342900" cy="342900"/>
            </a:xfrm>
            <a:prstGeom prst="ellipse">
              <a:avLst/>
            </a:prstGeom>
            <a:solidFill>
              <a:srgbClr val="FF6A3D">
                <a:alpha val="32000"/>
              </a:srgbClr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23" name="Line 23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07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5920302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三方向延展 = Cattle vs Pets 的实践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62000" y="1619250"/>
            <a:ext cx="3403600" cy="3333750"/>
            <a:chOff x="762000" y="1619250"/>
            <a:chExt cx="3403600" cy="3333750"/>
          </a:xfrm>
        </p:grpSpPr>
        <p:grpSp>
          <p:nvGrpSpPr>
            <p:cNvPr id="18" name="Group 18"/>
            <p:cNvGrpSpPr/>
            <p:nvPr/>
          </p:nvGrpSpPr>
          <p:grpSpPr>
            <a:xfrm>
              <a:off x="762000" y="1619250"/>
              <a:ext cx="3403600" cy="3333750"/>
              <a:chOff x="762000" y="1619250"/>
              <a:chExt cx="3403600" cy="333375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7620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7620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010841" y="1868091"/>
                <a:ext cx="283369" cy="283369"/>
                <a:chOff x="1010841" y="1868091"/>
                <a:chExt cx="283369" cy="283369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051322" y="1908572"/>
                  <a:ext cx="202406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406" h="202406">
                      <a:moveTo>
                        <a:pt x="192286" y="0"/>
                      </a:moveTo>
                      <a:lnTo>
                        <a:pt x="10120" y="0"/>
                      </a:lnTo>
                      <a:cubicBezTo>
                        <a:pt x="4531" y="0"/>
                        <a:pt x="0" y="4531"/>
                        <a:pt x="0" y="10120"/>
                      </a:cubicBezTo>
                      <a:lnTo>
                        <a:pt x="0" y="192286"/>
                      </a:lnTo>
                      <a:cubicBezTo>
                        <a:pt x="0" y="197875"/>
                        <a:pt x="4531" y="202406"/>
                        <a:pt x="10120" y="202406"/>
                      </a:cubicBezTo>
                      <a:lnTo>
                        <a:pt x="192286" y="202406"/>
                      </a:lnTo>
                      <a:cubicBezTo>
                        <a:pt x="197875" y="202406"/>
                        <a:pt x="202406" y="197875"/>
                        <a:pt x="202406" y="192286"/>
                      </a:cubicBezTo>
                      <a:lnTo>
                        <a:pt x="202406" y="10120"/>
                      </a:lnTo>
                      <a:cubicBezTo>
                        <a:pt x="202406" y="4531"/>
                        <a:pt x="197875" y="0"/>
                        <a:pt x="192286" y="0"/>
                      </a:cubicBezTo>
                      <a:close/>
                      <a:moveTo>
                        <a:pt x="131564" y="131564"/>
                      </a:moveTo>
                      <a:lnTo>
                        <a:pt x="70842" y="131564"/>
                      </a:lnTo>
                      <a:lnTo>
                        <a:pt x="70842" y="70842"/>
                      </a:lnTo>
                      <a:lnTo>
                        <a:pt x="131564" y="70842"/>
                      </a:ln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010841" y="1868091"/>
                  <a:ext cx="283369" cy="283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369" h="283369">
                      <a:moveTo>
                        <a:pt x="172045" y="101203"/>
                      </a:moveTo>
                      <a:lnTo>
                        <a:pt x="111323" y="101203"/>
                      </a:lnTo>
                      <a:cubicBezTo>
                        <a:pt x="105734" y="101203"/>
                        <a:pt x="101203" y="105734"/>
                        <a:pt x="101203" y="111323"/>
                      </a:cubicBezTo>
                      <a:lnTo>
                        <a:pt x="101203" y="172045"/>
                      </a:lnTo>
                      <a:cubicBezTo>
                        <a:pt x="101203" y="177635"/>
                        <a:pt x="105734" y="182166"/>
                        <a:pt x="111323" y="182166"/>
                      </a:cubicBezTo>
                      <a:lnTo>
                        <a:pt x="172045" y="182166"/>
                      </a:lnTo>
                      <a:cubicBezTo>
                        <a:pt x="177635" y="182166"/>
                        <a:pt x="182166" y="177635"/>
                        <a:pt x="182166" y="172045"/>
                      </a:cubicBezTo>
                      <a:lnTo>
                        <a:pt x="182166" y="111323"/>
                      </a:lnTo>
                      <a:cubicBezTo>
                        <a:pt x="182166" y="105734"/>
                        <a:pt x="177635" y="101203"/>
                        <a:pt x="172045" y="101203"/>
                      </a:cubicBezTo>
                      <a:close/>
                      <a:moveTo>
                        <a:pt x="161925" y="161925"/>
                      </a:moveTo>
                      <a:lnTo>
                        <a:pt x="121444" y="161925"/>
                      </a:lnTo>
                      <a:lnTo>
                        <a:pt x="121444" y="121444"/>
                      </a:lnTo>
                      <a:lnTo>
                        <a:pt x="161925" y="121444"/>
                      </a:lnTo>
                      <a:close/>
                      <a:moveTo>
                        <a:pt x="273248" y="161925"/>
                      </a:moveTo>
                      <a:lnTo>
                        <a:pt x="253008" y="161925"/>
                      </a:lnTo>
                      <a:lnTo>
                        <a:pt x="253008" y="121444"/>
                      </a:lnTo>
                      <a:lnTo>
                        <a:pt x="273248" y="121444"/>
                      </a:lnTo>
                      <a:cubicBezTo>
                        <a:pt x="278838" y="121444"/>
                        <a:pt x="283369" y="116913"/>
                        <a:pt x="283369" y="111323"/>
                      </a:cubicBezTo>
                      <a:cubicBezTo>
                        <a:pt x="283369" y="105734"/>
                        <a:pt x="278838" y="101203"/>
                        <a:pt x="273248" y="101203"/>
                      </a:cubicBezTo>
                      <a:lnTo>
                        <a:pt x="253008" y="101203"/>
                      </a:lnTo>
                      <a:lnTo>
                        <a:pt x="253008" y="50602"/>
                      </a:lnTo>
                      <a:cubicBezTo>
                        <a:pt x="253008" y="39423"/>
                        <a:pt x="243946" y="30361"/>
                        <a:pt x="232767" y="30361"/>
                      </a:cubicBezTo>
                      <a:lnTo>
                        <a:pt x="182166" y="30361"/>
                      </a:lnTo>
                      <a:lnTo>
                        <a:pt x="182166" y="10120"/>
                      </a:lnTo>
                      <a:cubicBezTo>
                        <a:pt x="182166" y="4531"/>
                        <a:pt x="177635" y="0"/>
                        <a:pt x="172045" y="0"/>
                      </a:cubicBezTo>
                      <a:cubicBezTo>
                        <a:pt x="166456" y="0"/>
                        <a:pt x="161925" y="4531"/>
                        <a:pt x="161925" y="10120"/>
                      </a:cubicBezTo>
                      <a:lnTo>
                        <a:pt x="161925" y="30361"/>
                      </a:lnTo>
                      <a:lnTo>
                        <a:pt x="121444" y="30361"/>
                      </a:lnTo>
                      <a:lnTo>
                        <a:pt x="121444" y="10120"/>
                      </a:lnTo>
                      <a:cubicBezTo>
                        <a:pt x="121444" y="4531"/>
                        <a:pt x="116913" y="0"/>
                        <a:pt x="111323" y="0"/>
                      </a:cubicBezTo>
                      <a:cubicBezTo>
                        <a:pt x="105734" y="0"/>
                        <a:pt x="101203" y="4531"/>
                        <a:pt x="101203" y="10120"/>
                      </a:cubicBezTo>
                      <a:lnTo>
                        <a:pt x="101203" y="30361"/>
                      </a:lnTo>
                      <a:lnTo>
                        <a:pt x="50602" y="30361"/>
                      </a:lnTo>
                      <a:cubicBezTo>
                        <a:pt x="39423" y="30361"/>
                        <a:pt x="30361" y="39423"/>
                        <a:pt x="30361" y="50602"/>
                      </a:cubicBezTo>
                      <a:lnTo>
                        <a:pt x="30361" y="101203"/>
                      </a:lnTo>
                      <a:lnTo>
                        <a:pt x="10120" y="101203"/>
                      </a:lnTo>
                      <a:cubicBezTo>
                        <a:pt x="4531" y="101203"/>
                        <a:pt x="0" y="105734"/>
                        <a:pt x="0" y="111323"/>
                      </a:cubicBezTo>
                      <a:cubicBezTo>
                        <a:pt x="0" y="116913"/>
                        <a:pt x="4531" y="121444"/>
                        <a:pt x="10120" y="121444"/>
                      </a:cubicBezTo>
                      <a:lnTo>
                        <a:pt x="30361" y="121444"/>
                      </a:lnTo>
                      <a:lnTo>
                        <a:pt x="30361" y="161925"/>
                      </a:lnTo>
                      <a:lnTo>
                        <a:pt x="10120" y="161925"/>
                      </a:lnTo>
                      <a:cubicBezTo>
                        <a:pt x="4531" y="161925"/>
                        <a:pt x="0" y="166456"/>
                        <a:pt x="0" y="172045"/>
                      </a:cubicBezTo>
                      <a:cubicBezTo>
                        <a:pt x="0" y="177635"/>
                        <a:pt x="4531" y="182166"/>
                        <a:pt x="10120" y="182166"/>
                      </a:cubicBezTo>
                      <a:lnTo>
                        <a:pt x="30361" y="182166"/>
                      </a:lnTo>
                      <a:lnTo>
                        <a:pt x="30361" y="232767"/>
                      </a:lnTo>
                      <a:cubicBezTo>
                        <a:pt x="30361" y="243946"/>
                        <a:pt x="39423" y="253008"/>
                        <a:pt x="50602" y="253008"/>
                      </a:cubicBezTo>
                      <a:lnTo>
                        <a:pt x="101203" y="253008"/>
                      </a:lnTo>
                      <a:lnTo>
                        <a:pt x="101203" y="273248"/>
                      </a:lnTo>
                      <a:cubicBezTo>
                        <a:pt x="101203" y="278838"/>
                        <a:pt x="105734" y="283369"/>
                        <a:pt x="111323" y="283369"/>
                      </a:cubicBezTo>
                      <a:cubicBezTo>
                        <a:pt x="116913" y="283369"/>
                        <a:pt x="121444" y="278838"/>
                        <a:pt x="121444" y="273248"/>
                      </a:cubicBezTo>
                      <a:lnTo>
                        <a:pt x="121444" y="253008"/>
                      </a:lnTo>
                      <a:lnTo>
                        <a:pt x="161925" y="253008"/>
                      </a:lnTo>
                      <a:lnTo>
                        <a:pt x="161925" y="273248"/>
                      </a:lnTo>
                      <a:cubicBezTo>
                        <a:pt x="161925" y="278838"/>
                        <a:pt x="166456" y="283369"/>
                        <a:pt x="172045" y="283369"/>
                      </a:cubicBezTo>
                      <a:cubicBezTo>
                        <a:pt x="177635" y="283369"/>
                        <a:pt x="182166" y="278838"/>
                        <a:pt x="182166" y="273248"/>
                      </a:cubicBezTo>
                      <a:lnTo>
                        <a:pt x="182166" y="253008"/>
                      </a:lnTo>
                      <a:lnTo>
                        <a:pt x="232767" y="253008"/>
                      </a:lnTo>
                      <a:cubicBezTo>
                        <a:pt x="243946" y="253008"/>
                        <a:pt x="253008" y="243946"/>
                        <a:pt x="253008" y="232767"/>
                      </a:cubicBezTo>
                      <a:lnTo>
                        <a:pt x="253008" y="182166"/>
                      </a:lnTo>
                      <a:lnTo>
                        <a:pt x="273248" y="182166"/>
                      </a:lnTo>
                      <a:cubicBezTo>
                        <a:pt x="278838" y="182166"/>
                        <a:pt x="283369" y="177635"/>
                        <a:pt x="283369" y="172045"/>
                      </a:cubicBezTo>
                      <a:cubicBezTo>
                        <a:pt x="283369" y="166456"/>
                        <a:pt x="278838" y="161925"/>
                        <a:pt x="273248" y="161925"/>
                      </a:cubicBezTo>
                      <a:close/>
                      <a:moveTo>
                        <a:pt x="232767" y="232767"/>
                      </a:moveTo>
                      <a:lnTo>
                        <a:pt x="50602" y="232767"/>
                      </a:lnTo>
                      <a:lnTo>
                        <a:pt x="50602" y="50602"/>
                      </a:lnTo>
                      <a:lnTo>
                        <a:pt x="232767" y="50602"/>
                      </a:lnTo>
                      <a:lnTo>
                        <a:pt x="232767" y="171881"/>
                      </a:lnTo>
                      <a:cubicBezTo>
                        <a:pt x="232767" y="171881"/>
                        <a:pt x="232767" y="171995"/>
                        <a:pt x="232767" y="172045"/>
                      </a:cubicBezTo>
                      <a:cubicBezTo>
                        <a:pt x="232767" y="172096"/>
                        <a:pt x="232767" y="172159"/>
                        <a:pt x="232767" y="172210"/>
                      </a:cubicBezTo>
                      <a:lnTo>
                        <a:pt x="232767" y="232767"/>
                      </a:ln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445895" y="1898332"/>
                <a:ext cx="1173951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Computing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973455" y="2349818"/>
                <a:ext cx="189752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异构计算，服务 cattle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394200" y="1619250"/>
            <a:ext cx="3403600" cy="3333750"/>
            <a:chOff x="4394200" y="1619250"/>
            <a:chExt cx="3403600" cy="3333750"/>
          </a:xfrm>
        </p:grpSpPr>
        <p:grpSp>
          <p:nvGrpSpPr>
            <p:cNvPr id="27" name="Group 27"/>
            <p:cNvGrpSpPr/>
            <p:nvPr/>
          </p:nvGrpSpPr>
          <p:grpSpPr>
            <a:xfrm>
              <a:off x="4394200" y="1619250"/>
              <a:ext cx="3403600" cy="3333750"/>
              <a:chOff x="4394200" y="1619250"/>
              <a:chExt cx="3403600" cy="333375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3942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3942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651826" y="1867632"/>
                <a:ext cx="265867" cy="284285"/>
                <a:chOff x="4651826" y="1867632"/>
                <a:chExt cx="265867" cy="284285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663281" y="1878211"/>
                  <a:ext cx="242887" cy="1416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7" h="141684">
                      <a:moveTo>
                        <a:pt x="242887" y="70842"/>
                      </a:moveTo>
                      <a:lnTo>
                        <a:pt x="121444" y="141684"/>
                      </a:lnTo>
                      <a:lnTo>
                        <a:pt x="0" y="70842"/>
                      </a:lnTo>
                      <a:lnTo>
                        <a:pt x="121444" y="0"/>
                      </a:ln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651826" y="1867632"/>
                  <a:ext cx="265867" cy="2842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867" h="284285">
                      <a:moveTo>
                        <a:pt x="263084" y="197804"/>
                      </a:moveTo>
                      <a:cubicBezTo>
                        <a:pt x="265867" y="202634"/>
                        <a:pt x="264221" y="208804"/>
                        <a:pt x="259403" y="211606"/>
                      </a:cubicBezTo>
                      <a:lnTo>
                        <a:pt x="137959" y="282448"/>
                      </a:lnTo>
                      <a:cubicBezTo>
                        <a:pt x="134809" y="284285"/>
                        <a:pt x="130913" y="284285"/>
                        <a:pt x="127763" y="282448"/>
                      </a:cubicBezTo>
                      <a:lnTo>
                        <a:pt x="6319" y="211606"/>
                      </a:lnTo>
                      <a:cubicBezTo>
                        <a:pt x="1573" y="208754"/>
                        <a:pt x="0" y="202616"/>
                        <a:pt x="2790" y="197833"/>
                      </a:cubicBezTo>
                      <a:cubicBezTo>
                        <a:pt x="5580" y="193049"/>
                        <a:pt x="11696" y="191396"/>
                        <a:pt x="16515" y="194123"/>
                      </a:cubicBezTo>
                      <a:lnTo>
                        <a:pt x="132899" y="261992"/>
                      </a:lnTo>
                      <a:lnTo>
                        <a:pt x="249283" y="194123"/>
                      </a:lnTo>
                      <a:cubicBezTo>
                        <a:pt x="254112" y="191340"/>
                        <a:pt x="260282" y="192986"/>
                        <a:pt x="263084" y="197804"/>
                      </a:cubicBezTo>
                      <a:close/>
                      <a:moveTo>
                        <a:pt x="249283" y="133401"/>
                      </a:moveTo>
                      <a:lnTo>
                        <a:pt x="132899" y="201271"/>
                      </a:lnTo>
                      <a:lnTo>
                        <a:pt x="16515" y="133401"/>
                      </a:lnTo>
                      <a:cubicBezTo>
                        <a:pt x="11733" y="131020"/>
                        <a:pt x="5923" y="132767"/>
                        <a:pt x="3246" y="137391"/>
                      </a:cubicBezTo>
                      <a:cubicBezTo>
                        <a:pt x="569" y="142015"/>
                        <a:pt x="1948" y="147923"/>
                        <a:pt x="6395" y="150884"/>
                      </a:cubicBezTo>
                      <a:lnTo>
                        <a:pt x="127839" y="221726"/>
                      </a:lnTo>
                      <a:cubicBezTo>
                        <a:pt x="130989" y="223563"/>
                        <a:pt x="134885" y="223563"/>
                        <a:pt x="138035" y="221726"/>
                      </a:cubicBezTo>
                      <a:lnTo>
                        <a:pt x="259479" y="150884"/>
                      </a:lnTo>
                      <a:cubicBezTo>
                        <a:pt x="262653" y="149088"/>
                        <a:pt x="264616" y="145723"/>
                        <a:pt x="264616" y="142076"/>
                      </a:cubicBezTo>
                      <a:cubicBezTo>
                        <a:pt x="264616" y="138428"/>
                        <a:pt x="262653" y="135063"/>
                        <a:pt x="259479" y="133267"/>
                      </a:cubicBezTo>
                      <a:cubicBezTo>
                        <a:pt x="256304" y="131471"/>
                        <a:pt x="252409" y="131523"/>
                        <a:pt x="249283" y="133401"/>
                      </a:cubicBezTo>
                      <a:close/>
                      <a:moveTo>
                        <a:pt x="1335" y="81421"/>
                      </a:moveTo>
                      <a:cubicBezTo>
                        <a:pt x="1343" y="77813"/>
                        <a:pt x="3271" y="74483"/>
                        <a:pt x="6395" y="72679"/>
                      </a:cubicBezTo>
                      <a:lnTo>
                        <a:pt x="127839" y="1837"/>
                      </a:lnTo>
                      <a:cubicBezTo>
                        <a:pt x="130989" y="0"/>
                        <a:pt x="134885" y="0"/>
                        <a:pt x="138035" y="1837"/>
                      </a:cubicBezTo>
                      <a:lnTo>
                        <a:pt x="259479" y="72679"/>
                      </a:lnTo>
                      <a:cubicBezTo>
                        <a:pt x="262588" y="74493"/>
                        <a:pt x="264499" y="77822"/>
                        <a:pt x="264499" y="81421"/>
                      </a:cubicBezTo>
                      <a:cubicBezTo>
                        <a:pt x="264499" y="85020"/>
                        <a:pt x="262588" y="88348"/>
                        <a:pt x="259479" y="90162"/>
                      </a:cubicBezTo>
                      <a:lnTo>
                        <a:pt x="138035" y="161004"/>
                      </a:lnTo>
                      <a:cubicBezTo>
                        <a:pt x="134885" y="162842"/>
                        <a:pt x="130989" y="162842"/>
                        <a:pt x="127839" y="161004"/>
                      </a:cubicBezTo>
                      <a:lnTo>
                        <a:pt x="6395" y="90162"/>
                      </a:lnTo>
                      <a:cubicBezTo>
                        <a:pt x="3271" y="88359"/>
                        <a:pt x="1343" y="85028"/>
                        <a:pt x="1335" y="81421"/>
                      </a:cubicBezTo>
                      <a:close/>
                      <a:moveTo>
                        <a:pt x="31544" y="81421"/>
                      </a:moveTo>
                      <a:lnTo>
                        <a:pt x="132899" y="140549"/>
                      </a:lnTo>
                      <a:lnTo>
                        <a:pt x="234254" y="81421"/>
                      </a:lnTo>
                      <a:lnTo>
                        <a:pt x="132899" y="22293"/>
                      </a:ln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078095" y="1898332"/>
                <a:ext cx="87361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Hosting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05655" y="2349818"/>
                <a:ext cx="165449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分布式云与高密承载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26400" y="1619250"/>
            <a:ext cx="3403600" cy="3333750"/>
            <a:chOff x="8026400" y="1619250"/>
            <a:chExt cx="3403600" cy="3333750"/>
          </a:xfrm>
        </p:grpSpPr>
        <p:grpSp>
          <p:nvGrpSpPr>
            <p:cNvPr id="36" name="Group 36"/>
            <p:cNvGrpSpPr/>
            <p:nvPr/>
          </p:nvGrpSpPr>
          <p:grpSpPr>
            <a:xfrm>
              <a:off x="8026400" y="1619250"/>
              <a:ext cx="3403600" cy="3333750"/>
              <a:chOff x="8026400" y="1619250"/>
              <a:chExt cx="3403600" cy="333375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26400" y="1619250"/>
                <a:ext cx="3403600" cy="3333750"/>
              </a:xfrm>
              <a:prstGeom prst="roundRect">
                <a:avLst>
                  <a:gd name="adj" fmla="val 5143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26400" y="1619250"/>
                <a:ext cx="66675" cy="333375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285361" y="1898452"/>
                <a:ext cx="263128" cy="222647"/>
                <a:chOff x="8285361" y="1898452"/>
                <a:chExt cx="263128" cy="222647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295481" y="190857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192286"/>
                      </a:lnTo>
                      <a:cubicBezTo>
                        <a:pt x="242888" y="197875"/>
                        <a:pt x="238356" y="202406"/>
                        <a:pt x="232767" y="202406"/>
                      </a:cubicBezTo>
                      <a:lnTo>
                        <a:pt x="10120" y="202406"/>
                      </a:lnTo>
                      <a:cubicBezTo>
                        <a:pt x="4531" y="202406"/>
                        <a:pt x="0" y="197875"/>
                        <a:pt x="0" y="192286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285361" y="189845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131564" y="111323"/>
                      </a:moveTo>
                      <a:cubicBezTo>
                        <a:pt x="131566" y="114399"/>
                        <a:pt x="130170" y="117308"/>
                        <a:pt x="127769" y="119230"/>
                      </a:cubicBezTo>
                      <a:lnTo>
                        <a:pt x="77167" y="159711"/>
                      </a:lnTo>
                      <a:cubicBezTo>
                        <a:pt x="72801" y="163204"/>
                        <a:pt x="66429" y="162497"/>
                        <a:pt x="62936" y="158130"/>
                      </a:cubicBezTo>
                      <a:cubicBezTo>
                        <a:pt x="59442" y="153763"/>
                        <a:pt x="60150" y="147392"/>
                        <a:pt x="64517" y="143898"/>
                      </a:cubicBezTo>
                      <a:lnTo>
                        <a:pt x="105239" y="111323"/>
                      </a:lnTo>
                      <a:lnTo>
                        <a:pt x="64517" y="78749"/>
                      </a:lnTo>
                      <a:cubicBezTo>
                        <a:pt x="60150" y="75255"/>
                        <a:pt x="59442" y="68884"/>
                        <a:pt x="62936" y="64517"/>
                      </a:cubicBezTo>
                      <a:cubicBezTo>
                        <a:pt x="66429" y="60150"/>
                        <a:pt x="72801" y="59442"/>
                        <a:pt x="77167" y="62936"/>
                      </a:cubicBezTo>
                      <a:lnTo>
                        <a:pt x="127769" y="103417"/>
                      </a:lnTo>
                      <a:cubicBezTo>
                        <a:pt x="130170" y="105339"/>
                        <a:pt x="131566" y="108248"/>
                        <a:pt x="131564" y="111323"/>
                      </a:cubicBezTo>
                      <a:close/>
                      <a:moveTo>
                        <a:pt x="192286" y="141684"/>
                      </a:moveTo>
                      <a:lnTo>
                        <a:pt x="141684" y="141684"/>
                      </a:lnTo>
                      <a:cubicBezTo>
                        <a:pt x="136095" y="141684"/>
                        <a:pt x="131564" y="146215"/>
                        <a:pt x="131564" y="151805"/>
                      </a:cubicBezTo>
                      <a:cubicBezTo>
                        <a:pt x="131564" y="157394"/>
                        <a:pt x="136095" y="161925"/>
                        <a:pt x="141684" y="161925"/>
                      </a:cubicBezTo>
                      <a:lnTo>
                        <a:pt x="192286" y="161925"/>
                      </a:lnTo>
                      <a:cubicBezTo>
                        <a:pt x="197875" y="161925"/>
                        <a:pt x="202406" y="157394"/>
                        <a:pt x="202406" y="151805"/>
                      </a:cubicBezTo>
                      <a:cubicBezTo>
                        <a:pt x="202406" y="146215"/>
                        <a:pt x="197875" y="141684"/>
                        <a:pt x="192286" y="141684"/>
                      </a:cubicBezTo>
                      <a:close/>
                      <a:moveTo>
                        <a:pt x="263128" y="20241"/>
                      </a:moveTo>
                      <a:lnTo>
                        <a:pt x="263128" y="202406"/>
                      </a:lnTo>
                      <a:cubicBezTo>
                        <a:pt x="263128" y="213585"/>
                        <a:pt x="254066" y="222647"/>
                        <a:pt x="242888" y="222647"/>
                      </a:cubicBezTo>
                      <a:lnTo>
                        <a:pt x="20241" y="222647"/>
                      </a:lnTo>
                      <a:cubicBezTo>
                        <a:pt x="9062" y="222647"/>
                        <a:pt x="0" y="213585"/>
                        <a:pt x="0" y="202406"/>
                      </a:cubicBezTo>
                      <a:lnTo>
                        <a:pt x="0" y="20241"/>
                      </a:lnTo>
                      <a:cubicBezTo>
                        <a:pt x="0" y="9062"/>
                        <a:pt x="9062" y="0"/>
                        <a:pt x="20241" y="0"/>
                      </a:cubicBezTo>
                      <a:lnTo>
                        <a:pt x="242888" y="0"/>
                      </a:lnTo>
                      <a:cubicBezTo>
                        <a:pt x="254066" y="0"/>
                        <a:pt x="263128" y="9062"/>
                        <a:pt x="263128" y="20241"/>
                      </a:cubicBezTo>
                      <a:close/>
                      <a:moveTo>
                        <a:pt x="242888" y="202406"/>
                      </a:moveTo>
                      <a:lnTo>
                        <a:pt x="242888" y="20241"/>
                      </a:lnTo>
                      <a:lnTo>
                        <a:pt x="20241" y="20241"/>
                      </a:lnTo>
                      <a:lnTo>
                        <a:pt x="20241" y="202406"/>
                      </a:lnTo>
                      <a:lnTo>
                        <a:pt x="242888" y="202406"/>
                      </a:ln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10295" y="1898332"/>
                <a:ext cx="1197054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Developing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37855" y="2349818"/>
                <a:ext cx="1585913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Lighthouse 与 pets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入口</a:t>
                </a:r>
              </a:p>
            </p:txBody>
          </p:sp>
        </p:grpSp>
      </p:grpSp>
      <p:grpSp>
        <p:nvGrpSpPr>
          <p:cNvPr id="39" name="Group 39"/>
          <p:cNvGrpSpPr/>
          <p:nvPr/>
        </p:nvGrpSpPr>
        <p:grpSpPr>
          <a:xfrm>
            <a:off x="778192" y="5290661"/>
            <a:ext cx="5961305" cy="350520"/>
            <a:chOff x="778192" y="5290661"/>
            <a:chExt cx="5961305" cy="350520"/>
          </a:xfrm>
        </p:grpSpPr>
        <p:sp>
          <p:nvSpPr>
            <p:cNvPr id="38" name="TextBox 38"/>
            <p:cNvSpPr txBox="1"/>
            <p:nvPr/>
          </p:nvSpPr>
          <p:spPr>
            <a:xfrm>
              <a:off x="778192" y="5290661"/>
              <a:ext cx="5961305" cy="350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725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2020 年三方向不是随意扩展，而是双轨规律的产品化。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0" name="Line 40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08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7111F"/>
            </a:solidFill>
            <a:ln>
              <a:noFill/>
            </a:ln>
          </p:spPr>
        </p:sp>
        <p:sp>
          <p:nvSpPr>
            <p:cNvPr id="3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1677FF">
                    <a:alpha val="22000"/>
                  </a:srgbClr>
                </a:gs>
                <a:gs pos="100000">
                  <a:srgbClr val="1677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4" name="Rectangle 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0">
                  <a:srgbClr val="2AD4FF">
                    <a:alpha val="12000"/>
                  </a:srgbClr>
                </a:gs>
                <a:gs pos="100000">
                  <a:srgbClr val="2AD4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5" name="Freeform 5"/>
            <p:cNvSpPr/>
            <p:nvPr/>
          </p:nvSpPr>
          <p:spPr>
            <a:xfrm>
              <a:off x="514350" y="5391150"/>
              <a:ext cx="11010900" cy="1181100"/>
            </a:xfrm>
            <a:custGeom>
              <a:avLst/>
              <a:gdLst/>
              <a:ahLst/>
              <a:cxnLst/>
              <a:rect l="l" t="t" r="r" b="b"/>
              <a:pathLst>
                <a:path w="11010900" h="1181100">
                  <a:moveTo>
                    <a:pt x="0" y="723900"/>
                  </a:moveTo>
                  <a:cubicBezTo>
                    <a:pt x="1962150" y="228600"/>
                    <a:pt x="3390900" y="1181100"/>
                    <a:pt x="5391150" y="590550"/>
                  </a:cubicBezTo>
                  <a:cubicBezTo>
                    <a:pt x="7391400" y="0"/>
                    <a:pt x="9296400" y="57150"/>
                    <a:pt x="11010900" y="552450"/>
                  </a:cubicBezTo>
                </a:path>
              </a:pathLst>
            </a:custGeom>
            <a:noFill/>
            <a:ln w="9525">
              <a:solidFill>
                <a:srgbClr val="28415F">
                  <a:alpha val="45000"/>
                </a:srgbClr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0" y="0"/>
            <a:ext cx="12192000" cy="938212"/>
            <a:chOff x="0" y="0"/>
            <a:chExt cx="12192000" cy="938212"/>
          </a:xfrm>
        </p:grpSpPr>
        <p:sp>
          <p:nvSpPr>
            <p:cNvPr id="7" name="Rectangle 7"/>
            <p:cNvSpPr/>
            <p:nvPr/>
          </p:nvSpPr>
          <p:spPr>
            <a:xfrm>
              <a:off x="0" y="0"/>
              <a:ext cx="12192000" cy="57150"/>
            </a:xfrm>
            <a:prstGeom prst="rect">
              <a:avLst/>
            </a:prstGeom>
            <a:gradFill>
              <a:gsLst>
                <a:gs pos="0">
                  <a:srgbClr val="1677FF"/>
                </a:gs>
                <a:gs pos="100000">
                  <a:srgbClr val="2AD4FF"/>
                </a:gs>
              </a:gsLst>
              <a:lin ang="0" scaled="1"/>
            </a:gra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481965" y="277178"/>
              <a:ext cx="4045818" cy="5181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5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AI 不是打击，而是强化云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1015" y="724852"/>
              <a:ext cx="12308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v6 narrative deck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04875" y="1714500"/>
            <a:ext cx="3143250" cy="2857500"/>
            <a:chOff x="904875" y="1714500"/>
            <a:chExt cx="3143250" cy="2857500"/>
          </a:xfrm>
        </p:grpSpPr>
        <p:grpSp>
          <p:nvGrpSpPr>
            <p:cNvPr id="18" name="Group 18"/>
            <p:cNvGrpSpPr/>
            <p:nvPr/>
          </p:nvGrpSpPr>
          <p:grpSpPr>
            <a:xfrm>
              <a:off x="904875" y="1714500"/>
              <a:ext cx="3143250" cy="2857500"/>
              <a:chOff x="904875" y="1714500"/>
              <a:chExt cx="3143250" cy="2857500"/>
            </a:xfrm>
          </p:grpSpPr>
          <p:sp>
            <p:nvSpPr>
              <p:cNvPr id="11" name="Rectangle 11"/>
              <p:cNvSpPr/>
              <p:nvPr/>
            </p:nvSpPr>
            <p:spPr>
              <a:xfrm>
                <a:off x="90487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12" name="Rectangle 12"/>
              <p:cNvSpPr/>
              <p:nvPr/>
            </p:nvSpPr>
            <p:spPr>
              <a:xfrm>
                <a:off x="90487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1677FF"/>
              </a:solidFill>
              <a:ln>
                <a:noFill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>
                <a:off x="1149808" y="1961223"/>
                <a:ext cx="293428" cy="291397"/>
                <a:chOff x="1149808" y="1961223"/>
                <a:chExt cx="293428" cy="291397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1234678" y="2044303"/>
                  <a:ext cx="121444" cy="1214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444" h="121444">
                      <a:moveTo>
                        <a:pt x="121444" y="60722"/>
                      </a:moveTo>
                      <a:cubicBezTo>
                        <a:pt x="121444" y="94258"/>
                        <a:pt x="94258" y="121444"/>
                        <a:pt x="60722" y="121444"/>
                      </a:cubicBezTo>
                      <a:cubicBezTo>
                        <a:pt x="27186" y="121444"/>
                        <a:pt x="0" y="94258"/>
                        <a:pt x="0" y="60722"/>
                      </a:cubicBezTo>
                      <a:cubicBezTo>
                        <a:pt x="0" y="27186"/>
                        <a:pt x="27186" y="0"/>
                        <a:pt x="60722" y="0"/>
                      </a:cubicBezTo>
                      <a:cubicBezTo>
                        <a:pt x="94258" y="0"/>
                        <a:pt x="121444" y="27186"/>
                        <a:pt x="121444" y="60722"/>
                      </a:cubicBezTo>
                      <a:close/>
                    </a:path>
                  </a:pathLst>
                </a:custGeom>
                <a:solidFill>
                  <a:srgbClr val="1677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1149808" y="1961223"/>
                  <a:ext cx="293428" cy="29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28" h="291397">
                      <a:moveTo>
                        <a:pt x="264341" y="87077"/>
                      </a:moveTo>
                      <a:cubicBezTo>
                        <a:pt x="293428" y="147912"/>
                        <a:pt x="271863" y="220890"/>
                        <a:pt x="214381" y="256144"/>
                      </a:cubicBezTo>
                      <a:cubicBezTo>
                        <a:pt x="156900" y="291397"/>
                        <a:pt x="82075" y="277535"/>
                        <a:pt x="41038" y="224029"/>
                      </a:cubicBezTo>
                      <a:cubicBezTo>
                        <a:pt x="0" y="170523"/>
                        <a:pt x="6009" y="94664"/>
                        <a:pt x="54959" y="48286"/>
                      </a:cubicBezTo>
                      <a:cubicBezTo>
                        <a:pt x="103909" y="1909"/>
                        <a:pt x="179982" y="0"/>
                        <a:pt x="231197" y="43864"/>
                      </a:cubicBezTo>
                      <a:lnTo>
                        <a:pt x="259875" y="15173"/>
                      </a:lnTo>
                      <a:cubicBezTo>
                        <a:pt x="263830" y="11218"/>
                        <a:pt x="270241" y="11218"/>
                        <a:pt x="274195" y="15173"/>
                      </a:cubicBezTo>
                      <a:cubicBezTo>
                        <a:pt x="278150" y="19127"/>
                        <a:pt x="278150" y="25538"/>
                        <a:pt x="274195" y="29493"/>
                      </a:cubicBezTo>
                      <a:lnTo>
                        <a:pt x="152752" y="150937"/>
                      </a:lnTo>
                      <a:cubicBezTo>
                        <a:pt x="148797" y="154891"/>
                        <a:pt x="142386" y="154891"/>
                        <a:pt x="138431" y="150937"/>
                      </a:cubicBezTo>
                      <a:cubicBezTo>
                        <a:pt x="134477" y="146982"/>
                        <a:pt x="134477" y="140571"/>
                        <a:pt x="138431" y="136616"/>
                      </a:cubicBezTo>
                      <a:lnTo>
                        <a:pt x="173498" y="101549"/>
                      </a:lnTo>
                      <a:cubicBezTo>
                        <a:pt x="153933" y="88610"/>
                        <a:pt x="128040" y="90813"/>
                        <a:pt x="110942" y="106872"/>
                      </a:cubicBezTo>
                      <a:cubicBezTo>
                        <a:pt x="93844" y="122931"/>
                        <a:pt x="90025" y="148635"/>
                        <a:pt x="101714" y="168972"/>
                      </a:cubicBezTo>
                      <a:cubicBezTo>
                        <a:pt x="113403" y="189309"/>
                        <a:pt x="137537" y="198946"/>
                        <a:pt x="160019" y="192255"/>
                      </a:cubicBezTo>
                      <a:cubicBezTo>
                        <a:pt x="182501" y="185564"/>
                        <a:pt x="197438" y="164299"/>
                        <a:pt x="196105" y="140880"/>
                      </a:cubicBezTo>
                      <a:cubicBezTo>
                        <a:pt x="195790" y="135290"/>
                        <a:pt x="200066" y="130504"/>
                        <a:pt x="205656" y="130190"/>
                      </a:cubicBezTo>
                      <a:cubicBezTo>
                        <a:pt x="211245" y="129876"/>
                        <a:pt x="216031" y="134152"/>
                        <a:pt x="216345" y="139741"/>
                      </a:cubicBezTo>
                      <a:cubicBezTo>
                        <a:pt x="218246" y="172910"/>
                        <a:pt x="196840" y="202944"/>
                        <a:pt x="164867" y="211971"/>
                      </a:cubicBezTo>
                      <a:cubicBezTo>
                        <a:pt x="132893" y="220998"/>
                        <a:pt x="98941" y="206592"/>
                        <a:pt x="83215" y="177326"/>
                      </a:cubicBezTo>
                      <a:cubicBezTo>
                        <a:pt x="67489" y="148059"/>
                        <a:pt x="74215" y="111796"/>
                        <a:pt x="99389" y="90115"/>
                      </a:cubicBezTo>
                      <a:cubicBezTo>
                        <a:pt x="124563" y="68434"/>
                        <a:pt x="161423" y="67160"/>
                        <a:pt x="188034" y="87052"/>
                      </a:cubicBezTo>
                      <a:lnTo>
                        <a:pt x="216813" y="58272"/>
                      </a:lnTo>
                      <a:cubicBezTo>
                        <a:pt x="173138" y="22011"/>
                        <a:pt x="109159" y="24478"/>
                        <a:pt x="68406" y="63996"/>
                      </a:cubicBezTo>
                      <a:cubicBezTo>
                        <a:pt x="27654" y="103514"/>
                        <a:pt x="23220" y="167387"/>
                        <a:pt x="58121" y="212157"/>
                      </a:cubicBezTo>
                      <a:cubicBezTo>
                        <a:pt x="93023" y="256927"/>
                        <a:pt x="156047" y="268211"/>
                        <a:pt x="204314" y="238332"/>
                      </a:cubicBezTo>
                      <a:cubicBezTo>
                        <a:pt x="252580" y="208453"/>
                        <a:pt x="270583" y="147009"/>
                        <a:pt x="246074" y="95806"/>
                      </a:cubicBezTo>
                      <a:cubicBezTo>
                        <a:pt x="243663" y="90762"/>
                        <a:pt x="245799" y="84719"/>
                        <a:pt x="250843" y="82308"/>
                      </a:cubicBezTo>
                      <a:cubicBezTo>
                        <a:pt x="255887" y="79898"/>
                        <a:pt x="261930" y="82033"/>
                        <a:pt x="264341" y="87077"/>
                      </a:cubicBezTo>
                      <a:close/>
                    </a:path>
                  </a:pathLst>
                </a:custGeom>
                <a:solidFill>
                  <a:srgbClr val="1677FF"/>
                </a:solidFill>
                <a:ln>
                  <a:noFill/>
                </a:ln>
              </p:spPr>
            </p:sp>
          </p:grpSp>
          <p:sp>
            <p:nvSpPr>
              <p:cNvPr id="16" name="TextBox 16"/>
              <p:cNvSpPr txBox="1"/>
              <p:nvPr/>
            </p:nvSpPr>
            <p:spPr>
              <a:xfrm>
                <a:off x="1588770" y="1993582"/>
                <a:ext cx="734997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稳定性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1116330" y="2445068"/>
                <a:ext cx="2271712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Agent 越多，云的工程价值越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强。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4476750" y="1714500"/>
            <a:ext cx="3143250" cy="2857500"/>
            <a:chOff x="4476750" y="1714500"/>
            <a:chExt cx="3143250" cy="2857500"/>
          </a:xfrm>
        </p:grpSpPr>
        <p:grpSp>
          <p:nvGrpSpPr>
            <p:cNvPr id="27" name="Group 27"/>
            <p:cNvGrpSpPr/>
            <p:nvPr/>
          </p:nvGrpSpPr>
          <p:grpSpPr>
            <a:xfrm>
              <a:off x="4476750" y="1714500"/>
              <a:ext cx="3143250" cy="2857500"/>
              <a:chOff x="4476750" y="1714500"/>
              <a:chExt cx="3143250" cy="2857500"/>
            </a:xfrm>
          </p:grpSpPr>
          <p:sp>
            <p:nvSpPr>
              <p:cNvPr id="20" name="Rectangle 20"/>
              <p:cNvSpPr/>
              <p:nvPr/>
            </p:nvSpPr>
            <p:spPr>
              <a:xfrm>
                <a:off x="4476750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21" name="Rectangle 21"/>
              <p:cNvSpPr/>
              <p:nvPr/>
            </p:nvSpPr>
            <p:spPr>
              <a:xfrm>
                <a:off x="4476750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2AD4FF"/>
              </a:solidFill>
              <a:ln>
                <a:noFill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4735711" y="1993702"/>
                <a:ext cx="263128" cy="222647"/>
                <a:chOff x="4735711" y="1993702"/>
                <a:chExt cx="263128" cy="222647"/>
              </a:xfrm>
            </p:grpSpPr>
            <p:sp>
              <p:nvSpPr>
                <p:cNvPr id="22" name="Freeform 22"/>
                <p:cNvSpPr/>
                <p:nvPr/>
              </p:nvSpPr>
              <p:spPr>
                <a:xfrm>
                  <a:off x="4745831" y="2003822"/>
                  <a:ext cx="242888" cy="2024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02406">
                      <a:moveTo>
                        <a:pt x="242888" y="10120"/>
                      </a:moveTo>
                      <a:lnTo>
                        <a:pt x="242888" y="202406"/>
                      </a:lnTo>
                      <a:lnTo>
                        <a:pt x="0" y="202406"/>
                      </a:lnTo>
                      <a:lnTo>
                        <a:pt x="0" y="0"/>
                      </a:lnTo>
                      <a:lnTo>
                        <a:pt x="232767" y="0"/>
                      </a:lnTo>
                      <a:cubicBezTo>
                        <a:pt x="238356" y="0"/>
                        <a:pt x="242888" y="4531"/>
                        <a:pt x="242888" y="10120"/>
                      </a:cubicBezTo>
                      <a:close/>
                    </a:path>
                  </a:pathLst>
                </a:custGeom>
                <a:solidFill>
                  <a:srgbClr val="2AD4FF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23" name="Freeform 23"/>
                <p:cNvSpPr/>
                <p:nvPr/>
              </p:nvSpPr>
              <p:spPr>
                <a:xfrm>
                  <a:off x="4735711" y="1993702"/>
                  <a:ext cx="263128" cy="22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3128" h="222647">
                      <a:moveTo>
                        <a:pt x="263128" y="212527"/>
                      </a:moveTo>
                      <a:cubicBezTo>
                        <a:pt x="263128" y="218116"/>
                        <a:pt x="258597" y="222647"/>
                        <a:pt x="253008" y="222647"/>
                      </a:cubicBezTo>
                      <a:lnTo>
                        <a:pt x="10120" y="222647"/>
                      </a:lnTo>
                      <a:cubicBezTo>
                        <a:pt x="4531" y="222647"/>
                        <a:pt x="0" y="218116"/>
                        <a:pt x="0" y="212527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cubicBezTo>
                        <a:pt x="15710" y="0"/>
                        <a:pt x="20241" y="4531"/>
                        <a:pt x="20241" y="10120"/>
                      </a:cubicBezTo>
                      <a:lnTo>
                        <a:pt x="20241" y="147617"/>
                      </a:lnTo>
                      <a:lnTo>
                        <a:pt x="83923" y="83923"/>
                      </a:lnTo>
                      <a:cubicBezTo>
                        <a:pt x="85821" y="82022"/>
                        <a:pt x="88397" y="80955"/>
                        <a:pt x="91083" y="80955"/>
                      </a:cubicBezTo>
                      <a:cubicBezTo>
                        <a:pt x="93769" y="80955"/>
                        <a:pt x="96345" y="82022"/>
                        <a:pt x="98243" y="83923"/>
                      </a:cubicBezTo>
                      <a:lnTo>
                        <a:pt x="131564" y="117256"/>
                      </a:lnTo>
                      <a:lnTo>
                        <a:pt x="198219" y="50602"/>
                      </a:lnTo>
                      <a:lnTo>
                        <a:pt x="172045" y="50602"/>
                      </a:lnTo>
                      <a:cubicBezTo>
                        <a:pt x="166456" y="50602"/>
                        <a:pt x="161925" y="46071"/>
                        <a:pt x="161925" y="40481"/>
                      </a:cubicBezTo>
                      <a:cubicBezTo>
                        <a:pt x="161925" y="34892"/>
                        <a:pt x="166456" y="30361"/>
                        <a:pt x="172045" y="30361"/>
                      </a:cubicBezTo>
                      <a:lnTo>
                        <a:pt x="222647" y="30361"/>
                      </a:lnTo>
                      <a:cubicBezTo>
                        <a:pt x="228236" y="30361"/>
                        <a:pt x="232767" y="34892"/>
                        <a:pt x="232767" y="40481"/>
                      </a:cubicBezTo>
                      <a:lnTo>
                        <a:pt x="232767" y="91083"/>
                      </a:lnTo>
                      <a:cubicBezTo>
                        <a:pt x="232767" y="96672"/>
                        <a:pt x="228236" y="101203"/>
                        <a:pt x="222647" y="101203"/>
                      </a:cubicBezTo>
                      <a:cubicBezTo>
                        <a:pt x="217058" y="101203"/>
                        <a:pt x="212527" y="96672"/>
                        <a:pt x="212527" y="91083"/>
                      </a:cubicBezTo>
                      <a:lnTo>
                        <a:pt x="212527" y="64909"/>
                      </a:lnTo>
                      <a:lnTo>
                        <a:pt x="138724" y="138724"/>
                      </a:lnTo>
                      <a:cubicBezTo>
                        <a:pt x="136826" y="140625"/>
                        <a:pt x="134250" y="141692"/>
                        <a:pt x="131564" y="141692"/>
                      </a:cubicBezTo>
                      <a:cubicBezTo>
                        <a:pt x="128878" y="141692"/>
                        <a:pt x="126302" y="140625"/>
                        <a:pt x="124404" y="138724"/>
                      </a:cubicBezTo>
                      <a:lnTo>
                        <a:pt x="91083" y="105390"/>
                      </a:lnTo>
                      <a:lnTo>
                        <a:pt x="20241" y="176233"/>
                      </a:lnTo>
                      <a:lnTo>
                        <a:pt x="20241" y="202406"/>
                      </a:lnTo>
                      <a:lnTo>
                        <a:pt x="253008" y="202406"/>
                      </a:lnTo>
                      <a:cubicBezTo>
                        <a:pt x="258597" y="202406"/>
                        <a:pt x="263128" y="206937"/>
                        <a:pt x="263128" y="212527"/>
                      </a:cubicBezTo>
                      <a:close/>
                    </a:path>
                  </a:pathLst>
                </a:custGeom>
                <a:solidFill>
                  <a:srgbClr val="2AD4FF"/>
                </a:solidFill>
                <a:ln>
                  <a:noFill/>
                </a:ln>
              </p:spPr>
            </p:sp>
          </p:grpSp>
          <p:sp>
            <p:nvSpPr>
              <p:cNvPr id="25" name="TextBox 25"/>
              <p:cNvSpPr txBox="1"/>
              <p:nvPr/>
            </p:nvSpPr>
            <p:spPr>
              <a:xfrm>
                <a:off x="5160645" y="1993582"/>
                <a:ext cx="966026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可调度性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688205" y="2445068"/>
                <a:ext cx="2271712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Agent 越多，云的工程价值越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强。</a:t>
                </a:r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>
            <a:off x="8048625" y="1714500"/>
            <a:ext cx="3143250" cy="2857500"/>
            <a:chOff x="8048625" y="1714500"/>
            <a:chExt cx="3143250" cy="2857500"/>
          </a:xfrm>
        </p:grpSpPr>
        <p:grpSp>
          <p:nvGrpSpPr>
            <p:cNvPr id="36" name="Group 36"/>
            <p:cNvGrpSpPr/>
            <p:nvPr/>
          </p:nvGrpSpPr>
          <p:grpSpPr>
            <a:xfrm>
              <a:off x="8048625" y="1714500"/>
              <a:ext cx="3143250" cy="2857500"/>
              <a:chOff x="8048625" y="1714500"/>
              <a:chExt cx="3143250" cy="2857500"/>
            </a:xfrm>
          </p:grpSpPr>
          <p:sp>
            <p:nvSpPr>
              <p:cNvPr id="29" name="Rectangle 29"/>
              <p:cNvSpPr/>
              <p:nvPr/>
            </p:nvSpPr>
            <p:spPr>
              <a:xfrm>
                <a:off x="8048625" y="1714500"/>
                <a:ext cx="3143250" cy="2857500"/>
              </a:xfrm>
              <a:prstGeom prst="roundRect">
                <a:avLst>
                  <a:gd name="adj" fmla="val 6000"/>
                </a:avLst>
              </a:prstGeom>
              <a:solidFill>
                <a:srgbClr val="0E1B2D"/>
              </a:solidFill>
              <a:ln w="11430">
                <a:solidFill>
                  <a:srgbClr val="28415F"/>
                </a:solidFill>
              </a:ln>
            </p:spPr>
          </p:sp>
          <p:sp>
            <p:nvSpPr>
              <p:cNvPr id="30" name="Rectangle 30"/>
              <p:cNvSpPr/>
              <p:nvPr/>
            </p:nvSpPr>
            <p:spPr>
              <a:xfrm>
                <a:off x="8048625" y="1714500"/>
                <a:ext cx="66675" cy="2857500"/>
              </a:xfrm>
              <a:prstGeom prst="roundRect">
                <a:avLst>
                  <a:gd name="adj" fmla="val 50000"/>
                </a:avLst>
              </a:prstGeom>
              <a:solidFill>
                <a:srgbClr val="FF6A3D"/>
              </a:solidFill>
              <a:ln>
                <a:noFill/>
              </a:ln>
            </p:spPr>
          </p:sp>
          <p:grpSp>
            <p:nvGrpSpPr>
              <p:cNvPr id="33" name="Group 33"/>
              <p:cNvGrpSpPr/>
              <p:nvPr/>
            </p:nvGrpSpPr>
            <p:grpSpPr>
              <a:xfrm>
                <a:off x="8317706" y="1993702"/>
                <a:ext cx="242888" cy="253353"/>
                <a:chOff x="8317706" y="1993702"/>
                <a:chExt cx="242888" cy="253353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327827" y="2003822"/>
                  <a:ext cx="222647" cy="23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647" h="232919">
                      <a:moveTo>
                        <a:pt x="222647" y="10120"/>
                      </a:moveTo>
                      <a:lnTo>
                        <a:pt x="222647" y="84467"/>
                      </a:lnTo>
                      <a:cubicBezTo>
                        <a:pt x="222647" y="190958"/>
                        <a:pt x="132437" y="226240"/>
                        <a:pt x="114435" y="232223"/>
                      </a:cubicBezTo>
                      <a:cubicBezTo>
                        <a:pt x="112419" y="232919"/>
                        <a:pt x="110228" y="232919"/>
                        <a:pt x="108211" y="232223"/>
                      </a:cubicBezTo>
                      <a:cubicBezTo>
                        <a:pt x="90210" y="226265"/>
                        <a:pt x="0" y="191021"/>
                        <a:pt x="0" y="84492"/>
                      </a:cubicBezTo>
                      <a:lnTo>
                        <a:pt x="0" y="10120"/>
                      </a:lnTo>
                      <a:cubicBezTo>
                        <a:pt x="0" y="4531"/>
                        <a:pt x="4531" y="0"/>
                        <a:pt x="10120" y="0"/>
                      </a:cubicBezTo>
                      <a:lnTo>
                        <a:pt x="212527" y="0"/>
                      </a:lnTo>
                      <a:cubicBezTo>
                        <a:pt x="218116" y="0"/>
                        <a:pt x="222647" y="4531"/>
                        <a:pt x="222647" y="10120"/>
                      </a:cubicBezTo>
                      <a:close/>
                    </a:path>
                  </a:pathLst>
                </a:custGeom>
                <a:solidFill>
                  <a:srgbClr val="FF6A3D">
                    <a:alpha val="20000"/>
                  </a:srgbClr>
                </a:solidFill>
                <a:ln>
                  <a:noFill/>
                </a:ln>
              </p:spPr>
            </p:sp>
            <p:sp>
              <p:nvSpPr>
                <p:cNvPr id="32" name="Freeform 32"/>
                <p:cNvSpPr/>
                <p:nvPr/>
              </p:nvSpPr>
              <p:spPr>
                <a:xfrm>
                  <a:off x="8317706" y="1993702"/>
                  <a:ext cx="242888" cy="253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88" h="253353">
                      <a:moveTo>
                        <a:pt x="222647" y="0"/>
                      </a:moveTo>
                      <a:lnTo>
                        <a:pt x="20241" y="0"/>
                      </a:lnTo>
                      <a:cubicBezTo>
                        <a:pt x="9062" y="0"/>
                        <a:pt x="0" y="9062"/>
                        <a:pt x="0" y="20241"/>
                      </a:cubicBezTo>
                      <a:lnTo>
                        <a:pt x="0" y="94600"/>
                      </a:lnTo>
                      <a:cubicBezTo>
                        <a:pt x="0" y="207960"/>
                        <a:pt x="95915" y="245569"/>
                        <a:pt x="115119" y="251958"/>
                      </a:cubicBezTo>
                      <a:cubicBezTo>
                        <a:pt x="119220" y="253353"/>
                        <a:pt x="123667" y="253353"/>
                        <a:pt x="127769" y="251958"/>
                      </a:cubicBezTo>
                      <a:cubicBezTo>
                        <a:pt x="146998" y="245569"/>
                        <a:pt x="242888" y="207960"/>
                        <a:pt x="242888" y="94600"/>
                      </a:cubicBezTo>
                      <a:lnTo>
                        <a:pt x="242888" y="20241"/>
                      </a:lnTo>
                      <a:cubicBezTo>
                        <a:pt x="242888" y="9062"/>
                        <a:pt x="233825" y="0"/>
                        <a:pt x="222647" y="0"/>
                      </a:cubicBezTo>
                      <a:close/>
                      <a:moveTo>
                        <a:pt x="222647" y="94612"/>
                      </a:moveTo>
                      <a:cubicBezTo>
                        <a:pt x="222647" y="193817"/>
                        <a:pt x="138712" y="226961"/>
                        <a:pt x="121444" y="232729"/>
                      </a:cubicBezTo>
                      <a:cubicBezTo>
                        <a:pt x="104328" y="227024"/>
                        <a:pt x="20241" y="193905"/>
                        <a:pt x="20241" y="94612"/>
                      </a:cubicBezTo>
                      <a:lnTo>
                        <a:pt x="20241" y="20241"/>
                      </a:lnTo>
                      <a:lnTo>
                        <a:pt x="222647" y="20241"/>
                      </a:lnTo>
                      <a:close/>
                      <a:moveTo>
                        <a:pt x="63682" y="128604"/>
                      </a:moveTo>
                      <a:cubicBezTo>
                        <a:pt x="59728" y="124649"/>
                        <a:pt x="59728" y="118238"/>
                        <a:pt x="63682" y="114284"/>
                      </a:cubicBezTo>
                      <a:cubicBezTo>
                        <a:pt x="67636" y="110329"/>
                        <a:pt x="74048" y="110329"/>
                        <a:pt x="78002" y="114284"/>
                      </a:cubicBezTo>
                      <a:lnTo>
                        <a:pt x="101203" y="137484"/>
                      </a:lnTo>
                      <a:lnTo>
                        <a:pt x="164885" y="73802"/>
                      </a:lnTo>
                      <a:cubicBezTo>
                        <a:pt x="168840" y="69848"/>
                        <a:pt x="175251" y="69848"/>
                        <a:pt x="179205" y="73802"/>
                      </a:cubicBezTo>
                      <a:cubicBezTo>
                        <a:pt x="183160" y="77757"/>
                        <a:pt x="183160" y="84168"/>
                        <a:pt x="179205" y="88123"/>
                      </a:cubicBezTo>
                      <a:lnTo>
                        <a:pt x="108363" y="158965"/>
                      </a:lnTo>
                      <a:cubicBezTo>
                        <a:pt x="106465" y="160865"/>
                        <a:pt x="103889" y="161933"/>
                        <a:pt x="101203" y="161933"/>
                      </a:cubicBezTo>
                      <a:cubicBezTo>
                        <a:pt x="98517" y="161933"/>
                        <a:pt x="95941" y="160865"/>
                        <a:pt x="94043" y="158965"/>
                      </a:cubicBezTo>
                      <a:close/>
                    </a:path>
                  </a:pathLst>
                </a:custGeom>
                <a:solidFill>
                  <a:srgbClr val="FF6A3D"/>
                </a:solidFill>
                <a:ln>
                  <a:noFill/>
                </a:ln>
              </p:spPr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8732520" y="1993582"/>
                <a:ext cx="2352199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650" b="1" dirty="0">
                    <a:solidFill>
                      <a:srgbClr val="F4F8FF"/>
                    </a:solidFill>
                    <a:latin typeface="Arial"/>
                    <a:ea typeface="Microsoft YaHei"/>
                    <a:cs typeface="Arial"/>
                  </a:rPr>
                  <a:t>可组合性被进一步放大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260080" y="2445068"/>
                <a:ext cx="2271712" cy="5229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anchor="t" anchorCtr="0"/>
              <a:lstStyle/>
              <a:p>
                <a:pPr algn="l">
                  <a:lnSpc>
                    <a:spcPts val="1958"/>
                  </a:lnSpc>
                </a:pP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Agent 越多，云的工程价值越</a:t>
                </a:r>
                <a:r>
                  <a:rPr lang="zh-CN" sz="1350" dirty="0">
                    <a:solidFill>
                      <a:srgbClr val="A8B7C9"/>
                    </a:solidFill>
                    <a:latin typeface="Arial"/>
                    <a:ea typeface="Microsoft YaHei"/>
                    <a:cs typeface="Arial"/>
                  </a:rPr>
                  <a:t>强。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969645" y="5188268"/>
            <a:ext cx="3518895" cy="664844"/>
            <a:chOff x="969645" y="5188268"/>
            <a:chExt cx="3518895" cy="664844"/>
          </a:xfrm>
        </p:grpSpPr>
        <p:sp>
          <p:nvSpPr>
            <p:cNvPr id="38" name="TextBox 38"/>
            <p:cNvSpPr txBox="1"/>
            <p:nvPr/>
          </p:nvSpPr>
          <p:spPr>
            <a:xfrm>
              <a:off x="973455" y="5188268"/>
              <a:ext cx="7525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F6A3D"/>
                  </a:solidFill>
                  <a:latin typeface="Arial"/>
                  <a:ea typeface="Microsoft YaHei"/>
                  <a:cs typeface="Arial"/>
                </a:rPr>
                <a:t>So what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9645" y="5517832"/>
              <a:ext cx="3518895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4F8FF"/>
                  </a:solidFill>
                  <a:latin typeface="Arial"/>
                  <a:ea typeface="Microsoft YaHei"/>
                  <a:cs typeface="Arial"/>
                </a:rPr>
                <a:t>Agent 越多，云的工程价值越强。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01968" y="6343650"/>
            <a:ext cx="11188064" cy="369094"/>
            <a:chOff x="501968" y="6343650"/>
            <a:chExt cx="11188064" cy="369094"/>
          </a:xfrm>
        </p:grpSpPr>
        <p:sp>
          <p:nvSpPr>
            <p:cNvPr id="41" name="Line 41"/>
            <p:cNvSpPr/>
            <p:nvPr/>
          </p:nvSpPr>
          <p:spPr>
            <a:xfrm>
              <a:off x="514350" y="6343650"/>
              <a:ext cx="11163300" cy="9525"/>
            </a:xfrm>
            <a:custGeom>
              <a:avLst/>
              <a:gdLst/>
              <a:ahLst/>
              <a:cxnLst/>
              <a:rect l="l" t="t" r="r" b="b"/>
              <a:pathLst>
                <a:path w="11163300" h="9525">
                  <a:moveTo>
                    <a:pt x="0" y="0"/>
                  </a:moveTo>
                  <a:lnTo>
                    <a:pt x="11163300" y="0"/>
                  </a:lnTo>
                </a:path>
              </a:pathLst>
            </a:custGeom>
            <a:noFill/>
            <a:ln w="9525">
              <a:solidFill>
                <a:srgbClr val="28415F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501968" y="6514624"/>
              <a:ext cx="1194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高密技术突破奖分享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229713" y="6514624"/>
              <a:ext cx="46031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F8198"/>
                  </a:solidFill>
                  <a:latin typeface="Arial"/>
                  <a:ea typeface="Microsoft YaHei"/>
                  <a:cs typeface="Arial"/>
                </a:rPr>
                <a:t>09 / 32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5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7" grpId="0"/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language/>
  <cp:lastModifiedBy/>
  <cp:revision>1</cp:revision>
  <dcterms:created xsi:type="dcterms:W3CDTF">2026-06-16T04:51:51Z</dcterms:created>
  <dcterms:modified xsi:type="dcterms:W3CDTF">2026-06-16T04:51:51Z</dcterms:modified>
  <cp:category/>
  <cp:contentStatus/>
</cp:coreProperties>
</file>