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4533099c17b4fbc" /><Relationship Type="http://schemas.openxmlformats.org/officeDocument/2006/relationships/extended-properties" Target="/docProps/app.xml" Id="Rab3269e735c449fe" /><Relationship Type="http://schemas.openxmlformats.org/officeDocument/2006/relationships/officeDocument" Target="/ppt/presentation.xml" Id="Rbb343992b44c46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028633202f4875"/>
  </p:sldMasterIdLst>
  <p:notesMasterIdLst>
    <p:notesMasterId xmlns:r="http://schemas.openxmlformats.org/officeDocument/2006/relationships" r:id="R2a49aabfa4934058"/>
  </p:notesMasterIdLst>
  <p:sldIdLst>
    <p:sldId xmlns:r="http://schemas.openxmlformats.org/officeDocument/2006/relationships" id="256" r:id="R3e47a68291fc433a"/>
    <p:sldId xmlns:r="http://schemas.openxmlformats.org/officeDocument/2006/relationships" id="257" r:id="R7b864e6ecde34a7b"/>
    <p:sldId xmlns:r="http://schemas.openxmlformats.org/officeDocument/2006/relationships" id="258" r:id="R1fdbc718d6a643f8"/>
    <p:sldId xmlns:r="http://schemas.openxmlformats.org/officeDocument/2006/relationships" id="259" r:id="Rd34897bf73854264"/>
    <p:sldId xmlns:r="http://schemas.openxmlformats.org/officeDocument/2006/relationships" id="260" r:id="R979a76d704e04f22"/>
    <p:sldId xmlns:r="http://schemas.openxmlformats.org/officeDocument/2006/relationships" id="261" r:id="R8968ffdbe50c4c46"/>
    <p:sldId xmlns:r="http://schemas.openxmlformats.org/officeDocument/2006/relationships" id="262" r:id="R1494472739f148d2"/>
    <p:sldId xmlns:r="http://schemas.openxmlformats.org/officeDocument/2006/relationships" id="263" r:id="Re4ef6b1fa2c047c1"/>
    <p:sldId xmlns:r="http://schemas.openxmlformats.org/officeDocument/2006/relationships" id="264" r:id="R7edefdb1702c43be"/>
    <p:sldId xmlns:r="http://schemas.openxmlformats.org/officeDocument/2006/relationships" id="265" r:id="R4fa54e01d3cc48c5"/>
    <p:sldId xmlns:r="http://schemas.openxmlformats.org/officeDocument/2006/relationships" id="266" r:id="R7f7f1da0e98b4b37"/>
    <p:sldId xmlns:r="http://schemas.openxmlformats.org/officeDocument/2006/relationships" id="267" r:id="R338aeef244c74dc0"/>
    <p:sldId xmlns:r="http://schemas.openxmlformats.org/officeDocument/2006/relationships" id="268" r:id="R2b66cd280cab410a"/>
    <p:sldId xmlns:r="http://schemas.openxmlformats.org/officeDocument/2006/relationships" id="269" r:id="R0810e2887b54413f"/>
    <p:sldId xmlns:r="http://schemas.openxmlformats.org/officeDocument/2006/relationships" id="270" r:id="Rd1a83815aafc408e"/>
    <p:sldId xmlns:r="http://schemas.openxmlformats.org/officeDocument/2006/relationships" id="271" r:id="Ra55b3a16df524784"/>
    <p:sldId xmlns:r="http://schemas.openxmlformats.org/officeDocument/2006/relationships" id="272" r:id="R29acc1e610dd4814"/>
    <p:sldId xmlns:r="http://schemas.openxmlformats.org/officeDocument/2006/relationships" id="273" r:id="Rc66bcf3b3c7f4154"/>
    <p:sldId xmlns:r="http://schemas.openxmlformats.org/officeDocument/2006/relationships" id="274" r:id="R3f5e20cf07034f94"/>
    <p:sldId xmlns:r="http://schemas.openxmlformats.org/officeDocument/2006/relationships" id="275" r:id="R483fd34d8b77484f"/>
    <p:sldId xmlns:r="http://schemas.openxmlformats.org/officeDocument/2006/relationships" id="276" r:id="R18a77b2bd901417d"/>
    <p:sldId xmlns:r="http://schemas.openxmlformats.org/officeDocument/2006/relationships" id="277" r:id="Rf237d820c9e84415"/>
    <p:sldId xmlns:r="http://schemas.openxmlformats.org/officeDocument/2006/relationships" id="278" r:id="Rbcae3cb2ca1a4e3f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78d3d40d8b846fc" /><Relationship Type="http://schemas.openxmlformats.org/officeDocument/2006/relationships/slideMaster" Target="/ppt/slideMasters/slideMaster1.xml" Id="Rc6028633202f4875" /><Relationship Type="http://schemas.openxmlformats.org/officeDocument/2006/relationships/notesMaster" Target="/ppt/notesMasters/notesMaster1.xml" Id="R2a49aabfa4934058" /><Relationship Type="http://schemas.openxmlformats.org/officeDocument/2006/relationships/presProps" Target="/ppt/presProps.xml" Id="Rf5bf31428e0d4b93" /><Relationship Type="http://schemas.openxmlformats.org/officeDocument/2006/relationships/tableStyles" Target="/ppt/tableStyles.xml" Id="R73538a5e091e423e" /><Relationship Type="http://schemas.openxmlformats.org/officeDocument/2006/relationships/slide" Target="/ppt/slides/slide1.xml" Id="R3e47a68291fc433a" /><Relationship Type="http://schemas.openxmlformats.org/officeDocument/2006/relationships/slide" Target="/ppt/slides/slide2.xml" Id="R7b864e6ecde34a7b" /><Relationship Type="http://schemas.openxmlformats.org/officeDocument/2006/relationships/slide" Target="/ppt/slides/slide3.xml" Id="R1fdbc718d6a643f8" /><Relationship Type="http://schemas.openxmlformats.org/officeDocument/2006/relationships/slide" Target="/ppt/slides/slide4.xml" Id="Rd34897bf73854264" /><Relationship Type="http://schemas.openxmlformats.org/officeDocument/2006/relationships/slide" Target="/ppt/slides/slide5.xml" Id="R979a76d704e04f22" /><Relationship Type="http://schemas.openxmlformats.org/officeDocument/2006/relationships/slide" Target="/ppt/slides/slide6.xml" Id="R8968ffdbe50c4c46" /><Relationship Type="http://schemas.openxmlformats.org/officeDocument/2006/relationships/slide" Target="/ppt/slides/slide7.xml" Id="R1494472739f148d2" /><Relationship Type="http://schemas.openxmlformats.org/officeDocument/2006/relationships/slide" Target="/ppt/slides/slide8.xml" Id="Re4ef6b1fa2c047c1" /><Relationship Type="http://schemas.openxmlformats.org/officeDocument/2006/relationships/slide" Target="/ppt/slides/slide9.xml" Id="R7edefdb1702c43be" /><Relationship Type="http://schemas.openxmlformats.org/officeDocument/2006/relationships/slide" Target="/ppt/slides/slide10.xml" Id="R4fa54e01d3cc48c5" /><Relationship Type="http://schemas.openxmlformats.org/officeDocument/2006/relationships/slide" Target="/ppt/slides/slide11.xml" Id="R7f7f1da0e98b4b37" /><Relationship Type="http://schemas.openxmlformats.org/officeDocument/2006/relationships/slide" Target="/ppt/slides/slide12.xml" Id="R338aeef244c74dc0" /><Relationship Type="http://schemas.openxmlformats.org/officeDocument/2006/relationships/slide" Target="/ppt/slides/slide13.xml" Id="R2b66cd280cab410a" /><Relationship Type="http://schemas.openxmlformats.org/officeDocument/2006/relationships/slide" Target="/ppt/slides/slide14.xml" Id="R0810e2887b54413f" /><Relationship Type="http://schemas.openxmlformats.org/officeDocument/2006/relationships/slide" Target="/ppt/slides/slide15.xml" Id="Rd1a83815aafc408e" /><Relationship Type="http://schemas.openxmlformats.org/officeDocument/2006/relationships/slide" Target="/ppt/slides/slide16.xml" Id="Ra55b3a16df524784" /><Relationship Type="http://schemas.openxmlformats.org/officeDocument/2006/relationships/slide" Target="/ppt/slides/slide17.xml" Id="R29acc1e610dd4814" /><Relationship Type="http://schemas.openxmlformats.org/officeDocument/2006/relationships/slide" Target="/ppt/slides/slide18.xml" Id="Rc66bcf3b3c7f4154" /><Relationship Type="http://schemas.openxmlformats.org/officeDocument/2006/relationships/slide" Target="/ppt/slides/slide19.xml" Id="R3f5e20cf07034f94" /><Relationship Type="http://schemas.openxmlformats.org/officeDocument/2006/relationships/slide" Target="/ppt/slides/slide20.xml" Id="R483fd34d8b77484f" /><Relationship Type="http://schemas.openxmlformats.org/officeDocument/2006/relationships/slide" Target="/ppt/slides/slide21.xml" Id="R18a77b2bd901417d" /><Relationship Type="http://schemas.openxmlformats.org/officeDocument/2006/relationships/slide" Target="/ppt/slides/slide22.xml" Id="Rf237d820c9e84415" /><Relationship Type="http://schemas.openxmlformats.org/officeDocument/2006/relationships/slide" Target="/ppt/slides/slide23.xml" Id="Rbcae3cb2ca1a4e3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4907c2914d0a4cab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c26041c4462d445e" /><Relationship Type="http://schemas.openxmlformats.org/officeDocument/2006/relationships/notesMaster" Target="/ppt/notesMasters/notesMaster1.xml" Id="R36a7adb891034d6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09a5018665a49f8" /><Relationship Type="http://schemas.openxmlformats.org/officeDocument/2006/relationships/notesMaster" Target="/ppt/notesMasters/notesMaster1.xml" Id="Rbe1b51ac476b4f2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ddd5392edad64529" /><Relationship Type="http://schemas.openxmlformats.org/officeDocument/2006/relationships/notesMaster" Target="/ppt/notesMasters/notesMaster1.xml" Id="R6dd94726d8f74f5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b2837beb8784a3b" /><Relationship Type="http://schemas.openxmlformats.org/officeDocument/2006/relationships/notesMaster" Target="/ppt/notesMasters/notesMaster1.xml" Id="Re25465906f574414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ced95c9cc75484d" /><Relationship Type="http://schemas.openxmlformats.org/officeDocument/2006/relationships/notesMaster" Target="/ppt/notesMasters/notesMaster1.xml" Id="R4607db0c841d418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4a22005c0b0463d" /><Relationship Type="http://schemas.openxmlformats.org/officeDocument/2006/relationships/notesMaster" Target="/ppt/notesMasters/notesMaster1.xml" Id="Rc06e4c5f0249474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285d49f9c9394f05" /><Relationship Type="http://schemas.openxmlformats.org/officeDocument/2006/relationships/notesMaster" Target="/ppt/notesMasters/notesMaster1.xml" Id="R9094f3a7d4884393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4b1a511db404013" /><Relationship Type="http://schemas.openxmlformats.org/officeDocument/2006/relationships/notesMaster" Target="/ppt/notesMasters/notesMaster1.xml" Id="Ra0d46ab4ecc44075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69b80d62442b45af" /><Relationship Type="http://schemas.openxmlformats.org/officeDocument/2006/relationships/notesMaster" Target="/ppt/notesMasters/notesMaster1.xml" Id="Rf5cdee6028f24b3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70348a4ae194a48" /><Relationship Type="http://schemas.openxmlformats.org/officeDocument/2006/relationships/notesMaster" Target="/ppt/notesMasters/notesMaster1.xml" Id="R168987c28c774b3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512eed42bc44571" /><Relationship Type="http://schemas.openxmlformats.org/officeDocument/2006/relationships/notesMaster" Target="/ppt/notesMasters/notesMaster1.xml" Id="Racaf1c90dffe444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3debc7578b74ba4" /><Relationship Type="http://schemas.openxmlformats.org/officeDocument/2006/relationships/notesMaster" Target="/ppt/notesMasters/notesMaster1.xml" Id="Rb47a384e2e0a463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be5dd2ebe1714f1d" /><Relationship Type="http://schemas.openxmlformats.org/officeDocument/2006/relationships/notesMaster" Target="/ppt/notesMasters/notesMaster1.xml" Id="Rb90eab3550d24e6a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87c7d0a1cde24522" /><Relationship Type="http://schemas.openxmlformats.org/officeDocument/2006/relationships/notesMaster" Target="/ppt/notesMasters/notesMaster1.xml" Id="Ra7b3d82eb8c7419b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b3328adceb484ef6" /><Relationship Type="http://schemas.openxmlformats.org/officeDocument/2006/relationships/notesMaster" Target="/ppt/notesMasters/notesMaster1.xml" Id="R44977a143b724195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a2b457c63e7445a4" /><Relationship Type="http://schemas.openxmlformats.org/officeDocument/2006/relationships/notesMaster" Target="/ppt/notesMasters/notesMaster1.xml" Id="R7f28dcb5c47e42c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29a0aee683a46c6" /><Relationship Type="http://schemas.openxmlformats.org/officeDocument/2006/relationships/notesMaster" Target="/ppt/notesMasters/notesMaster1.xml" Id="R17e3527d580f4750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5b8273fac5a4a1a" /><Relationship Type="http://schemas.openxmlformats.org/officeDocument/2006/relationships/notesMaster" Target="/ppt/notesMasters/notesMaster1.xml" Id="R04556faec68243e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d684945b4724162" /><Relationship Type="http://schemas.openxmlformats.org/officeDocument/2006/relationships/notesMaster" Target="/ppt/notesMasters/notesMaster1.xml" Id="Ra1649a62137c4f5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9f8753071c24a15" /><Relationship Type="http://schemas.openxmlformats.org/officeDocument/2006/relationships/notesMaster" Target="/ppt/notesMasters/notesMaster1.xml" Id="R4b0eb8f9804247d5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2428243b5c74fac" /><Relationship Type="http://schemas.openxmlformats.org/officeDocument/2006/relationships/notesMaster" Target="/ppt/notesMasters/notesMaster1.xml" Id="R3758b96ef0744b0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4d385b6213c4b0b" /><Relationship Type="http://schemas.openxmlformats.org/officeDocument/2006/relationships/notesMaster" Target="/ppt/notesMasters/notesMaster1.xml" Id="R3d7e20a6fc474a0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402539ca2a574805" /><Relationship Type="http://schemas.openxmlformats.org/officeDocument/2006/relationships/notesMaster" Target="/ppt/notesMasters/notesMaster1.xml" Id="R1eedd038d0d642b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a24867bf5c4908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8bca35a261b48ab" /><Relationship Type="http://schemas.openxmlformats.org/officeDocument/2006/relationships/slideLayout" Target="/ppt/slideLayouts/slideLayout1.xml" Id="R201733e3f2f4451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1733e3f2f4451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954abe3f348e1" /><Relationship Type="http://schemas.openxmlformats.org/officeDocument/2006/relationships/image" Target="/ppt/media/image.png" Id="R46c906403f234034" /><Relationship Type="http://schemas.openxmlformats.org/officeDocument/2006/relationships/notesSlide" Target="/ppt/notesSlides/notesSlide1.xml" Id="Rbcacabae3b61488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2d5b7c5024185" /><Relationship Type="http://schemas.openxmlformats.org/officeDocument/2006/relationships/image" Target="/ppt/media/image15.png" Id="Rb60b80c99b5d4c47" /><Relationship Type="http://schemas.openxmlformats.org/officeDocument/2006/relationships/image" Target="/ppt/media/image16.png" Id="R320708e2581c4475" /><Relationship Type="http://schemas.openxmlformats.org/officeDocument/2006/relationships/image" Target="/ppt/media/image17.png" Id="Ra0452b0482084b7b" /><Relationship Type="http://schemas.openxmlformats.org/officeDocument/2006/relationships/notesSlide" Target="/ppt/notesSlides/notesSlide10.xml" Id="Rce9cb44b1e404f4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dde0bdb84e2f" /><Relationship Type="http://schemas.openxmlformats.org/officeDocument/2006/relationships/image" Target="/ppt/media/image18.png" Id="R196c63d45f094d8d" /><Relationship Type="http://schemas.openxmlformats.org/officeDocument/2006/relationships/notesSlide" Target="/ppt/notesSlides/notesSlide11.xml" Id="R88da38c7203b4432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6f50f210a4c00" /><Relationship Type="http://schemas.openxmlformats.org/officeDocument/2006/relationships/notesSlide" Target="/ppt/notesSlides/notesSlide12.xml" Id="R9af347aefb9544f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b7432eb6c4dde" /><Relationship Type="http://schemas.openxmlformats.org/officeDocument/2006/relationships/notesSlide" Target="/ppt/notesSlides/notesSlide13.xml" Id="Rddf5da87f8ab40df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651cb9ddc4b44" /><Relationship Type="http://schemas.openxmlformats.org/officeDocument/2006/relationships/image" Target="/ppt/media/image19.png" Id="Rd4727b0f7cfb4229" /><Relationship Type="http://schemas.openxmlformats.org/officeDocument/2006/relationships/notesSlide" Target="/ppt/notesSlides/notesSlide14.xml" Id="Rdfcced0a5782414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f86b3ed274a3e" /><Relationship Type="http://schemas.openxmlformats.org/officeDocument/2006/relationships/image" Target="/ppt/media/image20.png" Id="R742fece91c37468e" /><Relationship Type="http://schemas.openxmlformats.org/officeDocument/2006/relationships/image" Target="/ppt/media/image21.png" Id="R4baacfe5ac99415b" /><Relationship Type="http://schemas.openxmlformats.org/officeDocument/2006/relationships/image" Target="/ppt/media/image22.png" Id="Re205d634329d42cc" /><Relationship Type="http://schemas.openxmlformats.org/officeDocument/2006/relationships/notesSlide" Target="/ppt/notesSlides/notesSlide15.xml" Id="Rf0017d13a1114cce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a1a92495b45b8" /><Relationship Type="http://schemas.openxmlformats.org/officeDocument/2006/relationships/notesSlide" Target="/ppt/notesSlides/notesSlide16.xml" Id="R156e4657f9fa4f0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1126f3dd3465d" /><Relationship Type="http://schemas.openxmlformats.org/officeDocument/2006/relationships/image" Target="/ppt/media/image23.png" Id="Ra802431c1f664ef5" /><Relationship Type="http://schemas.openxmlformats.org/officeDocument/2006/relationships/notesSlide" Target="/ppt/notesSlides/notesSlide17.xml" Id="Rbb77e8e6ae5d4d8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17615e0934ddc" /><Relationship Type="http://schemas.openxmlformats.org/officeDocument/2006/relationships/image" Target="/ppt/media/image24.png" Id="R391fb64d4b8c43ac" /><Relationship Type="http://schemas.openxmlformats.org/officeDocument/2006/relationships/image" Target="/ppt/media/image25.png" Id="Rcc3a92c443c04ac5" /><Relationship Type="http://schemas.openxmlformats.org/officeDocument/2006/relationships/image" Target="/ppt/media/image26.png" Id="Rbfddacb5c1c14ace" /><Relationship Type="http://schemas.openxmlformats.org/officeDocument/2006/relationships/notesSlide" Target="/ppt/notesSlides/notesSlide18.xml" Id="Rc911ecc4d8444a02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7f5e7525944d8" /><Relationship Type="http://schemas.openxmlformats.org/officeDocument/2006/relationships/image" Target="/ppt/media/image27.png" Id="R9390ee4304a040d4" /><Relationship Type="http://schemas.openxmlformats.org/officeDocument/2006/relationships/notesSlide" Target="/ppt/notesSlides/notesSlide19.xml" Id="R39d17de7a0be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2be437f414a1f" /><Relationship Type="http://schemas.openxmlformats.org/officeDocument/2006/relationships/image" Target="/ppt/media/image2.png" Id="R92af270c595d426b" /><Relationship Type="http://schemas.openxmlformats.org/officeDocument/2006/relationships/image" Target="/ppt/media/image3.png" Id="R68c0df3e97f04d8d" /><Relationship Type="http://schemas.openxmlformats.org/officeDocument/2006/relationships/notesSlide" Target="/ppt/notesSlides/notesSlide2.xml" Id="R5629e82361074b7a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bebc878664759" /><Relationship Type="http://schemas.openxmlformats.org/officeDocument/2006/relationships/image" Target="/ppt/media/image28.png" Id="Rfae1d8258c9e4e5a" /><Relationship Type="http://schemas.openxmlformats.org/officeDocument/2006/relationships/notesSlide" Target="/ppt/notesSlides/notesSlide20.xml" Id="R8feb697923a547c9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2b145de4a4e5f" /><Relationship Type="http://schemas.openxmlformats.org/officeDocument/2006/relationships/notesSlide" Target="/ppt/notesSlides/notesSlide21.xml" Id="Rce11507f09a24730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f4196687c4f29" /><Relationship Type="http://schemas.openxmlformats.org/officeDocument/2006/relationships/image" Target="/ppt/media/image29.png" Id="R23dd55293d28414e" /><Relationship Type="http://schemas.openxmlformats.org/officeDocument/2006/relationships/image" Target="/ppt/media/image30.png" Id="Rdb319a6f30744f9a" /><Relationship Type="http://schemas.openxmlformats.org/officeDocument/2006/relationships/notesSlide" Target="/ppt/notesSlides/notesSlide22.xml" Id="R54358ec5d84e46e3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7e036f5534a48" /><Relationship Type="http://schemas.openxmlformats.org/officeDocument/2006/relationships/image" Target="/ppt/media/image31.png" Id="Reaf40d37a1124eec" /><Relationship Type="http://schemas.openxmlformats.org/officeDocument/2006/relationships/notesSlide" Target="/ppt/notesSlides/notesSlide23.xml" Id="R74a695f936cb4c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d154bcc104823" /><Relationship Type="http://schemas.openxmlformats.org/officeDocument/2006/relationships/image" Target="/ppt/media/image4.png" Id="R31373e8ba4054511" /><Relationship Type="http://schemas.openxmlformats.org/officeDocument/2006/relationships/image" Target="/ppt/media/image5.png" Id="R839a5905131b47ec" /><Relationship Type="http://schemas.openxmlformats.org/officeDocument/2006/relationships/image" Target="/ppt/media/image6.png" Id="Rcd66a13daad342c0" /><Relationship Type="http://schemas.openxmlformats.org/officeDocument/2006/relationships/notesSlide" Target="/ppt/notesSlides/notesSlide3.xml" Id="R4c93e84629e141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a2d604c86413a" /><Relationship Type="http://schemas.openxmlformats.org/officeDocument/2006/relationships/image" Target="/ppt/media/image7.png" Id="R29d1c64853ff47cb" /><Relationship Type="http://schemas.openxmlformats.org/officeDocument/2006/relationships/notesSlide" Target="/ppt/notesSlides/notesSlide4.xml" Id="Rfa4501318619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480fa5dc1e4703" /><Relationship Type="http://schemas.openxmlformats.org/officeDocument/2006/relationships/image" Target="/ppt/media/image8.png" Id="R7c8faa83a0414d9c" /><Relationship Type="http://schemas.openxmlformats.org/officeDocument/2006/relationships/image" Target="/ppt/media/image9.png" Id="Rb80632a1b98b4c59" /><Relationship Type="http://schemas.openxmlformats.org/officeDocument/2006/relationships/image" Target="/ppt/media/image10.png" Id="R45b04166423c40dc" /><Relationship Type="http://schemas.openxmlformats.org/officeDocument/2006/relationships/notesSlide" Target="/ppt/notesSlides/notesSlide5.xml" Id="R91492b14fb22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7e04bc574671" /><Relationship Type="http://schemas.openxmlformats.org/officeDocument/2006/relationships/image" Target="/ppt/media/image11.png" Id="Rd6606cd15b104dda" /><Relationship Type="http://schemas.openxmlformats.org/officeDocument/2006/relationships/notesSlide" Target="/ppt/notesSlides/notesSlide6.xml" Id="R3ed24b3b725044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1fb3107e448e0" /><Relationship Type="http://schemas.openxmlformats.org/officeDocument/2006/relationships/image" Target="/ppt/media/image12.png" Id="Rffd446321a434fe9" /><Relationship Type="http://schemas.openxmlformats.org/officeDocument/2006/relationships/image" Target="/ppt/media/image.jpeg" Id="R8cc3cf91a1b54498" /><Relationship Type="http://schemas.openxmlformats.org/officeDocument/2006/relationships/notesSlide" Target="/ppt/notesSlides/notesSlide7.xml" Id="R5499a2cb6ab74ff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3f0ec4d644746" /><Relationship Type="http://schemas.openxmlformats.org/officeDocument/2006/relationships/image" Target="/ppt/media/image2.jpeg" Id="R4f7988ed6b3d4b83" /><Relationship Type="http://schemas.openxmlformats.org/officeDocument/2006/relationships/notesSlide" Target="/ppt/notesSlides/notesSlide8.xml" Id="R61add69f0b4343dc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2883afb64e4c" /><Relationship Type="http://schemas.openxmlformats.org/officeDocument/2006/relationships/image" Target="/ppt/media/image13.png" Id="Rb437087416734d18" /><Relationship Type="http://schemas.openxmlformats.org/officeDocument/2006/relationships/image" Target="/ppt/media/image14.png" Id="Rb8b9e677de584c2e" /><Relationship Type="http://schemas.openxmlformats.org/officeDocument/2006/relationships/notesSlide" Target="/ppt/notesSlides/notesSlide9.xml" Id="R37dbc18613214fa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11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6c906403f234034"/>
          <a:srcRect xmlns:a="http://schemas.openxmlformats.org/drawingml/2006/main" l="5556" t="0" r="555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DD10D13-A8AD-4C0C-9E51-59E4B1ED61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01D">
              <a:alpha val="7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1AD7E7A-7382-41CC-823B-8AF8210CB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0300"/>
            <a:ext cx="8763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750" b="1">
                <a:solidFill>
                  <a:srgbClr val="F8FAFC"/>
                </a:solidFill>
              </a:defRPr>
            </a:pPr>
            <a:r>
              <a:rPr sz="3750" b="1">
                <a:solidFill>
                  <a:srgbClr val="F8FAFC"/>
                </a:solidFill>
              </a:rPr>
              <a:t>“龙虾摊”爆火背后的技术解密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CEB81E-151E-472E-B914-759460D5F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0040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2DD4BF"/>
                </a:solidFill>
              </a:defRPr>
            </a:pPr>
            <a:r>
              <a:rPr sz="1875" b="0">
                <a:solidFill>
                  <a:srgbClr val="2DD4BF"/>
                </a:solidFill>
              </a:rPr>
              <a:t>云服务器高密调度技术分享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1061B9E-8F38-4856-BB9A-EEBDE3F9B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61975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Cattle vs Pets · 9 年长跑 · AI 时代的重新启动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AE2D2E5-C451-4A71-B618-2888DB535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065931979"/>
      </p:ext>
    </p:extLst>
  </p:cSld>
</p:sld>
</file>

<file path=ppt/slides/slide10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96580E-71C6-4B22-BDBB-40B0AC419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79603C8-5871-4F14-9C86-AD8FB739B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02C8993-8B44-421D-95F4-DE03BD3A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高密调度落到三条产品线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641E0D-77B7-46A8-A8C2-FF344B36C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GPU、分布式云、Lighthouse，各自拿到不同的好处。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05E8AE-7933-481F-BBED-ADBEFC87F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3454400" cy="2914650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093F33D-12CA-4921-9319-7A1170ED1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66900"/>
            <a:ext cx="1104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AA3FF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4AA3FF"/>
                </a:solidFill>
              </a:defRPr>
            </a:pPr>
            <a:r>
              <a:rPr sz="1125" b="1">
                <a:solidFill>
                  <a:srgbClr val="4AA3FF"/>
                </a:solidFill>
              </a:rPr>
              <a:t>Computing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F1B7875-9DC9-4CD7-A59E-3F9F8AB69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混合装箱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39CE79-FD06-4983-A1D6-B0E657BC1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14650"/>
            <a:ext cx="2997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GPU / CPU 资源可以更细地拆、组合、交付。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7C2CBD-DE60-4552-B89E-155F96F87F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657350"/>
            <a:ext cx="3454400" cy="2914650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683053-A4B9-4BAB-BBA7-5A1C0F5311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8350" y="1866900"/>
            <a:ext cx="1104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D4BF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DD4BF"/>
                </a:solidFill>
              </a:defRPr>
            </a:pPr>
            <a:r>
              <a:rPr sz="1125" b="1">
                <a:solidFill>
                  <a:srgbClr val="2DD4BF"/>
                </a:solidFill>
              </a:rPr>
              <a:t>Hosting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79D0E37-AFAF-4F8B-BFCD-C7D3F8A59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3431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云上管控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14D0EC-6057-4CE4-B4CE-8A82C362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14650"/>
            <a:ext cx="2997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管控面和执行面分离，用户机房也能被一朵云调度。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EC87B87-2F94-400A-91BC-CBAD91CF9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657350"/>
            <a:ext cx="3454400" cy="2914650"/>
          </a:xfrm>
          <a:prstGeom xmlns:a="http://schemas.openxmlformats.org/drawingml/2006/main" prst="roundRect">
            <a:avLst>
              <a:gd name="adj" fmla="val 3922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55C377-ECB8-4C05-BF9D-4A1C2E692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1350" y="1866900"/>
            <a:ext cx="1104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B547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B547"/>
                </a:solidFill>
              </a:defRPr>
            </a:pPr>
            <a:r>
              <a:rPr sz="1125" b="1">
                <a:solidFill>
                  <a:srgbClr val="FFB547"/>
                </a:solidFill>
              </a:rPr>
              <a:t>Developing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1A400A9-287B-4E7D-95B8-41BD92BA9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3431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碎片复用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652D5A-D300-400C-AAAF-9E314558A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914650"/>
            <a:ext cx="29972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大量小规格资源，让开发者入口的边际成本更低。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0b80c99b5d4c47"/>
          <a:stretch xmlns:a="http://schemas.openxmlformats.org/drawingml/2006/main"/>
        </p:blipFill>
        <p:spPr>
          <a:xfrm xmlns:a="http://schemas.openxmlformats.org/drawingml/2006/main">
            <a:off x="1123950" y="394335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0708e2581c4475"/>
          <a:stretch xmlns:a="http://schemas.openxmlformats.org/drawingml/2006/main"/>
        </p:blipFill>
        <p:spPr>
          <a:xfrm xmlns:a="http://schemas.openxmlformats.org/drawingml/2006/main">
            <a:off x="4762500" y="394335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452b0482084b7b"/>
          <a:stretch xmlns:a="http://schemas.openxmlformats.org/drawingml/2006/main"/>
        </p:blipFill>
        <p:spPr>
          <a:xfrm xmlns:a="http://schemas.openxmlformats.org/drawingml/2006/main">
            <a:off x="8401050" y="394335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16A0902-9A1B-4E3F-9FF9-6ECFF789B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505259534"/>
      </p:ext>
    </p:extLst>
  </p:cSld>
</p:sld>
</file>

<file path=ppt/slides/slide1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44B2B8D-E927-430D-9B51-B776BB2FE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E8DBEF-9D3C-49CF-89B1-AB4707790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4E3C955-ECCD-48EA-9D3F-6F3B0359D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九年后，账面先有了变化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2521795-77B2-4598-84A3-CE2580CAC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规模、成本、利用率，先在经营侧露出来。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5D7270-916C-4090-9ADD-3E1BC803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33550"/>
            <a:ext cx="2286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4AA3FF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9C42CE-CEDF-4C51-AF4D-314EF0C37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050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4AA3FF"/>
                </a:solidFill>
              </a:defRPr>
            </a:pPr>
            <a:r>
              <a:rPr sz="2550" b="1">
                <a:solidFill>
                  <a:srgbClr val="4AA3FF"/>
                </a:solidFill>
              </a:rPr>
              <a:t>千万级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788629-FA10-4497-AF0E-7F9DDF3DC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352675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高密规模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D34B864-3348-4448-A4F6-7BA525B44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1733550"/>
            <a:ext cx="2286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2DD4BF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889ECB-85B8-4BB9-8A02-61ED63005D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19050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2DD4BF"/>
                </a:solidFill>
              </a:defRPr>
            </a:pPr>
            <a:r>
              <a:rPr sz="2550" b="1">
                <a:solidFill>
                  <a:srgbClr val="2DD4BF"/>
                </a:solidFill>
              </a:rPr>
              <a:t>显著下降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03F173-C60F-46CA-958B-BAC0CEAA3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14750" y="2352675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单位成本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280E51-9555-4F77-B23A-21667E6D2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1733550"/>
            <a:ext cx="2286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FFB547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3258B2-961E-41A3-A023-0BCA9F9D0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905000"/>
            <a:ext cx="1905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B547"/>
                </a:solidFill>
              </a:defRPr>
            </a:pPr>
            <a:r>
              <a:rPr sz="2550" b="1">
                <a:solidFill>
                  <a:srgbClr val="FFB547"/>
                </a:solidFill>
              </a:rPr>
              <a:t>&gt;90%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D6A112B-D881-4192-B66D-0E7B34027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352675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资源利用率</a:t>
            </a:r>
          </a:p>
        </p:txBody>
      </p:sp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6c63d45f094d8d"/>
          <a:stretch xmlns:a="http://schemas.openxmlformats.org/drawingml/2006/main"/>
        </p:blipFill>
        <p:spPr>
          <a:xfrm xmlns:a="http://schemas.openxmlformats.org/drawingml/2006/main">
            <a:off x="8686800" y="1695424"/>
            <a:ext cx="2762250" cy="1181152"/>
          </a:xfrm>
          <a:prstGeom xmlns:a="http://schemas.openxmlformats.org/drawingml/2006/main" prst="roundRect">
            <a:avLst>
              <a:gd name="adj" fmla="val 6757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CAAD592-7DC9-4D84-89B6-86D7EB42B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85900" y="3771900"/>
            <a:ext cx="922020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E4579B-F963-4734-81D6-8DFC1936D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038600"/>
            <a:ext cx="1333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FFB547"/>
                </a:solidFill>
              </a:defRPr>
            </a:pPr>
            <a:r>
              <a:rPr sz="2100" b="1">
                <a:solidFill>
                  <a:srgbClr val="FFB547"/>
                </a:solidFill>
              </a:rPr>
              <a:t>帕鲁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CE60932-A534-47AA-B4A6-306F02AF0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62150" y="4476750"/>
            <a:ext cx="533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0">
                <a:solidFill>
                  <a:srgbClr val="F8FAFC"/>
                </a:solidFill>
              </a:defRPr>
            </a:pPr>
            <a:r>
              <a:rPr sz="1875" b="0">
                <a:solidFill>
                  <a:srgbClr val="F8FAFC"/>
                </a:solidFill>
              </a:rPr>
              <a:t>2-4 核 · 一键开服 · 5 分钟拉起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1E1969-7CB4-4452-B2BE-AE4DCEE63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5476875"/>
            <a:ext cx="2571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125" b="0">
                <a:solidFill>
                  <a:srgbClr val="6F8499"/>
                </a:solidFill>
              </a:defRPr>
            </a:pPr>
            <a:r>
              <a:rPr sz="1125" b="0">
                <a:solidFill>
                  <a:srgbClr val="6F8499"/>
                </a:solidFill>
              </a:rPr>
              <a:t>披露口径可按现场需要再收紧。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90FB252-122A-4701-8CA4-29B8DD975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828209784"/>
      </p:ext>
    </p:extLst>
  </p:cSld>
</p:sld>
</file>

<file path=ppt/slides/slide1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50A12"/>
            </a:gs>
            <a:gs pos="100000">
              <a:srgbClr val="101827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38B976-2A28-4807-A0BC-B609E99468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444EE1D-03EE-46EF-8761-E24FF7625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CBB64A-1324-4DCB-8D7E-10C263D24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AI 之后，三件事压过来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EEAA2E-04DE-4B48-93B3-6329E0BD6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预算、产品重心和行业叙事都在挪位置。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F4229F6-263F-46DA-92C7-E453AD0C2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28800"/>
            <a:ext cx="34544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B7185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B80254-7812-4215-ABC4-7BBB8513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526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云会不会被取代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5F07ED-928C-450F-9BBC-C6BC4E057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724150"/>
            <a:ext cx="2997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智能中心、端侧模型、GPU 集群，都在重写叙事。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3D3699-83BC-4EC8-A74D-E830566FD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828800"/>
            <a:ext cx="34544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4F61BD-3C3C-4F38-B1B9-FBB420A16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1526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CPU 的位置被重问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C0EE01-B242-4352-BD52-DD07F58FB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724150"/>
            <a:ext cx="2997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预算和注意力快速向 GPU 倾斜。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CF7ED9F-F9A8-4B1F-A8AD-A8515D573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828800"/>
            <a:ext cx="34544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0991B37-C4D0-4864-B98E-03C8411B1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1526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轻量产品还值不值得做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B132987-BB6A-4812-BF66-F9DB98582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724150"/>
            <a:ext cx="2997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当所有人追大算力，小入口很容易被忽视。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A5D6D3D-F643-444A-A809-1B0C8629C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188742247"/>
      </p:ext>
    </p:extLst>
  </p:cSld>
</p:sld>
</file>

<file path=ppt/slides/slide1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786A3D4-A4BD-43FD-B08C-DDDB2F098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B70AE26-92C0-4DAB-AD9D-424D9E823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737864-CD75-468E-8304-2B811C21D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团队先把手伸进场景里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9CFAC7A-ED5E-4142-B5F8-ACBFA4042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先聊、先试、先在自己的云上跑起来。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C84414-FCEB-4C74-8A36-8CC95D394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57350"/>
            <a:ext cx="4857750" cy="20764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0B2634">
              <a:alpha val="90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257142-FE02-498C-827C-6FEDB2138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657350"/>
            <a:ext cx="4857750" cy="2076450"/>
          </a:xfrm>
          <a:prstGeom xmlns:a="http://schemas.openxmlformats.org/drawingml/2006/main" prst="roundRect">
            <a:avLst>
              <a:gd name="adj" fmla="val 5505"/>
            </a:avLst>
          </a:prstGeom>
          <a:solidFill xmlns:a="http://schemas.openxmlformats.org/drawingml/2006/main">
            <a:srgbClr val="2A1820">
              <a:alpha val="82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1C38DCD-40CD-4A31-A1F1-D56A928B7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38350"/>
            <a:ext cx="114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2DD4BF"/>
                </a:solidFill>
              </a:defRPr>
            </a:pPr>
            <a:r>
              <a:rPr sz="2250" b="1">
                <a:solidFill>
                  <a:srgbClr val="2DD4BF"/>
                </a:solidFill>
              </a:rPr>
              <a:t>坚定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A93845-9BF5-47C2-9C83-38EFCA3D2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28900"/>
            <a:ext cx="3714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7E3F1"/>
                </a:solidFill>
              </a:defRPr>
            </a:pPr>
            <a:r>
              <a:rPr sz="1575" b="0">
                <a:solidFill>
                  <a:srgbClr val="D7E3F1"/>
                </a:solidFill>
              </a:rPr>
              <a:t>Agent 一直在线。</a:t>
            </a:r>
          </a:p>
          <a:p xmlns:a="http://schemas.openxmlformats.org/drawingml/2006/main">
            <a:pPr>
              <a:defRPr sz="1575" b="0">
                <a:solidFill>
                  <a:srgbClr val="D7E3F1"/>
                </a:solidFill>
              </a:defRPr>
            </a:pPr>
            <a:r>
              <a:rPr sz="1575" b="0">
                <a:solidFill>
                  <a:srgbClr val="D7E3F1"/>
                </a:solidFill>
              </a:rPr>
              <a:t>实例要随时起、随时停。</a:t>
            </a:r>
          </a:p>
          <a:p xmlns:a="http://schemas.openxmlformats.org/drawingml/2006/main">
            <a:pPr>
              <a:defRPr sz="1575" b="0">
                <a:solidFill>
                  <a:srgbClr val="D7E3F1"/>
                </a:solidFill>
              </a:defRPr>
            </a:pPr>
            <a:r>
              <a:rPr sz="1575" b="0">
                <a:solidFill>
                  <a:srgbClr val="D7E3F1"/>
                </a:solidFill>
              </a:rPr>
              <a:t>存储、网络和数据库要接上。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00E49DD-9065-42DC-92FB-C903A933E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038350"/>
            <a:ext cx="1143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FFB547"/>
                </a:solidFill>
              </a:defRPr>
            </a:pPr>
            <a:r>
              <a:rPr sz="2250" b="1">
                <a:solidFill>
                  <a:srgbClr val="FFB547"/>
                </a:solidFill>
              </a:rPr>
              <a:t>焦虑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6EDAC6-40FE-4E0A-84AC-B8AC02CA4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628900"/>
            <a:ext cx="37147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0">
                <a:solidFill>
                  <a:srgbClr val="D7E3F1"/>
                </a:solidFill>
              </a:defRPr>
            </a:pPr>
            <a:r>
              <a:rPr sz="1575" b="0">
                <a:solidFill>
                  <a:srgbClr val="D7E3F1"/>
                </a:solidFill>
              </a:rPr>
              <a:t>客户预算往 AI 挪。</a:t>
            </a:r>
          </a:p>
          <a:p xmlns:a="http://schemas.openxmlformats.org/drawingml/2006/main">
            <a:pPr>
              <a:defRPr sz="1575" b="0">
                <a:solidFill>
                  <a:srgbClr val="D7E3F1"/>
                </a:solidFill>
              </a:defRPr>
            </a:pPr>
            <a:r>
              <a:rPr sz="1575" b="0">
                <a:solidFill>
                  <a:srgbClr val="D7E3F1"/>
                </a:solidFill>
              </a:rPr>
              <a:t>友商压到 GPU。</a:t>
            </a:r>
          </a:p>
          <a:p xmlns:a="http://schemas.openxmlformats.org/drawingml/2006/main">
            <a:pPr>
              <a:defRPr sz="1575" b="0">
                <a:solidFill>
                  <a:srgbClr val="D7E3F1"/>
                </a:solidFill>
              </a:defRPr>
            </a:pPr>
            <a:r>
              <a:rPr sz="1575" b="0">
                <a:solidFill>
                  <a:srgbClr val="D7E3F1"/>
                </a:solidFill>
              </a:rPr>
              <a:t>轻量入口继续投吗。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FFA1E0B-92F7-471C-A9DA-29E07EB4A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66900" y="4229100"/>
            <a:ext cx="84582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4AA3FF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F7A37F-B59A-4043-BEFF-530DABF83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14850"/>
            <a:ext cx="7810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2025 年 4 月起：开放探讨 · 场景论证 · 自己先跑起来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E702A1B-572A-4D38-821E-33DB7FC9B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300671863"/>
      </p:ext>
    </p:extLst>
  </p:cSld>
</p:sld>
</file>

<file path=ppt/slides/slide14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DF37358-961D-4E1D-974C-67B27DC31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29B115B-DF09-4709-BE64-806A369A5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BD31BA-F029-4A23-BCEA-D517EC995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两个地基放到同一张表里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1DD6FF-866E-485F-B7AB-96B61EC86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Cattle vs Pets 和 C/H/D，各自换了一批对象。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5B42040-8F76-4192-834B-00B5A0726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7048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34A"/>
          </a:solidFill>
          <a:ln xmlns:a="http://schemas.openxmlformats.org/drawingml/2006/main" w="9525">
            <a:solidFill>
              <a:srgbClr val="203F5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411D94-A004-4B67-934C-3E92FEDED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85925"/>
            <a:ext cx="933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8FAFC"/>
                </a:solidFill>
              </a:defRPr>
            </a:pPr>
            <a:r>
              <a:rPr sz="1275" b="1">
                <a:solidFill>
                  <a:srgbClr val="F8FAFC"/>
                </a:solidFill>
              </a:rPr>
              <a:t>维度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8C6E1FF-B0D8-42CF-BD3A-093D42928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1685925"/>
            <a:ext cx="1314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8FAFC"/>
                </a:solidFill>
              </a:defRPr>
            </a:pPr>
            <a:r>
              <a:rPr sz="1275" b="1">
                <a:solidFill>
                  <a:srgbClr val="F8FAFC"/>
                </a:solidFill>
              </a:rPr>
              <a:t>2020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CED201E-997A-483C-B8D0-B7B33A593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685925"/>
            <a:ext cx="23622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8FAFC"/>
                </a:solidFill>
              </a:defRPr>
            </a:pPr>
            <a:r>
              <a:rPr sz="1275" b="1">
                <a:solidFill>
                  <a:srgbClr val="F8FAFC"/>
                </a:solidFill>
              </a:rPr>
              <a:t>2026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BBAD23-9AA9-41E1-BF80-C5C441CB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685925"/>
            <a:ext cx="102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8FAFC"/>
                </a:solidFill>
              </a:defRPr>
            </a:pPr>
            <a:r>
              <a:rPr sz="1275" b="1">
                <a:solidFill>
                  <a:srgbClr val="F8FAFC"/>
                </a:solidFill>
              </a:rPr>
              <a:t>变化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C2A280-0F4C-418C-9B4D-F5906B8EE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85975"/>
            <a:ext cx="7048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032">
              <a:alpha val="88000"/>
            </a:srgbClr>
          </a:solidFill>
          <a:ln xmlns:a="http://schemas.openxmlformats.org/drawingml/2006/main" w="9525">
            <a:solidFill>
              <a:srgbClr val="203F5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2E0550-154D-4DF2-9D99-73FB99C52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190750"/>
            <a:ext cx="933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D7E3F1"/>
                </a:solidFill>
              </a:defRPr>
            </a:pPr>
            <a:r>
              <a:rPr sz="1200" b="1">
                <a:solidFill>
                  <a:srgbClr val="D7E3F1"/>
                </a:solidFill>
              </a:rPr>
              <a:t>Cattle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3FFC180-397F-4027-86A7-F1A965A6C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190750"/>
            <a:ext cx="1314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业务集群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F55103C-BF44-44CA-A84D-8EDB0A4B4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190750"/>
            <a:ext cx="23622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Agent 集群 7×24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4A2A47-EC3B-4072-AA4A-CBA1EB2EA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90750"/>
            <a:ext cx="102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DD4BF"/>
                </a:solidFill>
              </a:defRPr>
            </a:pPr>
            <a:r>
              <a:rPr sz="1200" b="0">
                <a:solidFill>
                  <a:srgbClr val="2DD4BF"/>
                </a:solidFill>
              </a:rPr>
              <a:t>强化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88F4E1-EE0A-4DA5-90E1-B265DCD88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90800"/>
            <a:ext cx="7048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263A">
              <a:alpha val="88000"/>
            </a:srgbClr>
          </a:solidFill>
          <a:ln xmlns:a="http://schemas.openxmlformats.org/drawingml/2006/main" w="9525">
            <a:solidFill>
              <a:srgbClr val="203F5A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746C9ED-128C-49C9-B67B-0BE588105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695575"/>
            <a:ext cx="933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D7E3F1"/>
                </a:solidFill>
              </a:defRPr>
            </a:pPr>
            <a:r>
              <a:rPr sz="1200" b="1">
                <a:solidFill>
                  <a:srgbClr val="D7E3F1"/>
                </a:solidFill>
              </a:rPr>
              <a:t>Pets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847867-8CF6-40BC-93ED-A873BC77C9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2695575"/>
            <a:ext cx="1314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开发者入口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5A3AFC0-7B45-479F-AEBD-73E999981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695575"/>
            <a:ext cx="23622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个人 Agent 服务器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607652-D2FD-4761-A052-9CAA7DF41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95575"/>
            <a:ext cx="102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DD4BF"/>
                </a:solidFill>
              </a:defRPr>
            </a:pPr>
            <a:r>
              <a:rPr sz="1200" b="0">
                <a:solidFill>
                  <a:srgbClr val="2DD4BF"/>
                </a:solidFill>
              </a:rPr>
              <a:t>强化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608867-B8DA-43D2-A9B7-1FCC7032F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95625"/>
            <a:ext cx="7048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032">
              <a:alpha val="88000"/>
            </a:srgbClr>
          </a:solidFill>
          <a:ln xmlns:a="http://schemas.openxmlformats.org/drawingml/2006/main" w="9525">
            <a:solidFill>
              <a:srgbClr val="203F5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5B574A2-171E-4316-AB4C-13BF530DF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00400"/>
            <a:ext cx="933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D7E3F1"/>
                </a:solidFill>
              </a:defRPr>
            </a:pPr>
            <a:r>
              <a:rPr sz="1200" b="1">
                <a:solidFill>
                  <a:srgbClr val="D7E3F1"/>
                </a:solidFill>
              </a:rPr>
              <a:t>Computing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5174310-7B1A-47D4-A0DC-DFD7D5D59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200400"/>
            <a:ext cx="1314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异构计算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BD1F422-CEE5-44DB-A360-874A7B824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200400"/>
            <a:ext cx="23622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GPU 算力机型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422F398-AAC5-4836-BEB9-A219514FD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200400"/>
            <a:ext cx="102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DD4BF"/>
                </a:solidFill>
              </a:defRPr>
            </a:pPr>
            <a:r>
              <a:rPr sz="1200" b="0">
                <a:solidFill>
                  <a:srgbClr val="2DD4BF"/>
                </a:solidFill>
              </a:rPr>
              <a:t>强化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03FD22-2F28-41C3-86D2-DE32CAF04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00450"/>
            <a:ext cx="7048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E263A">
              <a:alpha val="88000"/>
            </a:srgbClr>
          </a:solidFill>
          <a:ln xmlns:a="http://schemas.openxmlformats.org/drawingml/2006/main" w="9525">
            <a:solidFill>
              <a:srgbClr val="203F5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4C6DDB1-2FAD-4AB3-A825-7C3225FD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05225"/>
            <a:ext cx="933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D7E3F1"/>
                </a:solidFill>
              </a:defRPr>
            </a:pPr>
            <a:r>
              <a:rPr sz="1200" b="1">
                <a:solidFill>
                  <a:srgbClr val="D7E3F1"/>
                </a:solidFill>
              </a:rPr>
              <a:t>Hosting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E087323-1243-43B3-8D3E-420CC4336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3705225"/>
            <a:ext cx="1314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分布式云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5C49210-D382-423D-8E5B-699CA4608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05225"/>
            <a:ext cx="23622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高密 + 数字身体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0EAD187-0C4B-45CE-8D4C-0F958837D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705225"/>
            <a:ext cx="102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DD4BF"/>
                </a:solidFill>
              </a:defRPr>
            </a:pPr>
            <a:r>
              <a:rPr sz="1200" b="0">
                <a:solidFill>
                  <a:srgbClr val="2DD4BF"/>
                </a:solidFill>
              </a:rPr>
              <a:t>大幅强化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940C0E4-1E58-4F7C-8D38-9CDC6FFD5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05275"/>
            <a:ext cx="7048500" cy="4857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B2032">
              <a:alpha val="88000"/>
            </a:srgbClr>
          </a:solidFill>
          <a:ln xmlns:a="http://schemas.openxmlformats.org/drawingml/2006/main" w="9525">
            <a:solidFill>
              <a:srgbClr val="203F5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A3AC19-D4CF-498A-9325-D9CC3F0776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10050"/>
            <a:ext cx="933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1">
                <a:solidFill>
                  <a:srgbClr val="D7E3F1"/>
                </a:solidFill>
              </a:defRPr>
            </a:pPr>
            <a:r>
              <a:rPr sz="1200" b="1">
                <a:solidFill>
                  <a:srgbClr val="D7E3F1"/>
                </a:solidFill>
              </a:rPr>
              <a:t>Developing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CAD053C-118C-4DF5-AF4D-874A2B7E8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19300" y="4210050"/>
            <a:ext cx="13144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Lighthouse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39BC6DC-DE49-454A-892A-2D05A0F4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210050"/>
            <a:ext cx="23622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D7E3F1"/>
                </a:solidFill>
              </a:defRPr>
            </a:pPr>
            <a:r>
              <a:rPr sz="1200" b="0">
                <a:solidFill>
                  <a:srgbClr val="D7E3F1"/>
                </a:solidFill>
              </a:rPr>
              <a:t>OpenClaw → ClawPro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1FCFF7F-42E1-4806-830E-30F763ED00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10050"/>
            <a:ext cx="10287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2DD4BF"/>
                </a:solidFill>
              </a:defRPr>
            </a:pPr>
            <a:r>
              <a:rPr sz="1200" b="0">
                <a:solidFill>
                  <a:srgbClr val="2DD4BF"/>
                </a:solidFill>
              </a:rPr>
              <a:t>大幅强化</a:t>
            </a:r>
          </a:p>
        </p:txBody>
      </p:sp>
      <p:pic>
        <p:nvPicPr>
          <p:cNvPr id="7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727b0f7cfb4229"/>
          <a:srcRect xmlns:a="http://schemas.openxmlformats.org/drawingml/2006/main" l="23279" t="0" r="2327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8115300" y="1543050"/>
            <a:ext cx="3143250" cy="3028950"/>
          </a:xfrm>
          <a:prstGeom xmlns:a="http://schemas.openxmlformats.org/drawingml/2006/main" prst="roundRect">
            <a:avLst>
              <a:gd name="adj" fmla="val 3774"/>
            </a:avLst>
          </a:prstGeom>
        </p:spPr>
      </p:pic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4D8F233-78E9-40FE-8816-7E3FB5CD3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269168440"/>
      </p:ext>
    </p:extLst>
  </p:cSld>
</p:sld>
</file>

<file path=ppt/slides/slide15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D5B1F41-2B97-43DF-9E0A-715AD7D9D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E18428E-E414-4C9E-92DB-976C6CF02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F069E82-89F9-43FF-B6E6-0FDA6DDFC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AI 上云要补三块能力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71F7FF7-9F76-4D4F-BC15-3043CB2AF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GPU、Agent 集群、普通用户入口，要求并不一样。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9F4620-3B56-46F1-8C7F-315AD4496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34544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6AAD275-8FC8-48D1-9539-C308C41A0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145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GPU 混合部署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53CDF45-CDF9-4250-853F-03B28623B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86050"/>
            <a:ext cx="29972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按真实需求拆分不规则规格，减少整机浪费。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28FBF5-89C3-495E-B79E-176762F02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790700"/>
            <a:ext cx="34544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57F0535-EEB2-4536-B10D-41A8A1AC7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1145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海量 Agent 调度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B77E04-E1BF-4C66-AA30-8A1489884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686050"/>
            <a:ext cx="29972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短生命周期、小实例、高并发，正好需要秒级创建和精细装箱。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78E619-62CB-4026-B2F8-50FD7C576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790700"/>
            <a:ext cx="345440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500C44-367E-4C47-A845-3D13C6F29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1145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低门槛入口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BAFDA9-ACE0-4D87-B720-E22FE7B2C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686050"/>
            <a:ext cx="2997200" cy="1504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帕鲁沉淀的开箱即用体验，被 AI 时代放大。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42fece91c37468e"/>
          <a:stretch xmlns:a="http://schemas.openxmlformats.org/drawingml/2006/main"/>
        </p:blipFill>
        <p:spPr>
          <a:xfrm xmlns:a="http://schemas.openxmlformats.org/drawingml/2006/main">
            <a:off x="1123950" y="400050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aacfe5ac99415b"/>
          <a:stretch xmlns:a="http://schemas.openxmlformats.org/drawingml/2006/main"/>
        </p:blipFill>
        <p:spPr>
          <a:xfrm xmlns:a="http://schemas.openxmlformats.org/drawingml/2006/main">
            <a:off x="4762500" y="400050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205d634329d42cc"/>
          <a:stretch xmlns:a="http://schemas.openxmlformats.org/drawingml/2006/main"/>
        </p:blipFill>
        <p:spPr>
          <a:xfrm xmlns:a="http://schemas.openxmlformats.org/drawingml/2006/main">
            <a:off x="8401050" y="400050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C125B9-55E5-4440-B7FD-66493E1D9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1934300497"/>
      </p:ext>
    </p:extLst>
  </p:cSld>
</p:sld>
</file>

<file path=ppt/slides/slide16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DC2D99F-9D02-4603-8244-09424593C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E3D2403-165A-4A2E-AB4E-40C456839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D9CB6D4-BD9C-4F42-A3B3-92B7DC9CE1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OpenClaw 的起点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2BD10C-BF55-42D8-BD49-6DB9442C9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Lighthouse 团队先看到社区热度，年前干了三周。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906B2D9-760A-446A-9ACD-5F5FA4157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57350"/>
            <a:ext cx="4953000" cy="320040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C0D8F5-FD87-4A8F-BA93-D28D564A6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1657350"/>
            <a:ext cx="4953000" cy="3200400"/>
          </a:xfrm>
          <a:prstGeom xmlns:a="http://schemas.openxmlformats.org/drawingml/2006/main" prst="roundRect">
            <a:avLst>
              <a:gd name="adj" fmla="val 357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532F26-53C9-451D-9BCB-5D364502D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38350"/>
            <a:ext cx="114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4AA3FF"/>
                </a:solidFill>
              </a:defRPr>
            </a:pPr>
            <a:r>
              <a:rPr sz="2100" b="1">
                <a:solidFill>
                  <a:srgbClr val="4AA3FF"/>
                </a:solidFill>
              </a:rPr>
              <a:t>起因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DC1BC0-C4F2-403C-9429-E6F89A43C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667000"/>
            <a:ext cx="37147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1 月 26 日抓到热点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帕鲁经验打底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一年 AI 探索打底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争论的是“会有多火”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780338-FF94-4848-A82D-79F814B10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038350"/>
            <a:ext cx="1143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1">
                <a:solidFill>
                  <a:srgbClr val="2DD4BF"/>
                </a:solidFill>
              </a:defRPr>
            </a:pPr>
            <a:r>
              <a:rPr sz="2100" b="1">
                <a:solidFill>
                  <a:srgbClr val="2DD4BF"/>
                </a:solidFill>
              </a:rPr>
              <a:t>筹备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995B5D5-C1D9-4F4A-B4A2-25DAE0C713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667000"/>
            <a:ext cx="371475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4 个工作日上线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7 组分工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关键工具凌晨上线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装机导师临场集结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AA0A7F0-CDA8-4F91-9D4B-B355F2524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334533039"/>
      </p:ext>
    </p:extLst>
  </p:cSld>
</p:sld>
</file>

<file path=ppt/slides/slide17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15C5FD4-4850-4253-81B4-69D6C5C54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E3CEACB-BACE-40B6-B87C-F45D66B12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21EB30-6A9D-493A-BEA3-2D2210854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现场比预想更热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A3D836-25E4-46AF-BF87-F8B911389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号码牌、排队、延场，所有预案都被推着往前走。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02431c1f664ef5"/>
          <a:srcRect xmlns:a="http://schemas.openxmlformats.org/drawingml/2006/main" l="16667" t="0" r="1666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90550" y="1428750"/>
            <a:ext cx="4953000" cy="3714750"/>
          </a:xfrm>
          <a:prstGeom xmlns:a="http://schemas.openxmlformats.org/drawingml/2006/main" prst="roundRect">
            <a:avLst>
              <a:gd name="adj" fmla="val 3590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0FBC331-F933-49B5-91FA-B3E75E854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1581150"/>
            <a:ext cx="1524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4AA3FF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501DCE-98ED-4673-B74C-FC6545968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1752600"/>
            <a:ext cx="114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4AA3FF"/>
                </a:solidFill>
              </a:defRPr>
            </a:pPr>
            <a:r>
              <a:rPr sz="2550" b="1">
                <a:solidFill>
                  <a:srgbClr val="4AA3FF"/>
                </a:solidFill>
              </a:rPr>
              <a:t>500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E0660E1-0CD8-4411-99AC-B1D1C2DED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00275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号码牌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AF1B5E-BAD8-4E15-B5FE-4ADD52773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1581150"/>
            <a:ext cx="1524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FFB547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44158D-2175-434C-B7A2-B20152F99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752600"/>
            <a:ext cx="114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B547"/>
                </a:solidFill>
              </a:defRPr>
            </a:pPr>
            <a:r>
              <a:rPr sz="2550" b="1">
                <a:solidFill>
                  <a:srgbClr val="FFB547"/>
                </a:solidFill>
              </a:rPr>
              <a:t>7点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D474BA1-A237-4A79-971A-A577A5DF3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2200275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开始排队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58FE35-D59A-41F8-B487-F655245F8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581150"/>
            <a:ext cx="1524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2DD4BF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CDDB09E-778F-4B5C-853F-A4CAE159F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1752600"/>
            <a:ext cx="114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2DD4BF"/>
                </a:solidFill>
              </a:defRPr>
            </a:pPr>
            <a:r>
              <a:rPr sz="2550" b="1">
                <a:solidFill>
                  <a:srgbClr val="2DD4BF"/>
                </a:solidFill>
              </a:rPr>
              <a:t>17点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919055-CF1D-488D-92E8-940B8FC72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2200275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硬延结束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D8581FA-0001-4E55-8964-2D6588784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048000"/>
            <a:ext cx="1524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2DD4BF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E4D052D-D6CB-4707-BF47-5E6305BDD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219450"/>
            <a:ext cx="114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2DD4BF"/>
                </a:solidFill>
              </a:defRPr>
            </a:pPr>
            <a:r>
              <a:rPr sz="2550" b="1">
                <a:solidFill>
                  <a:srgbClr val="2DD4BF"/>
                </a:solidFill>
              </a:rPr>
              <a:t>5×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8D9C81-940B-4E68-8930-ABD510818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667125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单日净增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7BC9615-F03A-445B-8AA9-AE35565BC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72400" y="3048000"/>
            <a:ext cx="1524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4AA3FF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65E9E7C-27FD-42B1-A629-4E527148F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219450"/>
            <a:ext cx="114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4AA3FF"/>
                </a:solidFill>
              </a:defRPr>
            </a:pPr>
            <a:r>
              <a:rPr sz="2550" b="1">
                <a:solidFill>
                  <a:srgbClr val="4AA3FF"/>
                </a:solidFill>
              </a:rPr>
              <a:t>48h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A1F6003-214E-4DC9-92C8-29BB0E4B5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667125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友商跟进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28F99AF-05D9-4204-808F-1FFB08F22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048000"/>
            <a:ext cx="1524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FFB547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E226B7-F457-44BC-B5D8-CC858DFD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219450"/>
            <a:ext cx="114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550" b="1">
                <a:solidFill>
                  <a:srgbClr val="FFB547"/>
                </a:solidFill>
              </a:defRPr>
            </a:pPr>
            <a:r>
              <a:rPr sz="2550" b="1">
                <a:solidFill>
                  <a:srgbClr val="FFB547"/>
                </a:solidFill>
              </a:rPr>
              <a:t>近百家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E4CA799-571F-4DA3-8DB4-C3AE4485B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2650" y="3667125"/>
            <a:ext cx="1143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KA 申请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0D03B24-89EE-4C80-834B-9A53524CC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5048250"/>
            <a:ext cx="5334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8FAFC"/>
                </a:solidFill>
              </a:defRPr>
            </a:pPr>
            <a:r>
              <a:rPr sz="2175" b="1">
                <a:solidFill>
                  <a:srgbClr val="F8FAFC"/>
                </a:solidFill>
              </a:rPr>
              <a:t>“没有号码牌？没关系，我可以等。”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24AE646-E6B6-4443-B7B8-3D9DB566A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659496878"/>
      </p:ext>
    </p:extLst>
  </p:cSld>
</p:sld>
</file>

<file path=ppt/slides/slide18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36B4C8A3-D07E-422C-AEEF-DCE0BE0C4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0E64879-1F78-42C1-983B-DB2D54D37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129B73-AC4E-47BB-B97F-2839FB451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现场能跑起来，靠三块底座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AC13F0C-14F7-4288-B39C-DEF3A4316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创建、镜像、应用层工具都在当天被拉到台前。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E9AEAB0-AE9D-4063-8259-07E216765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14500"/>
            <a:ext cx="3454400" cy="2781300"/>
          </a:xfrm>
          <a:prstGeom xmlns:a="http://schemas.openxmlformats.org/drawingml/2006/main" prst="roundRect">
            <a:avLst>
              <a:gd name="adj" fmla="val 4110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5AA83E-D18C-4CF4-8A87-F519D2F126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0383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秒级创建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B10018-B327-497C-972A-F064ED382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09850"/>
            <a:ext cx="2997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预热蓄水池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大并发下稳定交付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B47B81C-7D3D-4695-B7EA-F5AD73995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714500"/>
            <a:ext cx="3454400" cy="2781300"/>
          </a:xfrm>
          <a:prstGeom xmlns:a="http://schemas.openxmlformats.org/drawingml/2006/main" prst="roundRect">
            <a:avLst>
              <a:gd name="adj" fmla="val 4110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9D1972-75E8-4A9F-B120-F0B8D6E68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0383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镜像分发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DF92B9-F56E-42E8-8800-906D8FF5D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609850"/>
            <a:ext cx="2997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分层 + 增量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从天级压到分钟级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B093A4-2C7B-4B69-83D7-0293FF02F9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714500"/>
            <a:ext cx="3454400" cy="2781300"/>
          </a:xfrm>
          <a:prstGeom xmlns:a="http://schemas.openxmlformats.org/drawingml/2006/main" prst="roundRect">
            <a:avLst>
              <a:gd name="adj" fmla="val 4110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892D52-64C0-4B8A-A36B-79033BFB3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0383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应用层积累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079BE5-4394-4FBE-ADDB-5C7908F05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609850"/>
            <a:ext cx="29972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TAT · OrcaTerm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AI 助手 · SkillHub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1fb64d4b8c43ac"/>
          <a:stretch xmlns:a="http://schemas.openxmlformats.org/drawingml/2006/main"/>
        </p:blipFill>
        <p:spPr>
          <a:xfrm xmlns:a="http://schemas.openxmlformats.org/drawingml/2006/main">
            <a:off x="1123950" y="390525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3a92c443c04ac5"/>
          <a:stretch xmlns:a="http://schemas.openxmlformats.org/drawingml/2006/main"/>
        </p:blipFill>
        <p:spPr>
          <a:xfrm xmlns:a="http://schemas.openxmlformats.org/drawingml/2006/main">
            <a:off x="4762500" y="390525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ddacb5c1c14ace"/>
          <a:stretch xmlns:a="http://schemas.openxmlformats.org/drawingml/2006/main"/>
        </p:blipFill>
        <p:spPr>
          <a:xfrm xmlns:a="http://schemas.openxmlformats.org/drawingml/2006/main">
            <a:off x="8401050" y="3905250"/>
            <a:ext cx="742950" cy="742950"/>
          </a:xfrm>
          <a:prstGeom xmlns:a="http://schemas.openxmlformats.org/drawingml/2006/main" prst="roundRect">
            <a:avLst>
              <a:gd name="adj" fmla="val 12821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4260CF-59C6-4C9A-8AF1-A7CF0268B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339021049"/>
      </p:ext>
    </p:extLst>
  </p:cSld>
</p:sld>
</file>

<file path=ppt/slides/slide19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7111D"/>
            </a:gs>
            <a:gs pos="100000">
              <a:srgbClr val="151421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425E1A8-A4A8-43A8-AB25-DBD3E1841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0342AC9-62F4-4228-BA48-06243ADA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3BC933-F0BC-4A89-92C4-2AC96C9E7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热闹之后，几条线继续往前走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5ED5F74-0FAD-4434-BF2B-0167A7E6A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装机流量回落，企业咨询和友商动作还在继续。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60EC169-3222-44F0-AAD0-C2C6C8596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714500"/>
            <a:ext cx="46291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2A1720">
              <a:alpha val="85000"/>
            </a:srgbClr>
          </a:solidFill>
          <a:ln xmlns:a="http://schemas.openxmlformats.org/drawingml/2006/main" w="9525">
            <a:solidFill>
              <a:srgbClr val="FB7185">
                <a:alpha val="5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AFBD977-CE1C-456A-ABED-9C53CF996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714500"/>
            <a:ext cx="46291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2A1720">
              <a:alpha val="85000"/>
            </a:srgbClr>
          </a:solidFill>
          <a:ln xmlns:a="http://schemas.openxmlformats.org/drawingml/2006/main" w="9525">
            <a:solidFill>
              <a:srgbClr val="FB7185">
                <a:alpha val="5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337E43-10AA-41AF-A645-972E4338F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193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D7E3F1"/>
                </a:solidFill>
              </a:defRPr>
            </a:pPr>
            <a:r>
              <a:rPr sz="1875" b="1">
                <a:solidFill>
                  <a:srgbClr val="D7E3F1"/>
                </a:solidFill>
              </a:rPr>
              <a:t>乐观声音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B8DFBB-0057-4DC1-886A-D8FE2CEBF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457450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再办几场，把装机热延续下去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75418C-C2CC-4A3A-9856-CE4760D56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19300"/>
            <a:ext cx="3905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D7E3F1"/>
                </a:solidFill>
              </a:defRPr>
            </a:pPr>
            <a:r>
              <a:rPr sz="1875" b="1">
                <a:solidFill>
                  <a:srgbClr val="D7E3F1"/>
                </a:solidFill>
              </a:rPr>
              <a:t>悲观声音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D61BE9-9BD8-43E6-BD2E-728D38F8F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457450"/>
            <a:ext cx="3905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流量回落，活动就结束了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25A6DEA-778B-492C-99EB-FBBC25FD9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3543300"/>
            <a:ext cx="8839200" cy="131445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071F31">
              <a:alpha val="92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FEF816-CA78-46CB-81B2-F219DE5A4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3810000"/>
            <a:ext cx="1619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2DD4BF"/>
                </a:solidFill>
              </a:defRPr>
            </a:pPr>
            <a:r>
              <a:rPr sz="2025" b="1">
                <a:solidFill>
                  <a:srgbClr val="2DD4BF"/>
                </a:solidFill>
              </a:rPr>
              <a:t>几个月后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06F675-57D8-4A2A-BF73-8E79FBFFC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81450" y="3771900"/>
            <a:ext cx="5810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D7E3F1"/>
                </a:solidFill>
              </a:defRPr>
            </a:pPr>
            <a:r>
              <a:rPr sz="1650" b="0">
                <a:solidFill>
                  <a:srgbClr val="D7E3F1"/>
                </a:solidFill>
              </a:rPr>
              <a:t>装机曲线往下走，ClawPro 咨询还在进来。</a:t>
            </a:r>
          </a:p>
          <a:p xmlns:a="http://schemas.openxmlformats.org/drawingml/2006/main">
            <a:pPr>
              <a:defRPr sz="1650" b="0">
                <a:solidFill>
                  <a:srgbClr val="D7E3F1"/>
                </a:solidFill>
              </a:defRPr>
            </a:pPr>
            <a:r>
              <a:rPr sz="1650" b="0">
                <a:solidFill>
                  <a:srgbClr val="D7E3F1"/>
                </a:solidFill>
              </a:rPr>
              <a:t>OpenClaw 留在个人侧，企业侧开始问管控、权限和交付。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90ee4304a040d4"/>
          <a:stretch xmlns:a="http://schemas.openxmlformats.org/drawingml/2006/main"/>
        </p:blipFill>
        <p:spPr>
          <a:xfrm xmlns:a="http://schemas.openxmlformats.org/drawingml/2006/main">
            <a:off x="5314950" y="5219700"/>
            <a:ext cx="914400" cy="914400"/>
          </a:xfrm>
          <a:prstGeom xmlns:a="http://schemas.openxmlformats.org/drawingml/2006/main" prst="roundRect">
            <a:avLst>
              <a:gd name="adj" fmla="val 10417"/>
            </a:avLst>
          </a:prstGeom>
        </p:spPr>
      </p:pic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E3E7E1-98E7-40A1-A143-5FB5C143E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54699616"/>
      </p:ext>
    </p:extLst>
  </p:cSld>
</p:sld>
</file>

<file path=ppt/slides/slide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48D8827-97FF-4456-9449-864B73090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5644A60-6D69-46B0-90FF-F473C35A0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E7603A-FE95-4F37-8054-DB6242401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一张排队照，一项技术奖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1D9167-64E5-4D41-B831-CD1E3578F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左边是 3 月 6 日现场，右边是高密机型突破项目团队。</a:t>
            </a:r>
          </a:p>
        </p:txBody>
      </p:sp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af270c595d426b"/>
          <a:srcRect xmlns:a="http://schemas.openxmlformats.org/drawingml/2006/main" l="15395" t="0" r="1539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619250"/>
            <a:ext cx="5010150" cy="3619500"/>
          </a:xfrm>
          <a:prstGeom xmlns:a="http://schemas.openxmlformats.org/drawingml/2006/main" prst="roundRect">
            <a:avLst>
              <a:gd name="adj" fmla="val 3684"/>
            </a:avLst>
          </a:prstGeom>
        </p:spPr>
      </p:pic>
      <p:pic>
        <p:nvPicPr>
          <p:cNvPr id="1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c0df3e97f04d8d"/>
          <a:srcRect xmlns:a="http://schemas.openxmlformats.org/drawingml/2006/main" l="0" t="18821" r="0" b="188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96050" y="1619250"/>
            <a:ext cx="5010150" cy="3619500"/>
          </a:xfrm>
          <a:prstGeom xmlns:a="http://schemas.openxmlformats.org/drawingml/2006/main" prst="roundRect">
            <a:avLst>
              <a:gd name="adj" fmla="val 3684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C723B4E-8FE6-40FC-BD88-B9DF0FC60C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511998987"/>
      </p:ext>
    </p:extLst>
  </p:cSld>
</p:sld>
</file>

<file path=ppt/slides/slide20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879CD0-F47D-4F60-91D0-178DC9D262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52B9872-6353-433B-B749-4B369D2FC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D5F17C-E9EA-475D-ACC5-936B219A2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ClawPro 起源于一句客户话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751FD4-0F97-4817-9B6B-796F87554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3 月 6 日现场，有客户当场提了一个请求。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1A2F8D4-5D7E-472F-84DD-3DEA3104F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95450"/>
            <a:ext cx="9944100" cy="2762250"/>
          </a:xfrm>
          <a:prstGeom xmlns:a="http://schemas.openxmlformats.org/drawingml/2006/main" prst="roundRect">
            <a:avLst>
              <a:gd name="adj" fmla="val 4138"/>
            </a:avLst>
          </a:prstGeom>
          <a:solidFill xmlns:a="http://schemas.openxmlformats.org/drawingml/2006/main">
            <a:srgbClr val="0B2032">
              <a:alpha val="92000"/>
            </a:srgbClr>
          </a:solidFill>
          <a:ln xmlns:a="http://schemas.openxmlformats.org/drawingml/2006/main" w="9525">
            <a:solidFill>
              <a:srgbClr val="FFB547">
                <a:alpha val="6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64E4C7F-3E97-479B-A3DC-51A8EB1AE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76400" y="2362200"/>
            <a:ext cx="88392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150" b="1">
                <a:solidFill>
                  <a:srgbClr val="F8FAFC"/>
                </a:solidFill>
              </a:defRPr>
            </a:pPr>
            <a:r>
              <a:rPr sz="3150" b="1">
                <a:solidFill>
                  <a:srgbClr val="F8FAFC"/>
                </a:solidFill>
              </a:rPr>
              <a:t>“你们尽管做，风险我自己承担。”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CDA2CD6-60A7-46B7-9168-65E6DA7A3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257550"/>
            <a:ext cx="83058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0">
                <a:solidFill>
                  <a:srgbClr val="D7E3F1"/>
                </a:solidFill>
              </a:defRPr>
            </a:pPr>
            <a:r>
              <a:rPr sz="1650" b="0">
                <a:solidFill>
                  <a:srgbClr val="D7E3F1"/>
                </a:solidFill>
              </a:rPr>
              <a:t>这句话超出了过去做 ToB 服务的经验。客户还没问 SLA，先问企业版本什么时候能试。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e1d8258c9e4e5a"/>
          <a:stretch xmlns:a="http://schemas.openxmlformats.org/drawingml/2006/main"/>
        </p:blipFill>
        <p:spPr>
          <a:xfrm xmlns:a="http://schemas.openxmlformats.org/drawingml/2006/main">
            <a:off x="5353050" y="4781550"/>
            <a:ext cx="1143000" cy="1143000"/>
          </a:xfrm>
          <a:prstGeom xmlns:a="http://schemas.openxmlformats.org/drawingml/2006/main" prst="roundRect">
            <a:avLst>
              <a:gd name="adj" fmla="val 8333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E6D967-02DE-4373-916E-5FC6A2C4F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869051721"/>
      </p:ext>
    </p:extLst>
  </p:cSld>
</p:sld>
</file>

<file path=ppt/slides/slide21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FE78B1B-FCC8-4CF7-B2BB-82D54DCCF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BBDE6C5-0369-4205-8884-F0830195A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3888DC8-30C9-4CB4-A90E-5077E8DDF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ClawPro 的边界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9D9E35-1BE1-4278-8ADC-56C390E88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一边接工作流和数据，一边把权限、日志和交付管起来。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28BED7D-DD9A-4E67-93D0-A8D428370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581150"/>
            <a:ext cx="4953000" cy="25146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8273A">
              <a:alpha val="90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A10159-3CA0-4625-87AD-5CEDB7E4F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581150"/>
            <a:ext cx="4953000" cy="251460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2A1720">
              <a:alpha val="82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663721-A212-4CAB-83B5-5D0709759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94310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2DD4BF"/>
                </a:solidFill>
              </a:defRPr>
            </a:pPr>
            <a:r>
              <a:rPr sz="2175" b="1">
                <a:solidFill>
                  <a:srgbClr val="2DD4BF"/>
                </a:solidFill>
              </a:rPr>
              <a:t>接入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516A2F5-89D0-4DB1-B69C-E3692B086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571750"/>
            <a:ext cx="371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真实工作流 + 真实数据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标准化交付 + 统一管控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SkillHub 沉淀 know-how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B1EE660-02FA-46F5-A4FB-2B49974AD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194310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FFB547"/>
                </a:solidFill>
              </a:defRPr>
            </a:pPr>
            <a:r>
              <a:rPr sz="2175" b="1">
                <a:solidFill>
                  <a:srgbClr val="FFB547"/>
                </a:solidFill>
              </a:rPr>
              <a:t>边界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35E4A78-4C1D-4D55-BBDD-AEA21002E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571750"/>
            <a:ext cx="37147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全权 Agent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Shell 风险敞口</a:t>
            </a:r>
          </a:p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通用妥协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C2C4FA-14D4-450C-9031-ED5052FFE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648200"/>
            <a:ext cx="9144000" cy="838200"/>
          </a:xfrm>
          <a:prstGeom xmlns:a="http://schemas.openxmlformats.org/drawingml/2006/main" prst="roundRect">
            <a:avLst>
              <a:gd name="adj" fmla="val 13636"/>
            </a:avLst>
          </a:prstGeom>
          <a:solidFill xmlns:a="http://schemas.openxmlformats.org/drawingml/2006/main">
            <a:srgbClr val="081A2A">
              <a:alpha val="88000"/>
            </a:srgbClr>
          </a:solidFill>
          <a:ln xmlns:a="http://schemas.openxmlformats.org/drawingml/2006/main" w="9525">
            <a:solidFill>
              <a:srgbClr val="4AA3FF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B68E77-E3C6-4BEE-8D9E-023C20DC4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933950"/>
            <a:ext cx="8286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F8FAFC"/>
                </a:solidFill>
              </a:defRPr>
            </a:pPr>
            <a:r>
              <a:rPr sz="1800" b="1">
                <a:solidFill>
                  <a:srgbClr val="F8FAFC"/>
                </a:solidFill>
              </a:rPr>
              <a:t>两个真问题：AI 和云是什么关系？企业 AI 创新下一步怎么走？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14850A-EF4E-407C-A38A-CF1120A4E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023038607"/>
      </p:ext>
    </p:extLst>
  </p:cSld>
</p:sld>
</file>

<file path=ppt/slides/slide22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CE374FC-F5F3-4EAD-BAFD-E41A4D0B8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79BD09E-6AA5-4079-907C-CEF69020B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E5DC193-8849-48BB-8B55-3865E2474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组织侧也开始改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DC37F68-FFDB-4ED7-B6FB-F55E2C829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架构师团队、SOP、Token 规则，都跟着换了一轮。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4B6851-A78D-4AF0-AA22-1119C6777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57350"/>
            <a:ext cx="49530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309696F-EC37-4174-AF4C-F8A0F3A91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657350"/>
            <a:ext cx="4953000" cy="3333750"/>
          </a:xfrm>
          <a:prstGeom xmlns:a="http://schemas.openxmlformats.org/drawingml/2006/main" prst="roundRect">
            <a:avLst>
              <a:gd name="adj" fmla="val 3429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E3B4EA-2901-44DE-A961-B410D415C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076450"/>
            <a:ext cx="3714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4AA3FF"/>
                </a:solidFill>
              </a:defRPr>
            </a:pPr>
            <a:r>
              <a:rPr sz="1950" b="1">
                <a:solidFill>
                  <a:srgbClr val="4AA3FF"/>
                </a:solidFill>
              </a:rPr>
              <a:t>架构师团队 AI native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327DBA3-04E3-4FB8-B0D4-06000B54FA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24150"/>
            <a:ext cx="28575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D7E3F1"/>
                </a:solidFill>
              </a:defRPr>
            </a:pPr>
            <a:r>
              <a:rPr sz="1950" b="0">
                <a:solidFill>
                  <a:srgbClr val="D7E3F1"/>
                </a:solidFill>
              </a:rPr>
              <a:t>L1 个人提效</a:t>
            </a:r>
          </a:p>
          <a:p xmlns:a="http://schemas.openxmlformats.org/drawingml/2006/main">
            <a:pPr>
              <a:defRPr sz="1950" b="0">
                <a:solidFill>
                  <a:srgbClr val="D7E3F1"/>
                </a:solidFill>
              </a:defRPr>
            </a:pPr>
            <a:r>
              <a:rPr sz="1950" b="0">
                <a:solidFill>
                  <a:srgbClr val="D7E3F1"/>
                </a:solidFill>
              </a:rPr>
              <a:t>L2 组织提效</a:t>
            </a:r>
          </a:p>
          <a:p xmlns:a="http://schemas.openxmlformats.org/drawingml/2006/main">
            <a:pPr>
              <a:defRPr sz="1950" b="0">
                <a:solidFill>
                  <a:srgbClr val="D7E3F1"/>
                </a:solidFill>
              </a:defRPr>
            </a:pPr>
            <a:r>
              <a:rPr sz="1950" b="0">
                <a:solidFill>
                  <a:srgbClr val="D7E3F1"/>
                </a:solidFill>
              </a:rPr>
              <a:t>L3 AI 主导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35C9A27-5C76-452B-A8E4-22DE64D90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1719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FB547"/>
                </a:solidFill>
              </a:defRPr>
            </a:pPr>
            <a:r>
              <a:rPr sz="1575" b="1">
                <a:solidFill>
                  <a:srgbClr val="FFB547"/>
                </a:solidFill>
              </a:rPr>
              <a:t>卡点：数据治理 + SOP 重写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840922C-5131-4215-A0F7-4D533A926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076450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1">
                <a:solidFill>
                  <a:srgbClr val="2DD4BF"/>
                </a:solidFill>
              </a:defRPr>
            </a:pPr>
            <a:r>
              <a:rPr sz="1950" b="1">
                <a:solidFill>
                  <a:srgbClr val="2DD4BF"/>
                </a:solidFill>
              </a:rPr>
              <a:t>Token 治理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4567A91-4E9E-4ED4-AC34-CD3D4BAF8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724150"/>
            <a:ext cx="3429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950" b="0">
                <a:solidFill>
                  <a:srgbClr val="D7E3F1"/>
                </a:solidFill>
              </a:defRPr>
            </a:pPr>
            <a:r>
              <a:rPr sz="1950" b="0">
                <a:solidFill>
                  <a:srgbClr val="D7E3F1"/>
                </a:solidFill>
              </a:rPr>
              <a:t>双额度体系</a:t>
            </a:r>
          </a:p>
          <a:p xmlns:a="http://schemas.openxmlformats.org/drawingml/2006/main">
            <a:pPr>
              <a:defRPr sz="1950" b="0">
                <a:solidFill>
                  <a:srgbClr val="D7E3F1"/>
                </a:solidFill>
              </a:defRPr>
            </a:pPr>
            <a:r>
              <a:rPr sz="1950" b="0">
                <a:solidFill>
                  <a:srgbClr val="D7E3F1"/>
                </a:solidFill>
              </a:rPr>
              <a:t>看产出</a:t>
            </a:r>
          </a:p>
          <a:p xmlns:a="http://schemas.openxmlformats.org/drawingml/2006/main">
            <a:pPr>
              <a:defRPr sz="1950" b="0">
                <a:solidFill>
                  <a:srgbClr val="D7E3F1"/>
                </a:solidFill>
              </a:defRPr>
            </a:pPr>
            <a:r>
              <a:rPr sz="1950" b="0">
                <a:solidFill>
                  <a:srgbClr val="D7E3F1"/>
                </a:solidFill>
              </a:rPr>
              <a:t>帮员工选模型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dd55293d28414e"/>
          <a:stretch xmlns:a="http://schemas.openxmlformats.org/drawingml/2006/main"/>
        </p:blipFill>
        <p:spPr>
          <a:xfrm xmlns:a="http://schemas.openxmlformats.org/drawingml/2006/main">
            <a:off x="4305300" y="4114800"/>
            <a:ext cx="819150" cy="819150"/>
          </a:xfrm>
          <a:prstGeom xmlns:a="http://schemas.openxmlformats.org/drawingml/2006/main" prst="roundRect">
            <a:avLst>
              <a:gd name="adj" fmla="val 11628"/>
            </a:avLst>
          </a:prstGeom>
        </p:spPr>
      </p:pic>
      <p:pic>
        <p:nvPicPr>
          <p:cNvPr id="2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319a6f30744f9a"/>
          <a:stretch xmlns:a="http://schemas.openxmlformats.org/drawingml/2006/main"/>
        </p:blipFill>
        <p:spPr>
          <a:xfrm xmlns:a="http://schemas.openxmlformats.org/drawingml/2006/main">
            <a:off x="9925050" y="4114800"/>
            <a:ext cx="819150" cy="819150"/>
          </a:xfrm>
          <a:prstGeom xmlns:a="http://schemas.openxmlformats.org/drawingml/2006/main" prst="roundRect">
            <a:avLst>
              <a:gd name="adj" fmla="val 11628"/>
            </a:avLst>
          </a:prstGeom>
        </p:spPr>
      </p:pic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B987B35-D7B2-4491-B1CD-327B32A1A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22</a:t>
            </a:r>
          </a:p>
        </p:txBody>
      </p:sp>
    </p:spTree>
    <p:extLst>
      <p:ext uri="{BB962C8B-B14F-4D97-AF65-F5344CB8AC3E}">
        <p14:creationId xmlns:p14="http://schemas.microsoft.com/office/powerpoint/2010/main" val="785698506"/>
      </p:ext>
    </p:extLst>
  </p:cSld>
</p:sld>
</file>

<file path=ppt/slides/slide2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40B12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9A3EFD1-0BF1-405D-9E5A-1324324F9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82E91D-8AB8-403D-BC38-56A3FB385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af40d37a1124eec"/>
          <a:srcRect xmlns:a="http://schemas.openxmlformats.org/drawingml/2006/main" l="0" t="25723" r="0" b="2572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4FE9D8-F795-40FD-8209-174F15EAA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3101D">
              <a:alpha val="76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D456675-A4FA-436E-B7A4-0CBB4E0DE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2571750"/>
            <a:ext cx="12192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4350" b="1">
                <a:solidFill>
                  <a:srgbClr val="F8FAFC"/>
                </a:solidFill>
              </a:defRPr>
            </a:pPr>
            <a:r>
              <a:rPr sz="4350" b="1">
                <a:solidFill>
                  <a:srgbClr val="F8FAFC"/>
                </a:solidFill>
              </a:rPr>
              <a:t>谢谢大家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29340C-BD02-4B1F-BA29-8A6D78779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3429000"/>
            <a:ext cx="12192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0">
                <a:solidFill>
                  <a:srgbClr val="2DD4BF"/>
                </a:solidFill>
              </a:defRPr>
            </a:pPr>
            <a:r>
              <a:rPr sz="1950" b="0">
                <a:solidFill>
                  <a:srgbClr val="2DD4BF"/>
                </a:solidFill>
              </a:rPr>
              <a:t>Q&amp;A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3EC0AE-4F1A-4B46-84BE-AA4E15F93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662301666"/>
      </p:ext>
    </p:extLst>
  </p:cSld>
</p:sld>
</file>

<file path=ppt/slides/slide3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67D4E83-7305-4420-8D7A-D59176A9C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68DB54-3A06-4FEB-90D5-556666CCB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1425AB-4C8C-49B9-A836-F5CDF9B3B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CVM 被卡住的三个地方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4DF190-F39F-4F6E-80E0-D3DDE30A3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产品很大，用户很远，很多变化被上层产品挡住了。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3D42D66-5ACD-494D-B496-F653E7118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790700"/>
            <a:ext cx="34544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062FC6-41CC-48E6-B3B4-47A15546F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145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形态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8092990-FD3C-411D-890C-9BCCB7B23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86050"/>
            <a:ext cx="2997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控制台里是一台机器。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账本里是一组规格。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1731477-D0BC-41B6-A582-8C1F454721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790700"/>
            <a:ext cx="34544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6356AC-E23B-442D-8594-050CBDCFB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1145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目标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B016A2-3E57-40CC-972F-DF7F391D8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686050"/>
            <a:ext cx="2997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每年新机型。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单核、跑分、价格表。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9FDEFE-F66E-4CC1-A599-20E753C52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790700"/>
            <a:ext cx="345440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4C42814-A1D3-4838-B887-3017E8AAC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1145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关系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C17D44B-3311-4A72-A17C-77AC7F2EA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686050"/>
            <a:ext cx="299720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上层产品越顺，底座越容易被当成背景。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373e8ba4054511"/>
          <a:stretch xmlns:a="http://schemas.openxmlformats.org/drawingml/2006/main"/>
        </p:blipFill>
        <p:spPr>
          <a:xfrm xmlns:a="http://schemas.openxmlformats.org/drawingml/2006/main">
            <a:off x="1143000" y="4171950"/>
            <a:ext cx="723900" cy="723900"/>
          </a:xfrm>
          <a:prstGeom xmlns:a="http://schemas.openxmlformats.org/drawingml/2006/main" prst="roundRect">
            <a:avLst>
              <a:gd name="adj" fmla="val 13158"/>
            </a:avLst>
          </a:prstGeom>
        </p:spPr>
      </p:pic>
      <p:pic>
        <p:nvPicPr>
          <p:cNvPr id="3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39a5905131b47ec"/>
          <a:stretch xmlns:a="http://schemas.openxmlformats.org/drawingml/2006/main"/>
        </p:blipFill>
        <p:spPr>
          <a:xfrm xmlns:a="http://schemas.openxmlformats.org/drawingml/2006/main">
            <a:off x="4762500" y="4171950"/>
            <a:ext cx="723900" cy="723900"/>
          </a:xfrm>
          <a:prstGeom xmlns:a="http://schemas.openxmlformats.org/drawingml/2006/main" prst="roundRect">
            <a:avLst>
              <a:gd name="adj" fmla="val 13158"/>
            </a:avLst>
          </a:prstGeom>
        </p:spPr>
      </p:pic>
      <p:pic>
        <p:nvPicPr>
          <p:cNvPr id="3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66a13daad342c0"/>
          <a:stretch xmlns:a="http://schemas.openxmlformats.org/drawingml/2006/main"/>
        </p:blipFill>
        <p:spPr>
          <a:xfrm xmlns:a="http://schemas.openxmlformats.org/drawingml/2006/main">
            <a:off x="8382000" y="4171950"/>
            <a:ext cx="723900" cy="723900"/>
          </a:xfrm>
          <a:prstGeom xmlns:a="http://schemas.openxmlformats.org/drawingml/2006/main" prst="roundRect">
            <a:avLst>
              <a:gd name="adj" fmla="val 13158"/>
            </a:avLst>
          </a:prstGeom>
        </p:spPr>
      </p:pic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E48815-55AD-4025-981D-4AFC17712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570567054"/>
      </p:ext>
    </p:extLst>
  </p:cSld>
</p:sld>
</file>

<file path=ppt/slides/slide4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D61CDB-FD7E-4E0E-86E0-F33C124411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0AF438-CFFA-4E23-92E9-9850FBBD34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4220B3-C918-4E0B-9B6E-9D4806FDF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先讲一个老比喻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645048-0797-4A4D-B30D-CA526FA4A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左边是一只被照顾的小猫，右边是农场里整齐移动的牛群。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9d1c64853ff47cb"/>
          <a:srcRect xmlns:a="http://schemas.openxmlformats.org/drawingml/2006/main" l="0" t="16490" r="0" b="1649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6750" y="1466850"/>
            <a:ext cx="10858500" cy="4095750"/>
          </a:xfrm>
          <a:prstGeom xmlns:a="http://schemas.openxmlformats.org/drawingml/2006/main" prst="roundRect">
            <a:avLst>
              <a:gd name="adj" fmla="val 3721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275372-F661-49D5-A2A5-968CD5862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466850"/>
            <a:ext cx="3429000" cy="4095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6111D">
              <a:alpha val="30000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8E1973-137E-4CBF-9980-6B9191650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6291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400" b="1">
                <a:solidFill>
                  <a:srgbClr val="FFB547"/>
                </a:solidFill>
              </a:defRPr>
            </a:pPr>
            <a:r>
              <a:rPr sz="2400" b="1">
                <a:solidFill>
                  <a:srgbClr val="FFB547"/>
                </a:solidFill>
              </a:rPr>
              <a:t>Pets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AC3AECA-7FE8-45C2-AC54-3488BE6A2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5010150"/>
            <a:ext cx="3238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有名字，被人抱起来看一眼。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5FEFE9-8718-4DD1-8158-E29ADD990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4629150"/>
            <a:ext cx="1714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2400" b="1">
                <a:solidFill>
                  <a:srgbClr val="2DD4BF"/>
                </a:solidFill>
              </a:defRPr>
            </a:pPr>
            <a:r>
              <a:rPr sz="2400" b="1">
                <a:solidFill>
                  <a:srgbClr val="2DD4BF"/>
                </a:solidFill>
              </a:rPr>
              <a:t>Cattle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5C11AF-40E1-4F3F-B9F7-CD5F081DD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5010150"/>
            <a:ext cx="361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一群一群地走，栏杆和水槽都先摆好。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7DB5F1-E8A2-4254-B459-A02C3DEC4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870665367"/>
      </p:ext>
    </p:extLst>
  </p:cSld>
</p:sld>
</file>

<file path=ppt/slides/slide5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8118D11-F8C6-456A-A17E-DA32FA5A0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EB6B4E-167D-438F-85B4-401BFE36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D89735-8982-4931-A856-D6512B092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当时往外走了三条路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BDB156-D5D3-4F62-9E97-34E3ECA1C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一条补算力，一条补托管，一条给开发者开门。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BD5281-70A7-445A-B4F2-23E41B8EC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345440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C3D7B75-4483-456D-8295-AD6438842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866900"/>
            <a:ext cx="1104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4AA3FF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4AA3FF"/>
                </a:solidFill>
              </a:defRPr>
            </a:pPr>
            <a:r>
              <a:rPr sz="1125" b="1">
                <a:solidFill>
                  <a:srgbClr val="4AA3FF"/>
                </a:solidFill>
              </a:rPr>
              <a:t>cattle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5C6BC9-BF35-4F7B-A8F2-10DE8617B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431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Computing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7A9735C-F185-4081-824F-0B8F29844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14650"/>
            <a:ext cx="29972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异构计算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把算力强度做上去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AA3E21-C2A9-4D7B-B6E5-5A3E801C2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8800" y="1657350"/>
            <a:ext cx="345440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A0FF72-C364-405A-A63D-0166A5660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8350" y="1866900"/>
            <a:ext cx="1104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D4BF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2DD4BF"/>
                </a:solidFill>
              </a:defRPr>
            </a:pPr>
            <a:r>
              <a:rPr sz="1125" b="1">
                <a:solidFill>
                  <a:srgbClr val="2DD4BF"/>
                </a:solidFill>
              </a:rPr>
              <a:t>cattle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A38AA8-D7FE-47B6-90B6-65CD2293E1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3431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Hosting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3FA096D-0FB8-4B45-8AF7-66BEFE6EE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7400" y="2914650"/>
            <a:ext cx="29972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分布式云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把资源托管能力做出去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A2D884C-9F46-45D1-B21C-C555CB76D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1800" y="1657350"/>
            <a:ext cx="3454400" cy="2876550"/>
          </a:xfrm>
          <a:prstGeom xmlns:a="http://schemas.openxmlformats.org/drawingml/2006/main" prst="roundRect">
            <a:avLst>
              <a:gd name="adj" fmla="val 3974"/>
            </a:avLst>
          </a:prstGeom>
          <a:solidFill xmlns:a="http://schemas.openxmlformats.org/drawingml/2006/main">
            <a:srgbClr val="0D2438">
              <a:alpha val="85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BEC682F-7CF2-4D57-8E25-3DCA4B890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1350" y="1866900"/>
            <a:ext cx="1104900" cy="3238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B547">
              <a:alpha val="22000"/>
            </a:srgbClr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B547"/>
                </a:solidFill>
              </a:defRPr>
            </a:pPr>
            <a:r>
              <a:rPr sz="1125" b="1">
                <a:solidFill>
                  <a:srgbClr val="FFB547"/>
                </a:solidFill>
              </a:rPr>
              <a:t>pets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C94477-4824-49CE-A9BF-77594D494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343150"/>
            <a:ext cx="2997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75" b="1">
                <a:solidFill>
                  <a:srgbClr val="F8FAFC"/>
                </a:solidFill>
              </a:defRPr>
            </a:pPr>
            <a:r>
              <a:rPr sz="1875" b="1">
                <a:solidFill>
                  <a:srgbClr val="F8FAFC"/>
                </a:solidFill>
              </a:rPr>
              <a:t>Developing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67931A2-D736-45D7-A94D-DCC20527F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80400" y="2914650"/>
            <a:ext cx="29972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Lighthouse</a:t>
            </a:r>
          </a:p>
          <a:p xmlns:a="http://schemas.openxmlformats.org/drawingml/2006/main">
            <a:pPr>
              <a:defRPr sz="1425" b="0">
                <a:solidFill>
                  <a:srgbClr val="D7E3F1"/>
                </a:solidFill>
              </a:defRPr>
            </a:pPr>
            <a:r>
              <a:rPr sz="1425" b="0">
                <a:solidFill>
                  <a:srgbClr val="D7E3F1"/>
                </a:solidFill>
              </a:rPr>
              <a:t>把上手门槛降下来</a:t>
            </a:r>
          </a:p>
        </p:txBody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c8faa83a0414d9c"/>
          <a:stretch xmlns:a="http://schemas.openxmlformats.org/drawingml/2006/main"/>
        </p:blipFill>
        <p:spPr>
          <a:xfrm xmlns:a="http://schemas.openxmlformats.org/drawingml/2006/main">
            <a:off x="1123950" y="3867150"/>
            <a:ext cx="781050" cy="781050"/>
          </a:xfrm>
          <a:prstGeom xmlns:a="http://schemas.openxmlformats.org/drawingml/2006/main" prst="roundRect">
            <a:avLst>
              <a:gd name="adj" fmla="val 12195"/>
            </a:avLst>
          </a:prstGeom>
        </p:spPr>
      </p:pic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0632a1b98b4c59"/>
          <a:stretch xmlns:a="http://schemas.openxmlformats.org/drawingml/2006/main"/>
        </p:blipFill>
        <p:spPr>
          <a:xfrm xmlns:a="http://schemas.openxmlformats.org/drawingml/2006/main">
            <a:off x="4762500" y="3867150"/>
            <a:ext cx="781050" cy="781050"/>
          </a:xfrm>
          <a:prstGeom xmlns:a="http://schemas.openxmlformats.org/drawingml/2006/main" prst="roundRect">
            <a:avLst>
              <a:gd name="adj" fmla="val 12195"/>
            </a:avLst>
          </a:prstGeom>
        </p:spPr>
      </p:pic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b04166423c40dc"/>
          <a:stretch xmlns:a="http://schemas.openxmlformats.org/drawingml/2006/main"/>
        </p:blipFill>
        <p:spPr>
          <a:xfrm xmlns:a="http://schemas.openxmlformats.org/drawingml/2006/main">
            <a:off x="8401050" y="3867150"/>
            <a:ext cx="781050" cy="781050"/>
          </a:xfrm>
          <a:prstGeom xmlns:a="http://schemas.openxmlformats.org/drawingml/2006/main" prst="roundRect">
            <a:avLst>
              <a:gd name="adj" fmla="val 12195"/>
            </a:avLst>
          </a:prstGeom>
        </p:spPr>
      </p:pic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8666F82-2A58-4766-98E1-DB9286696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428944144"/>
      </p:ext>
    </p:extLst>
  </p:cSld>
</p:sld>
</file>

<file path=ppt/slides/slide6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B0CCD1F-3C78-4472-8029-6AA8AE54A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351640-D1E1-4784-8286-28CE84E24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07DE983-5C66-4646-BF54-CC9202643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换一个看指标的角度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779494F-9B7B-47FA-9159-0B6C3F7D7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左边看一颗核跑到多快，右边看同一机柜能放下多少稳定核心。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6606cd15b104dda"/>
          <a:srcRect xmlns:a="http://schemas.openxmlformats.org/drawingml/2006/main" l="0" t="17154" r="0" b="1715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485900"/>
            <a:ext cx="10820400" cy="4000500"/>
          </a:xfrm>
          <a:prstGeom xmlns:a="http://schemas.openxmlformats.org/drawingml/2006/main" prst="roundRect">
            <a:avLst>
              <a:gd name="adj" fmla="val 4286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8DCE949-388B-42C1-85C4-0A3BB4688F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85900"/>
            <a:ext cx="10820400" cy="4000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20617">
                  <a:alpha val="10000"/>
                </a:srgbClr>
              </a:gs>
              <a:gs pos="48000">
                <a:srgbClr val="020617">
                  <a:alpha val="35000"/>
                </a:srgbClr>
              </a:gs>
              <a:gs pos="100000">
                <a:srgbClr val="020617">
                  <a:alpha val="1000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3AA5D9C-5A9B-40DC-807B-83365C06B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4171950"/>
            <a:ext cx="2857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60F0B">
              <a:alpha val="82000"/>
            </a:srgbClr>
          </a:solidFill>
          <a:ln xmlns:a="http://schemas.openxmlformats.org/drawingml/2006/main" w="9525">
            <a:solidFill>
              <a:srgbClr val="FFB547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BE8033B-EDCC-41ED-9396-B5929E002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343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B547"/>
                </a:solidFill>
              </a:defRPr>
            </a:pPr>
            <a:r>
              <a:rPr sz="1950" b="1">
                <a:solidFill>
                  <a:srgbClr val="FFB547"/>
                </a:solidFill>
              </a:rPr>
              <a:t>单核峰值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CDE4934-B140-4733-BB43-30B6DDDEF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46672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D7E3F1"/>
                </a:solidFill>
              </a:defRPr>
            </a:pPr>
            <a:r>
              <a:rPr sz="1275" b="0">
                <a:solidFill>
                  <a:srgbClr val="D7E3F1"/>
                </a:solidFill>
              </a:rPr>
              <a:t>主频、跑分、每年刷新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B7FAF6-7D28-4750-BA09-4E9BA23D3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171950"/>
            <a:ext cx="28575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61F2E">
              <a:alpha val="86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BDEBF7F-BB25-4F4C-A7A8-927E92CD5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343400"/>
            <a:ext cx="2190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2DD4BF"/>
                </a:solidFill>
              </a:defRPr>
            </a:pPr>
            <a:r>
              <a:rPr sz="1950" b="1">
                <a:solidFill>
                  <a:srgbClr val="2DD4BF"/>
                </a:solidFill>
              </a:rPr>
              <a:t>密度路线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2991CA-D47C-46BA-A1C4-A818C4C37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4667250"/>
            <a:ext cx="2190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D7E3F1"/>
                </a:solidFill>
              </a:defRPr>
            </a:pPr>
            <a:r>
              <a:rPr sz="1275" b="0">
                <a:solidFill>
                  <a:srgbClr val="D7E3F1"/>
                </a:solidFill>
              </a:rPr>
              <a:t>低主频、多核心、稳定交付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0E79A63-D77D-4C33-96AA-C145F5A2E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1608147178"/>
      </p:ext>
    </p:extLst>
  </p:cSld>
</p:sld>
</file>

<file path=ppt/slides/slide7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30CC995-368B-47AB-B992-90F6D25DD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C826F59-47E4-4022-B6B0-26A0E471CF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1E9C56-163B-4590-9C06-223478E1A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AMD 把密度窗口打开了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40718AB-09DB-499C-9F22-212775AF7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从 Naples 到 Turin，核心数和封装方式一起往前走。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B1EC52-8104-43D0-B35B-46AD7A031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1676400"/>
            <a:ext cx="68580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4AA3F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2D47520-AFC8-4A66-BCB5-5D002BFFC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095500"/>
            <a:ext cx="2476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250" b="1">
                <a:solidFill>
                  <a:srgbClr val="4AA3FF"/>
                </a:solidFill>
              </a:defRPr>
            </a:pPr>
            <a:r>
              <a:rPr sz="2250" b="1">
                <a:solidFill>
                  <a:srgbClr val="4AA3FF"/>
                </a:solidFill>
              </a:rPr>
              <a:t>AMD chiplet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22D0D0B-CE35-4331-A925-32BF8B185F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724150"/>
            <a:ext cx="5572125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0">
                <a:solidFill>
                  <a:srgbClr val="D7E3F1"/>
                </a:solidFill>
              </a:defRPr>
            </a:pPr>
            <a:r>
              <a:rPr sz="1725" b="0">
                <a:solidFill>
                  <a:srgbClr val="D7E3F1"/>
                </a:solidFill>
              </a:rPr>
              <a:t>把一颗大芯片拆成多个小芯片，再用封装把它们放回同一块基板。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7EAE44-0D31-430F-9840-22B79EF6C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638550"/>
            <a:ext cx="5572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025" b="1">
                <a:solidFill>
                  <a:srgbClr val="F8FAFC"/>
                </a:solidFill>
              </a:defRPr>
            </a:pPr>
            <a:r>
              <a:rPr sz="2025" b="1">
                <a:solidFill>
                  <a:srgbClr val="F8FAFC"/>
                </a:solidFill>
              </a:rPr>
              <a:t>Naples → Rome → Milan → Bergamo → Turin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7C7A6B-94FC-4B10-94E1-7A909C52C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171950"/>
            <a:ext cx="5572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0">
                <a:solidFill>
                  <a:srgbClr val="90A4B8"/>
                </a:solidFill>
              </a:defRPr>
            </a:pPr>
            <a:r>
              <a:rPr sz="1500" b="0">
                <a:solidFill>
                  <a:srgbClr val="90A4B8"/>
                </a:solidFill>
              </a:rPr>
              <a:t>我们沿着这条密度曲线，把 SA1 一路推到 SA9。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d446321a434fe9"/>
          <a:stretch xmlns:a="http://schemas.openxmlformats.org/drawingml/2006/main"/>
        </p:blipFill>
        <p:spPr>
          <a:xfrm xmlns:a="http://schemas.openxmlformats.org/drawingml/2006/main">
            <a:off x="8229600" y="1695450"/>
            <a:ext cx="2571750" cy="2571750"/>
          </a:xfrm>
          <a:prstGeom xmlns:a="http://schemas.openxmlformats.org/drawingml/2006/main" prst="roundRect">
            <a:avLst>
              <a:gd name="adj" fmla="val 3704"/>
            </a:avLst>
          </a:prstGeom>
        </p:spPr>
      </p:pic>
      <p:pic>
        <p:nvPicPr>
          <p:cNvPr id="23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c3cf91a1b54498"/>
          <a:stretch xmlns:a="http://schemas.openxmlformats.org/drawingml/2006/main"/>
        </p:blipFill>
        <p:spPr>
          <a:xfrm xmlns:a="http://schemas.openxmlformats.org/drawingml/2006/main">
            <a:off x="9091198" y="4343400"/>
            <a:ext cx="1172403" cy="1085850"/>
          </a:xfrm>
          <a:prstGeom xmlns:a="http://schemas.openxmlformats.org/drawingml/2006/main" prst="roundRect">
            <a:avLst>
              <a:gd name="adj" fmla="val 8772"/>
            </a:avLst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4694671-2B1E-4893-BEFF-89FF61593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1107288590"/>
      </p:ext>
    </p:extLst>
  </p:cSld>
</p:sld>
</file>

<file path=ppt/slides/slide8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AA28B62-DAE2-4CC7-B38E-DF7276E00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023B80-F651-449D-AA69-F52660652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E05B06F-4CC2-4D81-8687-82F43FFC9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高密是一条长链路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17E7EC-779B-4BC4-8137-852A89832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硬件、内核、虚拟化、网络、存储和调度都要一起改。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f7988ed6b3d4b83"/>
          <a:srcRect xmlns:a="http://schemas.openxmlformats.org/drawingml/2006/main" l="3691" t="0" r="369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9010650" y="1447800"/>
            <a:ext cx="2324100" cy="2324100"/>
          </a:xfrm>
          <a:prstGeom xmlns:a="http://schemas.openxmlformats.org/drawingml/2006/main" prst="roundRect">
            <a:avLst>
              <a:gd name="adj" fmla="val 4918"/>
            </a:avLst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2BFBFE8-0A44-44F5-B3C0-B39E895D5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1524000"/>
            <a:ext cx="80962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FFB547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0617C6-C309-43F3-A8B0-AE26C561D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16478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FB547"/>
                </a:solidFill>
              </a:defRPr>
            </a:pPr>
            <a:r>
              <a:rPr sz="1575" b="1">
                <a:solidFill>
                  <a:srgbClr val="FFB547"/>
                </a:solidFill>
              </a:rPr>
              <a:t>硬件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C32EA74-4421-45EF-AE4D-93B982077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16478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散热、RAS、固件、内存频率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0ECDB7-C324-4E0C-BE8A-8A76D2AB7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209800"/>
            <a:ext cx="80962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4AA3FF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584135-C2F1-4AC2-B844-ED2EA93FE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3336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4AA3FF"/>
                </a:solidFill>
              </a:defRPr>
            </a:pPr>
            <a:r>
              <a:rPr sz="1575" b="1">
                <a:solidFill>
                  <a:srgbClr val="4AA3FF"/>
                </a:solidFill>
              </a:rPr>
              <a:t>OS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1D4BA3-80B4-41CD-8375-39757A138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23336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锁、内存、NVMe、网络路径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C808C0-6033-45A8-8DF7-992930CD5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2895600"/>
            <a:ext cx="80962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2DD4BF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9FB886-8191-4DA7-A7D4-1D196C41A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0194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2DD4BF"/>
                </a:solidFill>
              </a:defRPr>
            </a:pPr>
            <a:r>
              <a:rPr sz="1575" b="1">
                <a:solidFill>
                  <a:srgbClr val="2DD4BF"/>
                </a:solidFill>
              </a:rPr>
              <a:t>虚拟化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C328CCB-1B9C-4D73-A22A-B2FA8F037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0194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viommu、DirectTDP、shared-container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9081D5-E421-40A0-B443-8A25EFC32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3581400"/>
            <a:ext cx="80962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7DD3A8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6F21CD2-7087-4EBB-8EC4-DFEE6DB3F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7052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7DD3A8"/>
                </a:solidFill>
              </a:defRPr>
            </a:pPr>
            <a:r>
              <a:rPr sz="1575" b="1">
                <a:solidFill>
                  <a:srgbClr val="7DD3A8"/>
                </a:solidFill>
              </a:rPr>
              <a:t>网络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9C65A7-75A6-4299-AD88-D6EBEF35B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7052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Smart EP、VPC-LAG、Fornax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56A4A55-C19F-4521-8EA0-A294D8420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267200"/>
            <a:ext cx="80962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FB7185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3CA5751-E6FF-4C63-A0D9-C6D835E60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3910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B7185"/>
                </a:solidFill>
              </a:defRPr>
            </a:pPr>
            <a:r>
              <a:rPr sz="1575" b="1">
                <a:solidFill>
                  <a:srgbClr val="FB7185"/>
                </a:solidFill>
              </a:rPr>
              <a:t>存储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B28390B-3CE3-4981-9206-CCCEA1235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3910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卸载、零拷贝、IO 打散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57DEB3-61B2-4FE8-971D-A8386287E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" y="4953000"/>
            <a:ext cx="8096250" cy="495300"/>
          </a:xfrm>
          <a:prstGeom xmlns:a="http://schemas.openxmlformats.org/drawingml/2006/main" prst="roundRect">
            <a:avLst>
              <a:gd name="adj" fmla="val 19231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F8FAFC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A18D753-4B80-4915-A445-34BA5469A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076825"/>
            <a:ext cx="1352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 b="1">
                <a:solidFill>
                  <a:srgbClr val="F8FAFC"/>
                </a:solidFill>
              </a:defRPr>
            </a:pPr>
            <a:r>
              <a:rPr sz="1575" b="1">
                <a:solidFill>
                  <a:srgbClr val="F8FAFC"/>
                </a:solidFill>
              </a:rPr>
              <a:t>调度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F18BFA2-101B-40B7-B5C2-7CF046E52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5076825"/>
            <a:ext cx="590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拓扑树、交织装箱、业务画像、预测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82F449-8199-4EF9-831E-4ED3C49E5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886450"/>
            <a:ext cx="9525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8FAFC"/>
                </a:solidFill>
              </a:defRPr>
            </a:pPr>
            <a:r>
              <a:rPr sz="1650" b="1">
                <a:solidFill>
                  <a:srgbClr val="F8FAFC"/>
                </a:solidFill>
              </a:rPr>
              <a:t>256C→768C · 20 分钟→秒级 · 故障率显著下降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53D0D58-7F98-42EF-B729-190175C4E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464938642"/>
      </p:ext>
    </p:extLst>
  </p:cSld>
</p:sld>
</file>

<file path=ppt/slides/slide9.xml><?xml version="1.0" encoding="utf-8"?>
<p:sld xmlns:p="http://schemas.openxmlformats.org/presentationml/2006/main">
  <p:cSld>
    <p:bg>
      <p:bgPr>
        <a:gradFill xmlns:a="http://schemas.openxmlformats.org/drawingml/2006/main">
          <a:gsLst>
            <a:gs pos="0">
              <a:srgbClr val="06111D"/>
            </a:gs>
            <a:gs pos="100000">
              <a:srgbClr val="0B1D2D"/>
            </a:gs>
          </a:gsLst>
          <a:lin ang="8100000"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225A075-4828-45D0-BD90-B564E59B5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B2338">
                  <a:alpha val="55000"/>
                </a:srgbClr>
              </a:gs>
              <a:gs pos="62000">
                <a:srgbClr val="0B2338">
                  <a:alpha val="0"/>
                </a:srgbClr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C5B932F-D04D-4FA8-A82E-C882E75AE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6762750"/>
            <a:ext cx="12192000" cy="9525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4AA3FF"/>
              </a:gs>
              <a:gs pos="50000">
                <a:srgbClr val="2DD4BF"/>
              </a:gs>
              <a:gs pos="100000">
                <a:srgbClr val="FFB547"/>
              </a:gs>
            </a:gsLst>
            <a:lin ang="54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A7405D6-EDDA-44E2-9B55-353C0E4BA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4350"/>
            <a:ext cx="9906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F8FAFC"/>
                </a:solidFill>
              </a:defRPr>
            </a:pPr>
            <a:r>
              <a:rPr sz="2850" b="1">
                <a:solidFill>
                  <a:srgbClr val="F8FAFC"/>
                </a:solidFill>
              </a:rPr>
              <a:t>调度要看得见这台机器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DF8CBEE-9889-4019-BEC4-31319D689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028700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90A4B8"/>
                </a:solidFill>
              </a:defRPr>
            </a:pPr>
            <a:r>
              <a:rPr sz="1350" b="0">
                <a:solidFill>
                  <a:srgbClr val="90A4B8"/>
                </a:solidFill>
              </a:rPr>
              <a:t>一台高密服务器里，拓扑、瓶颈、业务画像都在变化。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60EEF7D-372A-4B33-B4FD-AAA87900F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657350"/>
            <a:ext cx="33718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4AA3FF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025971-1623-4F90-84AE-179ED49F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8669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4AA3FF"/>
                </a:solidFill>
              </a:defRPr>
            </a:pPr>
            <a:r>
              <a:rPr sz="1800" b="1">
                <a:solidFill>
                  <a:srgbClr val="4AA3FF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64171A-FDBD-44C1-9DC9-A752C64C1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876425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8FAFC"/>
                </a:solidFill>
              </a:defRPr>
            </a:pPr>
            <a:r>
              <a:rPr sz="1800" b="1">
                <a:solidFill>
                  <a:srgbClr val="F8FAFC"/>
                </a:solidFill>
              </a:rPr>
              <a:t>物理拓扑树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151DA36-5C75-4C19-AEFC-BAD67755E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23050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让调度看得见硬件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D11483-3E3A-464B-8F90-205D665A6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1657350"/>
            <a:ext cx="33718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C2234">
              <a:alpha val="90000"/>
            </a:srgbClr>
          </a:solidFill>
          <a:ln xmlns:a="http://schemas.openxmlformats.org/drawingml/2006/main" w="9525">
            <a:solidFill>
              <a:srgbClr val="4AA3FF">
                <a:alpha val="4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DDE1104-F048-4B02-A158-C9B2A215A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186690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4AA3FF"/>
                </a:solidFill>
              </a:defRPr>
            </a:pPr>
            <a:r>
              <a:rPr sz="1800" b="1">
                <a:solidFill>
                  <a:srgbClr val="4AA3FF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76D24C-504D-4596-9C03-1823D420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1876425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8FAFC"/>
                </a:solidFill>
              </a:defRPr>
            </a:pPr>
            <a:r>
              <a:rPr sz="1800" b="1">
                <a:solidFill>
                  <a:srgbClr val="F8FAFC"/>
                </a:solidFill>
              </a:rPr>
              <a:t>交织装箱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B066B0-554C-4253-AA42-3A00916F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23050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避开局部瓶颈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D5ECB2E-43DE-4BCF-8D0B-E9731A1C7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238500"/>
            <a:ext cx="33718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62C3A">
              <a:alpha val="90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CEAA62A-D2A5-4F0D-B627-63F6348CD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480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2DD4BF"/>
                </a:solidFill>
              </a:defRPr>
            </a:pPr>
            <a:r>
              <a:rPr sz="1800" b="1">
                <a:solidFill>
                  <a:srgbClr val="2DD4BF"/>
                </a:solidFill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481C87-8F70-4B34-8EE1-FD90EA923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457575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8FAFC"/>
                </a:solidFill>
              </a:defRPr>
            </a:pPr>
            <a:r>
              <a:rPr sz="1800" b="1">
                <a:solidFill>
                  <a:srgbClr val="F8FAFC"/>
                </a:solidFill>
              </a:rPr>
              <a:t>业务画像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4E2004-9B4B-4B58-980C-C31BCCAA3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8862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让调度懂业务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B572D9-2715-41BC-B262-AB7248934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238500"/>
            <a:ext cx="33718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062C3A">
              <a:alpha val="90000"/>
            </a:srgbClr>
          </a:solidFill>
          <a:ln xmlns:a="http://schemas.openxmlformats.org/drawingml/2006/main" w="9525">
            <a:solidFill>
              <a:srgbClr val="2DD4BF">
                <a:alpha val="55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B44BD3-517F-4EE6-964E-2074DD3C3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3448050"/>
            <a:ext cx="495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2DD4BF"/>
                </a:solidFill>
              </a:defRPr>
            </a:pPr>
            <a:r>
              <a:rPr sz="1800" b="1">
                <a:solidFill>
                  <a:srgbClr val="2DD4BF"/>
                </a:solidFill>
              </a:rPr>
              <a:t>04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73C4BF2-1678-4FF6-8F55-2A3ABCEAF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457575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F8FAFC"/>
                </a:solidFill>
              </a:defRPr>
            </a:pPr>
            <a:r>
              <a:rPr sz="1800" b="1">
                <a:solidFill>
                  <a:srgbClr val="F8FAFC"/>
                </a:solidFill>
              </a:rPr>
              <a:t>时序预测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F9A321-96B0-4607-875F-1F4ECD834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8862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D7E3F1"/>
                </a:solidFill>
              </a:defRPr>
            </a:pPr>
            <a:r>
              <a:rPr sz="1350" b="0">
                <a:solidFill>
                  <a:srgbClr val="D7E3F1"/>
                </a:solidFill>
              </a:rPr>
              <a:t>让调度会规划</a:t>
            </a:r>
          </a:p>
        </p:txBody>
      </p:sp>
      <p:pic>
        <p:nvPicPr>
          <p:cNvPr id="4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437087416734d18"/>
          <a:stretch xmlns:a="http://schemas.openxmlformats.org/drawingml/2006/main"/>
        </p:blipFill>
        <p:spPr>
          <a:xfrm xmlns:a="http://schemas.openxmlformats.org/drawingml/2006/main">
            <a:off x="8286750" y="1763938"/>
            <a:ext cx="2857500" cy="1329875"/>
          </a:xfrm>
          <a:prstGeom xmlns:a="http://schemas.openxmlformats.org/drawingml/2006/main" prst="roundRect">
            <a:avLst>
              <a:gd name="adj" fmla="val 5333"/>
            </a:avLst>
          </a:prstGeom>
        </p:spPr>
      </p:pic>
      <p:pic>
        <p:nvPicPr>
          <p:cNvPr id="4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8b9e677de584c2e"/>
          <a:stretch xmlns:a="http://schemas.openxmlformats.org/drawingml/2006/main"/>
        </p:blipFill>
        <p:spPr>
          <a:xfrm xmlns:a="http://schemas.openxmlformats.org/drawingml/2006/main">
            <a:off x="8213118" y="3657600"/>
            <a:ext cx="3004764" cy="1600200"/>
          </a:xfrm>
          <a:prstGeom xmlns:a="http://schemas.openxmlformats.org/drawingml/2006/main" prst="roundRect">
            <a:avLst>
              <a:gd name="adj" fmla="val 4762"/>
            </a:avLst>
          </a:prstGeom>
        </p:spPr>
      </p:pic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6FD383-E6A6-4217-BA11-5ADC87DB7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210300"/>
            <a:ext cx="514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0">
                <a:solidFill>
                  <a:srgbClr val="6F8499"/>
                </a:solidFill>
              </a:defRPr>
            </a:pPr>
            <a:r>
              <a:rPr sz="975" b="0">
                <a:solidFill>
                  <a:srgbClr val="6F8499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316667313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2026-07-02T12:12:54.5210000Z</dcterms:created>
  <dcterms:modified xsi:type="dcterms:W3CDTF">2026-07-02T12:12:54.5210000Z</dcterms:modified>
</coreProperties>
</file>